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3"/>
  </p:notesMasterIdLst>
  <p:sldIdLst>
    <p:sldId id="256" r:id="rId2"/>
    <p:sldId id="257" r:id="rId3"/>
    <p:sldId id="327" r:id="rId4"/>
    <p:sldId id="328" r:id="rId5"/>
    <p:sldId id="297" r:id="rId6"/>
    <p:sldId id="329" r:id="rId7"/>
    <p:sldId id="330" r:id="rId8"/>
    <p:sldId id="332" r:id="rId9"/>
    <p:sldId id="331" r:id="rId10"/>
    <p:sldId id="258" r:id="rId11"/>
    <p:sldId id="325" r:id="rId12"/>
    <p:sldId id="310" r:id="rId13"/>
    <p:sldId id="333" r:id="rId14"/>
    <p:sldId id="334" r:id="rId15"/>
    <p:sldId id="335" r:id="rId16"/>
    <p:sldId id="336" r:id="rId17"/>
    <p:sldId id="337" r:id="rId18"/>
    <p:sldId id="259" r:id="rId19"/>
    <p:sldId id="287" r:id="rId20"/>
    <p:sldId id="338" r:id="rId21"/>
    <p:sldId id="298" r:id="rId22"/>
    <p:sldId id="339" r:id="rId23"/>
    <p:sldId id="284" r:id="rId24"/>
    <p:sldId id="309" r:id="rId25"/>
    <p:sldId id="340" r:id="rId26"/>
    <p:sldId id="295" r:id="rId27"/>
    <p:sldId id="341" r:id="rId28"/>
    <p:sldId id="299" r:id="rId29"/>
    <p:sldId id="342" r:id="rId30"/>
    <p:sldId id="343" r:id="rId31"/>
    <p:sldId id="344" r:id="rId32"/>
    <p:sldId id="345" r:id="rId33"/>
    <p:sldId id="260" r:id="rId34"/>
    <p:sldId id="300" r:id="rId35"/>
    <p:sldId id="326" r:id="rId36"/>
    <p:sldId id="286" r:id="rId37"/>
    <p:sldId id="349" r:id="rId38"/>
    <p:sldId id="311" r:id="rId39"/>
    <p:sldId id="350" r:id="rId40"/>
    <p:sldId id="346" r:id="rId41"/>
    <p:sldId id="347" r:id="rId42"/>
    <p:sldId id="348" r:id="rId43"/>
    <p:sldId id="285" r:id="rId44"/>
    <p:sldId id="312" r:id="rId45"/>
    <p:sldId id="351" r:id="rId46"/>
    <p:sldId id="291" r:id="rId47"/>
    <p:sldId id="355" r:id="rId48"/>
    <p:sldId id="313" r:id="rId49"/>
    <p:sldId id="356" r:id="rId50"/>
    <p:sldId id="301" r:id="rId51"/>
    <p:sldId id="352" r:id="rId52"/>
    <p:sldId id="353" r:id="rId53"/>
    <p:sldId id="354" r:id="rId54"/>
    <p:sldId id="262" r:id="rId55"/>
    <p:sldId id="360" r:id="rId56"/>
    <p:sldId id="361" r:id="rId57"/>
    <p:sldId id="296" r:id="rId58"/>
    <p:sldId id="314" r:id="rId59"/>
    <p:sldId id="357" r:id="rId60"/>
    <p:sldId id="362" r:id="rId61"/>
    <p:sldId id="358" r:id="rId62"/>
    <p:sldId id="359" r:id="rId63"/>
    <p:sldId id="263" r:id="rId64"/>
    <p:sldId id="363" r:id="rId65"/>
    <p:sldId id="303" r:id="rId66"/>
    <p:sldId id="367" r:id="rId67"/>
    <p:sldId id="368" r:id="rId68"/>
    <p:sldId id="364" r:id="rId69"/>
    <p:sldId id="365" r:id="rId70"/>
    <p:sldId id="366" r:id="rId71"/>
    <p:sldId id="264" r:id="rId72"/>
    <p:sldId id="315" r:id="rId73"/>
    <p:sldId id="372" r:id="rId74"/>
    <p:sldId id="369" r:id="rId75"/>
    <p:sldId id="370" r:id="rId76"/>
    <p:sldId id="371" r:id="rId77"/>
    <p:sldId id="265" r:id="rId78"/>
    <p:sldId id="306" r:id="rId79"/>
    <p:sldId id="376" r:id="rId80"/>
    <p:sldId id="294" r:id="rId81"/>
    <p:sldId id="308" r:id="rId82"/>
    <p:sldId id="377" r:id="rId83"/>
    <p:sldId id="384" r:id="rId84"/>
    <p:sldId id="289" r:id="rId85"/>
    <p:sldId id="373" r:id="rId86"/>
    <p:sldId id="374" r:id="rId87"/>
    <p:sldId id="375" r:id="rId88"/>
    <p:sldId id="266" r:id="rId89"/>
    <p:sldId id="385" r:id="rId90"/>
    <p:sldId id="386" r:id="rId91"/>
    <p:sldId id="267" r:id="rId92"/>
    <p:sldId id="387" r:id="rId93"/>
    <p:sldId id="388" r:id="rId94"/>
    <p:sldId id="389" r:id="rId95"/>
    <p:sldId id="268" r:id="rId96"/>
    <p:sldId id="316" r:id="rId97"/>
    <p:sldId id="390" r:id="rId98"/>
    <p:sldId id="391" r:id="rId99"/>
    <p:sldId id="392" r:id="rId100"/>
    <p:sldId id="393" r:id="rId101"/>
    <p:sldId id="394" r:id="rId102"/>
    <p:sldId id="396" r:id="rId103"/>
    <p:sldId id="290" r:id="rId104"/>
    <p:sldId id="395" r:id="rId105"/>
    <p:sldId id="305" r:id="rId106"/>
    <p:sldId id="397" r:id="rId107"/>
    <p:sldId id="269" r:id="rId108"/>
    <p:sldId id="398" r:id="rId109"/>
    <p:sldId id="402" r:id="rId110"/>
    <p:sldId id="307" r:id="rId111"/>
    <p:sldId id="399" r:id="rId112"/>
    <p:sldId id="400" r:id="rId113"/>
    <p:sldId id="401" r:id="rId114"/>
    <p:sldId id="270" r:id="rId115"/>
    <p:sldId id="403" r:id="rId116"/>
    <p:sldId id="405" r:id="rId117"/>
    <p:sldId id="317" r:id="rId118"/>
    <p:sldId id="404" r:id="rId119"/>
    <p:sldId id="406" r:id="rId120"/>
    <p:sldId id="407" r:id="rId121"/>
    <p:sldId id="408" r:id="rId122"/>
    <p:sldId id="271" r:id="rId123"/>
    <p:sldId id="409" r:id="rId124"/>
    <p:sldId id="410" r:id="rId125"/>
    <p:sldId id="411" r:id="rId126"/>
    <p:sldId id="412" r:id="rId127"/>
    <p:sldId id="261" r:id="rId128"/>
    <p:sldId id="413" r:id="rId129"/>
    <p:sldId id="414" r:id="rId130"/>
    <p:sldId id="318" r:id="rId131"/>
    <p:sldId id="272" r:id="rId132"/>
    <p:sldId id="415" r:id="rId133"/>
    <p:sldId id="304" r:id="rId134"/>
    <p:sldId id="319" r:id="rId135"/>
    <p:sldId id="292" r:id="rId136"/>
    <p:sldId id="320" r:id="rId137"/>
    <p:sldId id="419" r:id="rId138"/>
    <p:sldId id="416" r:id="rId139"/>
    <p:sldId id="417" r:id="rId140"/>
    <p:sldId id="418" r:id="rId141"/>
    <p:sldId id="273" r:id="rId142"/>
    <p:sldId id="274" r:id="rId143"/>
    <p:sldId id="420" r:id="rId144"/>
    <p:sldId id="321" r:id="rId145"/>
    <p:sldId id="421" r:id="rId146"/>
    <p:sldId id="383" r:id="rId147"/>
    <p:sldId id="427" r:id="rId148"/>
    <p:sldId id="428" r:id="rId149"/>
    <p:sldId id="429" r:id="rId150"/>
    <p:sldId id="275" r:id="rId151"/>
    <p:sldId id="426" r:id="rId152"/>
    <p:sldId id="322" r:id="rId153"/>
    <p:sldId id="288" r:id="rId154"/>
    <p:sldId id="422" r:id="rId155"/>
    <p:sldId id="293" r:id="rId156"/>
    <p:sldId id="323" r:id="rId157"/>
    <p:sldId id="423" r:id="rId158"/>
    <p:sldId id="430" r:id="rId159"/>
    <p:sldId id="431" r:id="rId160"/>
    <p:sldId id="432" r:id="rId161"/>
    <p:sldId id="433" r:id="rId162"/>
    <p:sldId id="276" r:id="rId163"/>
    <p:sldId id="424" r:id="rId164"/>
    <p:sldId id="302" r:id="rId165"/>
    <p:sldId id="434" r:id="rId166"/>
    <p:sldId id="435" r:id="rId167"/>
    <p:sldId id="436" r:id="rId168"/>
    <p:sldId id="437" r:id="rId169"/>
    <p:sldId id="277" r:id="rId170"/>
    <p:sldId id="438" r:id="rId171"/>
    <p:sldId id="439" r:id="rId172"/>
    <p:sldId id="440" r:id="rId173"/>
    <p:sldId id="278" r:id="rId174"/>
    <p:sldId id="279" r:id="rId175"/>
    <p:sldId id="425" r:id="rId176"/>
    <p:sldId id="441" r:id="rId177"/>
    <p:sldId id="442" r:id="rId178"/>
    <p:sldId id="443" r:id="rId179"/>
    <p:sldId id="444" r:id="rId180"/>
    <p:sldId id="445" r:id="rId181"/>
    <p:sldId id="446" r:id="rId182"/>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A123E-F260-2903-07F6-940DB0A170FE}" v="1209" dt="2024-09-03T07:28:13.751"/>
    <p1510:client id="{F8224F49-3456-E2FC-39A4-7B6C0F403EDE}" v="13" dt="2024-09-03T05:55:37.72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ableStyles" Target="tableStyle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18804-9BA0-44F4-8D1B-4E32C4A288E6}" type="datetimeFigureOut">
              <a:rPr lang="nl-BE" smtClean="0"/>
              <a:t>7/09/2024</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1ADF56-C040-47A0-B621-84D5BDFE1C7D}" type="slidenum">
              <a:rPr lang="nl-BE" smtClean="0"/>
              <a:t>‹nr.›</a:t>
            </a:fld>
            <a:endParaRPr lang="nl-BE"/>
          </a:p>
        </p:txBody>
      </p:sp>
    </p:spTree>
    <p:extLst>
      <p:ext uri="{BB962C8B-B14F-4D97-AF65-F5344CB8AC3E}">
        <p14:creationId xmlns:p14="http://schemas.microsoft.com/office/powerpoint/2010/main" val="3804410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EC7D61-24AF-2A0E-57A8-57D7FABA8A8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317EE5C1-8ED9-DC40-9681-F022C71BEF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61514171-F95D-0623-72B6-F3770886F523}"/>
              </a:ext>
            </a:extLst>
          </p:cNvPr>
          <p:cNvSpPr>
            <a:spLocks noGrp="1"/>
          </p:cNvSpPr>
          <p:nvPr>
            <p:ph type="dt" sz="half" idx="10"/>
          </p:nvPr>
        </p:nvSpPr>
        <p:spPr/>
        <p:txBody>
          <a:bodyPr/>
          <a:lstStyle/>
          <a:p>
            <a:r>
              <a:rPr lang="nl-BE"/>
              <a:t>Copyright Mark Van Couwenberghe</a:t>
            </a:r>
            <a:endParaRPr lang="nl-BE" dirty="0"/>
          </a:p>
        </p:txBody>
      </p:sp>
      <p:sp>
        <p:nvSpPr>
          <p:cNvPr id="5" name="Tijdelijke aanduiding voor voettekst 4">
            <a:extLst>
              <a:ext uri="{FF2B5EF4-FFF2-40B4-BE49-F238E27FC236}">
                <a16:creationId xmlns:a16="http://schemas.microsoft.com/office/drawing/2014/main" id="{52414826-86DB-57F1-5AC8-FCA2DD8249B8}"/>
              </a:ext>
            </a:extLst>
          </p:cNvPr>
          <p:cNvSpPr>
            <a:spLocks noGrp="1"/>
          </p:cNvSpPr>
          <p:nvPr>
            <p:ph type="ftr" sz="quarter" idx="11"/>
          </p:nvPr>
        </p:nvSpPr>
        <p:spPr/>
        <p:txBody>
          <a:bodyPr/>
          <a:lstStyle/>
          <a:p>
            <a:r>
              <a:rPr lang="nl-BE"/>
              <a:t>CLIL CONCEPTS 2024-2025</a:t>
            </a:r>
            <a:endParaRPr lang="nl-BE" dirty="0"/>
          </a:p>
        </p:txBody>
      </p:sp>
      <p:sp>
        <p:nvSpPr>
          <p:cNvPr id="6" name="Tijdelijke aanduiding voor dianummer 5">
            <a:extLst>
              <a:ext uri="{FF2B5EF4-FFF2-40B4-BE49-F238E27FC236}">
                <a16:creationId xmlns:a16="http://schemas.microsoft.com/office/drawing/2014/main" id="{FD4FA54F-8CF3-847C-6598-CD18A93A902C}"/>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1942647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C2D39C-DE21-355A-B07E-492CF4DBCDB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BB42013-10AF-7B11-7528-069A509C5F9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47C628A-74C3-A7CD-1E8B-797310360F7E}"/>
              </a:ext>
            </a:extLst>
          </p:cNvPr>
          <p:cNvSpPr>
            <a:spLocks noGrp="1"/>
          </p:cNvSpPr>
          <p:nvPr>
            <p:ph type="dt" sz="half" idx="10"/>
          </p:nvPr>
        </p:nvSpPr>
        <p:spPr/>
        <p:txBody>
          <a:bodyPr/>
          <a:lstStyle/>
          <a:p>
            <a:r>
              <a:rPr lang="nl-BE"/>
              <a:t>Copyright Mark Van Couwenberghe</a:t>
            </a:r>
            <a:endParaRPr lang="nl-BE" dirty="0"/>
          </a:p>
        </p:txBody>
      </p:sp>
      <p:sp>
        <p:nvSpPr>
          <p:cNvPr id="5" name="Tijdelijke aanduiding voor voettekst 4">
            <a:extLst>
              <a:ext uri="{FF2B5EF4-FFF2-40B4-BE49-F238E27FC236}">
                <a16:creationId xmlns:a16="http://schemas.microsoft.com/office/drawing/2014/main" id="{0293243D-8273-F657-6F7E-F51C722451D6}"/>
              </a:ext>
            </a:extLst>
          </p:cNvPr>
          <p:cNvSpPr>
            <a:spLocks noGrp="1"/>
          </p:cNvSpPr>
          <p:nvPr>
            <p:ph type="ftr" sz="quarter" idx="11"/>
          </p:nvPr>
        </p:nvSpPr>
        <p:spPr/>
        <p:txBody>
          <a:bodyPr/>
          <a:lstStyle/>
          <a:p>
            <a:r>
              <a:rPr lang="nl-BE"/>
              <a:t>CLIL CONCEPTS 2024-2025</a:t>
            </a:r>
            <a:endParaRPr lang="nl-BE" dirty="0"/>
          </a:p>
        </p:txBody>
      </p:sp>
      <p:sp>
        <p:nvSpPr>
          <p:cNvPr id="6" name="Tijdelijke aanduiding voor dianummer 5">
            <a:extLst>
              <a:ext uri="{FF2B5EF4-FFF2-40B4-BE49-F238E27FC236}">
                <a16:creationId xmlns:a16="http://schemas.microsoft.com/office/drawing/2014/main" id="{74CCB207-0FB9-C726-60D8-47AC0CF90992}"/>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1415388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6665D7-D842-8EA8-26D9-B65C59B738E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E5BD19C-9491-D31A-A8DF-089925F93C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12185BB-5E33-3706-7D28-73688E82F09B}"/>
              </a:ext>
            </a:extLst>
          </p:cNvPr>
          <p:cNvSpPr>
            <a:spLocks noGrp="1"/>
          </p:cNvSpPr>
          <p:nvPr>
            <p:ph type="dt" sz="half" idx="10"/>
          </p:nvPr>
        </p:nvSpPr>
        <p:spPr/>
        <p:txBody>
          <a:bodyPr/>
          <a:lstStyle/>
          <a:p>
            <a:r>
              <a:rPr lang="nl-BE"/>
              <a:t>Copyright Mark Van Couwenberghe</a:t>
            </a:r>
          </a:p>
        </p:txBody>
      </p:sp>
      <p:sp>
        <p:nvSpPr>
          <p:cNvPr id="5" name="Tijdelijke aanduiding voor voettekst 4">
            <a:extLst>
              <a:ext uri="{FF2B5EF4-FFF2-40B4-BE49-F238E27FC236}">
                <a16:creationId xmlns:a16="http://schemas.microsoft.com/office/drawing/2014/main" id="{DDB529D9-1669-A1FF-9372-3B38CCCFE5AA}"/>
              </a:ext>
            </a:extLst>
          </p:cNvPr>
          <p:cNvSpPr>
            <a:spLocks noGrp="1"/>
          </p:cNvSpPr>
          <p:nvPr>
            <p:ph type="ftr" sz="quarter" idx="11"/>
          </p:nvPr>
        </p:nvSpPr>
        <p:spPr/>
        <p:txBody>
          <a:bodyPr/>
          <a:lstStyle/>
          <a:p>
            <a:r>
              <a:rPr lang="nl-BE"/>
              <a:t>CLIL CONCEPTS 2024-2025</a:t>
            </a:r>
          </a:p>
        </p:txBody>
      </p:sp>
      <p:sp>
        <p:nvSpPr>
          <p:cNvPr id="6" name="Tijdelijke aanduiding voor dianummer 5">
            <a:extLst>
              <a:ext uri="{FF2B5EF4-FFF2-40B4-BE49-F238E27FC236}">
                <a16:creationId xmlns:a16="http://schemas.microsoft.com/office/drawing/2014/main" id="{BFC69D89-97DA-70FB-61EB-4C656AACBE85}"/>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1856680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29C78-4D69-FF1A-03D1-D887B70BCEBA}"/>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CDCF7CD-60B5-F46E-6F12-63E6D7F7DB4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FF18685-78B6-92E2-C9DF-7A2D7923BB1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D734E938-9380-94BF-3159-362ECEDAB3D9}"/>
              </a:ext>
            </a:extLst>
          </p:cNvPr>
          <p:cNvSpPr>
            <a:spLocks noGrp="1"/>
          </p:cNvSpPr>
          <p:nvPr>
            <p:ph type="dt" sz="half" idx="10"/>
          </p:nvPr>
        </p:nvSpPr>
        <p:spPr/>
        <p:txBody>
          <a:bodyPr/>
          <a:lstStyle/>
          <a:p>
            <a:r>
              <a:rPr lang="nl-BE"/>
              <a:t>Copyright Mark Van Couwenberghe</a:t>
            </a:r>
          </a:p>
        </p:txBody>
      </p:sp>
      <p:sp>
        <p:nvSpPr>
          <p:cNvPr id="6" name="Tijdelijke aanduiding voor voettekst 5">
            <a:extLst>
              <a:ext uri="{FF2B5EF4-FFF2-40B4-BE49-F238E27FC236}">
                <a16:creationId xmlns:a16="http://schemas.microsoft.com/office/drawing/2014/main" id="{E5E2C2D5-0A49-4A4E-581A-A10E71681512}"/>
              </a:ext>
            </a:extLst>
          </p:cNvPr>
          <p:cNvSpPr>
            <a:spLocks noGrp="1"/>
          </p:cNvSpPr>
          <p:nvPr>
            <p:ph type="ftr" sz="quarter" idx="11"/>
          </p:nvPr>
        </p:nvSpPr>
        <p:spPr/>
        <p:txBody>
          <a:bodyPr/>
          <a:lstStyle/>
          <a:p>
            <a:r>
              <a:rPr lang="nl-BE"/>
              <a:t>CLIL CONCEPTS 2024-2025</a:t>
            </a:r>
          </a:p>
        </p:txBody>
      </p:sp>
      <p:sp>
        <p:nvSpPr>
          <p:cNvPr id="7" name="Tijdelijke aanduiding voor dianummer 6">
            <a:extLst>
              <a:ext uri="{FF2B5EF4-FFF2-40B4-BE49-F238E27FC236}">
                <a16:creationId xmlns:a16="http://schemas.microsoft.com/office/drawing/2014/main" id="{30820AC1-2587-F284-E81B-8848CB949F5C}"/>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342903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E8BD54-D480-9A39-271F-B5AEBE825F15}"/>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18EDDB3-FE4C-22F0-2EF2-9A4C83BEC4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C8C7A897-3EFF-4265-AF00-E9DD4E042F9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6D405241-DA94-68AA-BDFE-2618EA4D88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58F5D4B-4874-E684-6691-2ADCD141BDB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4314741B-E99B-D185-183E-48EB6AD49E53}"/>
              </a:ext>
            </a:extLst>
          </p:cNvPr>
          <p:cNvSpPr>
            <a:spLocks noGrp="1"/>
          </p:cNvSpPr>
          <p:nvPr>
            <p:ph type="dt" sz="half" idx="10"/>
          </p:nvPr>
        </p:nvSpPr>
        <p:spPr/>
        <p:txBody>
          <a:bodyPr/>
          <a:lstStyle/>
          <a:p>
            <a:r>
              <a:rPr lang="nl-BE"/>
              <a:t>Copyright Mark Van Couwenberghe</a:t>
            </a:r>
          </a:p>
        </p:txBody>
      </p:sp>
      <p:sp>
        <p:nvSpPr>
          <p:cNvPr id="8" name="Tijdelijke aanduiding voor voettekst 7">
            <a:extLst>
              <a:ext uri="{FF2B5EF4-FFF2-40B4-BE49-F238E27FC236}">
                <a16:creationId xmlns:a16="http://schemas.microsoft.com/office/drawing/2014/main" id="{2B107D63-FD0E-9A8F-D6CD-C47AB8617CBC}"/>
              </a:ext>
            </a:extLst>
          </p:cNvPr>
          <p:cNvSpPr>
            <a:spLocks noGrp="1"/>
          </p:cNvSpPr>
          <p:nvPr>
            <p:ph type="ftr" sz="quarter" idx="11"/>
          </p:nvPr>
        </p:nvSpPr>
        <p:spPr/>
        <p:txBody>
          <a:bodyPr/>
          <a:lstStyle/>
          <a:p>
            <a:r>
              <a:rPr lang="nl-BE"/>
              <a:t>CLIL CONCEPTS 2024-2025</a:t>
            </a:r>
          </a:p>
        </p:txBody>
      </p:sp>
      <p:sp>
        <p:nvSpPr>
          <p:cNvPr id="9" name="Tijdelijke aanduiding voor dianummer 8">
            <a:extLst>
              <a:ext uri="{FF2B5EF4-FFF2-40B4-BE49-F238E27FC236}">
                <a16:creationId xmlns:a16="http://schemas.microsoft.com/office/drawing/2014/main" id="{A7B791A5-A72C-8D00-9B91-31E058EEA4D1}"/>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3389558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32DBF4-D0EE-AB65-6391-B313D4D77AEE}"/>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2C4D7A1F-FCF0-0BAB-8F49-05A48FE1F5CF}"/>
              </a:ext>
            </a:extLst>
          </p:cNvPr>
          <p:cNvSpPr>
            <a:spLocks noGrp="1"/>
          </p:cNvSpPr>
          <p:nvPr>
            <p:ph type="dt" sz="half" idx="10"/>
          </p:nvPr>
        </p:nvSpPr>
        <p:spPr/>
        <p:txBody>
          <a:bodyPr/>
          <a:lstStyle/>
          <a:p>
            <a:r>
              <a:rPr lang="nl-BE"/>
              <a:t>Copyright Mark Van Couwenberghe</a:t>
            </a:r>
            <a:endParaRPr lang="nl-BE" dirty="0"/>
          </a:p>
        </p:txBody>
      </p:sp>
      <p:sp>
        <p:nvSpPr>
          <p:cNvPr id="4" name="Tijdelijke aanduiding voor voettekst 3">
            <a:extLst>
              <a:ext uri="{FF2B5EF4-FFF2-40B4-BE49-F238E27FC236}">
                <a16:creationId xmlns:a16="http://schemas.microsoft.com/office/drawing/2014/main" id="{B3E60730-E787-CDD7-DFB9-60112CDF54BE}"/>
              </a:ext>
            </a:extLst>
          </p:cNvPr>
          <p:cNvSpPr>
            <a:spLocks noGrp="1"/>
          </p:cNvSpPr>
          <p:nvPr>
            <p:ph type="ftr" sz="quarter" idx="11"/>
          </p:nvPr>
        </p:nvSpPr>
        <p:spPr/>
        <p:txBody>
          <a:bodyPr/>
          <a:lstStyle/>
          <a:p>
            <a:r>
              <a:rPr lang="nl-BE"/>
              <a:t>CLIL CONCEPTS 2024-2025</a:t>
            </a:r>
            <a:endParaRPr lang="nl-BE" dirty="0"/>
          </a:p>
        </p:txBody>
      </p:sp>
      <p:sp>
        <p:nvSpPr>
          <p:cNvPr id="5" name="Tijdelijke aanduiding voor dianummer 4">
            <a:extLst>
              <a:ext uri="{FF2B5EF4-FFF2-40B4-BE49-F238E27FC236}">
                <a16:creationId xmlns:a16="http://schemas.microsoft.com/office/drawing/2014/main" id="{7E4B30FF-4295-9AF5-77E7-9369D30FCD81}"/>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1967127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614CEAF-E5AF-B57E-8B02-16FFC7CB84CC}"/>
              </a:ext>
            </a:extLst>
          </p:cNvPr>
          <p:cNvSpPr>
            <a:spLocks noGrp="1"/>
          </p:cNvSpPr>
          <p:nvPr>
            <p:ph type="dt" sz="half" idx="10"/>
          </p:nvPr>
        </p:nvSpPr>
        <p:spPr/>
        <p:txBody>
          <a:bodyPr/>
          <a:lstStyle/>
          <a:p>
            <a:r>
              <a:rPr lang="nl-BE"/>
              <a:t>Copyright Mark Van Couwenberghe</a:t>
            </a:r>
            <a:endParaRPr lang="nl-BE" dirty="0"/>
          </a:p>
        </p:txBody>
      </p:sp>
      <p:sp>
        <p:nvSpPr>
          <p:cNvPr id="3" name="Tijdelijke aanduiding voor voettekst 2">
            <a:extLst>
              <a:ext uri="{FF2B5EF4-FFF2-40B4-BE49-F238E27FC236}">
                <a16:creationId xmlns:a16="http://schemas.microsoft.com/office/drawing/2014/main" id="{43E6D917-91F0-6725-9C66-B7DCB2AE1C1B}"/>
              </a:ext>
            </a:extLst>
          </p:cNvPr>
          <p:cNvSpPr>
            <a:spLocks noGrp="1"/>
          </p:cNvSpPr>
          <p:nvPr>
            <p:ph type="ftr" sz="quarter" idx="11"/>
          </p:nvPr>
        </p:nvSpPr>
        <p:spPr/>
        <p:txBody>
          <a:bodyPr/>
          <a:lstStyle/>
          <a:p>
            <a:r>
              <a:rPr lang="nl-BE"/>
              <a:t>CLIL CONCEPTS 2024-2025</a:t>
            </a:r>
            <a:endParaRPr lang="nl-BE" dirty="0"/>
          </a:p>
        </p:txBody>
      </p:sp>
      <p:sp>
        <p:nvSpPr>
          <p:cNvPr id="4" name="Tijdelijke aanduiding voor dianummer 3">
            <a:extLst>
              <a:ext uri="{FF2B5EF4-FFF2-40B4-BE49-F238E27FC236}">
                <a16:creationId xmlns:a16="http://schemas.microsoft.com/office/drawing/2014/main" id="{E9F63D78-8F78-F177-7ED9-C7D57B28671C}"/>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3403955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25F0D-ACB9-B5DA-873A-F339E1DDD01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54618C7D-38E8-3E9E-47D3-58B61D887A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3B6C50B1-1425-3830-5578-BB004C5828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E709134-24BC-E79D-5225-32C655D50BE3}"/>
              </a:ext>
            </a:extLst>
          </p:cNvPr>
          <p:cNvSpPr>
            <a:spLocks noGrp="1"/>
          </p:cNvSpPr>
          <p:nvPr>
            <p:ph type="dt" sz="half" idx="10"/>
          </p:nvPr>
        </p:nvSpPr>
        <p:spPr/>
        <p:txBody>
          <a:bodyPr/>
          <a:lstStyle/>
          <a:p>
            <a:r>
              <a:rPr lang="nl-BE"/>
              <a:t>Copyright Mark Van Couwenberghe</a:t>
            </a:r>
          </a:p>
        </p:txBody>
      </p:sp>
      <p:sp>
        <p:nvSpPr>
          <p:cNvPr id="6" name="Tijdelijke aanduiding voor voettekst 5">
            <a:extLst>
              <a:ext uri="{FF2B5EF4-FFF2-40B4-BE49-F238E27FC236}">
                <a16:creationId xmlns:a16="http://schemas.microsoft.com/office/drawing/2014/main" id="{E3DBFC84-030D-C300-7585-89D20C91F12E}"/>
              </a:ext>
            </a:extLst>
          </p:cNvPr>
          <p:cNvSpPr>
            <a:spLocks noGrp="1"/>
          </p:cNvSpPr>
          <p:nvPr>
            <p:ph type="ftr" sz="quarter" idx="11"/>
          </p:nvPr>
        </p:nvSpPr>
        <p:spPr/>
        <p:txBody>
          <a:bodyPr/>
          <a:lstStyle/>
          <a:p>
            <a:r>
              <a:rPr lang="nl-BE"/>
              <a:t>CLIL CONCEPTS 2024-2025</a:t>
            </a:r>
          </a:p>
        </p:txBody>
      </p:sp>
      <p:sp>
        <p:nvSpPr>
          <p:cNvPr id="7" name="Tijdelijke aanduiding voor dianummer 6">
            <a:extLst>
              <a:ext uri="{FF2B5EF4-FFF2-40B4-BE49-F238E27FC236}">
                <a16:creationId xmlns:a16="http://schemas.microsoft.com/office/drawing/2014/main" id="{D2597E8F-5703-70D8-9962-7D29A45AD0A0}"/>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184525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2DD77F-6ABE-A48B-74EF-F78DE8F8DC3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9726E9E7-939E-3F76-E09C-FCEF38964A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FC7A4587-DFAC-1918-8955-E69B87821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F81770E-2C09-11E5-9561-50A989D8F8E3}"/>
              </a:ext>
            </a:extLst>
          </p:cNvPr>
          <p:cNvSpPr>
            <a:spLocks noGrp="1"/>
          </p:cNvSpPr>
          <p:nvPr>
            <p:ph type="dt" sz="half" idx="10"/>
          </p:nvPr>
        </p:nvSpPr>
        <p:spPr/>
        <p:txBody>
          <a:bodyPr/>
          <a:lstStyle/>
          <a:p>
            <a:r>
              <a:rPr lang="nl-BE"/>
              <a:t>Copyright Mark Van Couwenberghe</a:t>
            </a:r>
          </a:p>
        </p:txBody>
      </p:sp>
      <p:sp>
        <p:nvSpPr>
          <p:cNvPr id="6" name="Tijdelijke aanduiding voor voettekst 5">
            <a:extLst>
              <a:ext uri="{FF2B5EF4-FFF2-40B4-BE49-F238E27FC236}">
                <a16:creationId xmlns:a16="http://schemas.microsoft.com/office/drawing/2014/main" id="{5770D94E-FFA9-4F36-97C2-631CCA41099A}"/>
              </a:ext>
            </a:extLst>
          </p:cNvPr>
          <p:cNvSpPr>
            <a:spLocks noGrp="1"/>
          </p:cNvSpPr>
          <p:nvPr>
            <p:ph type="ftr" sz="quarter" idx="11"/>
          </p:nvPr>
        </p:nvSpPr>
        <p:spPr/>
        <p:txBody>
          <a:bodyPr/>
          <a:lstStyle/>
          <a:p>
            <a:r>
              <a:rPr lang="nl-BE"/>
              <a:t>CLIL CONCEPTS 2024-2025</a:t>
            </a:r>
          </a:p>
        </p:txBody>
      </p:sp>
      <p:sp>
        <p:nvSpPr>
          <p:cNvPr id="7" name="Tijdelijke aanduiding voor dianummer 6">
            <a:extLst>
              <a:ext uri="{FF2B5EF4-FFF2-40B4-BE49-F238E27FC236}">
                <a16:creationId xmlns:a16="http://schemas.microsoft.com/office/drawing/2014/main" id="{227FCB06-956F-192C-F930-DA4A21A1D930}"/>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95999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D54648-5FF3-6680-0CE9-00A71CECBEAB}"/>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238D0BF-B473-9ECF-203E-8F69886034D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9A30D0A-C844-C122-105E-C6CA6CEA21DD}"/>
              </a:ext>
            </a:extLst>
          </p:cNvPr>
          <p:cNvSpPr>
            <a:spLocks noGrp="1"/>
          </p:cNvSpPr>
          <p:nvPr>
            <p:ph type="dt" sz="half" idx="10"/>
          </p:nvPr>
        </p:nvSpPr>
        <p:spPr/>
        <p:txBody>
          <a:bodyPr/>
          <a:lstStyle/>
          <a:p>
            <a:r>
              <a:rPr lang="nl-BE"/>
              <a:t>Copyright Mark Van Couwenberghe</a:t>
            </a:r>
          </a:p>
        </p:txBody>
      </p:sp>
      <p:sp>
        <p:nvSpPr>
          <p:cNvPr id="5" name="Tijdelijke aanduiding voor voettekst 4">
            <a:extLst>
              <a:ext uri="{FF2B5EF4-FFF2-40B4-BE49-F238E27FC236}">
                <a16:creationId xmlns:a16="http://schemas.microsoft.com/office/drawing/2014/main" id="{C5840CAD-54E8-EF82-D4BE-CE21E609F7C1}"/>
              </a:ext>
            </a:extLst>
          </p:cNvPr>
          <p:cNvSpPr>
            <a:spLocks noGrp="1"/>
          </p:cNvSpPr>
          <p:nvPr>
            <p:ph type="ftr" sz="quarter" idx="11"/>
          </p:nvPr>
        </p:nvSpPr>
        <p:spPr/>
        <p:txBody>
          <a:bodyPr/>
          <a:lstStyle/>
          <a:p>
            <a:r>
              <a:rPr lang="nl-BE"/>
              <a:t>CLIL CONCEPTS 2024-2025</a:t>
            </a:r>
          </a:p>
        </p:txBody>
      </p:sp>
      <p:sp>
        <p:nvSpPr>
          <p:cNvPr id="6" name="Tijdelijke aanduiding voor dianummer 5">
            <a:extLst>
              <a:ext uri="{FF2B5EF4-FFF2-40B4-BE49-F238E27FC236}">
                <a16:creationId xmlns:a16="http://schemas.microsoft.com/office/drawing/2014/main" id="{560B0931-987C-DB86-2C46-74533B36AD09}"/>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1621314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043963C-F264-0ED6-932D-EFD71A4E5D12}"/>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7C51CE8A-AD37-7C0C-7F22-0692C229389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7557106-5BCC-05F5-48AE-04268B370E15}"/>
              </a:ext>
            </a:extLst>
          </p:cNvPr>
          <p:cNvSpPr>
            <a:spLocks noGrp="1"/>
          </p:cNvSpPr>
          <p:nvPr>
            <p:ph type="dt" sz="half" idx="10"/>
          </p:nvPr>
        </p:nvSpPr>
        <p:spPr/>
        <p:txBody>
          <a:bodyPr/>
          <a:lstStyle/>
          <a:p>
            <a:r>
              <a:rPr lang="nl-BE"/>
              <a:t>Copyright Mark Van Couwenberghe</a:t>
            </a:r>
          </a:p>
        </p:txBody>
      </p:sp>
      <p:sp>
        <p:nvSpPr>
          <p:cNvPr id="5" name="Tijdelijke aanduiding voor voettekst 4">
            <a:extLst>
              <a:ext uri="{FF2B5EF4-FFF2-40B4-BE49-F238E27FC236}">
                <a16:creationId xmlns:a16="http://schemas.microsoft.com/office/drawing/2014/main" id="{764340D5-840F-F6AE-68A3-C257EA293512}"/>
              </a:ext>
            </a:extLst>
          </p:cNvPr>
          <p:cNvSpPr>
            <a:spLocks noGrp="1"/>
          </p:cNvSpPr>
          <p:nvPr>
            <p:ph type="ftr" sz="quarter" idx="11"/>
          </p:nvPr>
        </p:nvSpPr>
        <p:spPr/>
        <p:txBody>
          <a:bodyPr/>
          <a:lstStyle/>
          <a:p>
            <a:r>
              <a:rPr lang="nl-BE"/>
              <a:t>CLIL CONCEPTS 2024-2025</a:t>
            </a:r>
          </a:p>
        </p:txBody>
      </p:sp>
      <p:sp>
        <p:nvSpPr>
          <p:cNvPr id="6" name="Tijdelijke aanduiding voor dianummer 5">
            <a:extLst>
              <a:ext uri="{FF2B5EF4-FFF2-40B4-BE49-F238E27FC236}">
                <a16:creationId xmlns:a16="http://schemas.microsoft.com/office/drawing/2014/main" id="{1230C0D2-530F-050B-A976-910210FB7B0D}"/>
              </a:ext>
            </a:extLst>
          </p:cNvPr>
          <p:cNvSpPr>
            <a:spLocks noGrp="1"/>
          </p:cNvSpPr>
          <p:nvPr>
            <p:ph type="sldNum" sz="quarter" idx="12"/>
          </p:nvPr>
        </p:nvSpPr>
        <p:spPr/>
        <p:txBody>
          <a:bodyPr/>
          <a:lstStyle/>
          <a:p>
            <a:fld id="{C8997273-801F-4FC5-9C8E-1D1AD37BEC65}" type="slidenum">
              <a:rPr lang="nl-BE" smtClean="0"/>
              <a:t>‹nr.›</a:t>
            </a:fld>
            <a:endParaRPr lang="nl-BE"/>
          </a:p>
        </p:txBody>
      </p:sp>
    </p:spTree>
    <p:extLst>
      <p:ext uri="{BB962C8B-B14F-4D97-AF65-F5344CB8AC3E}">
        <p14:creationId xmlns:p14="http://schemas.microsoft.com/office/powerpoint/2010/main" val="941050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C900DFE-4631-85ED-EE3B-8C21118728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4AF80E13-BD72-49F3-2B94-443C3C7590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7A32E2C-66D3-F68D-2FBD-5BE74BDC69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nl-BE"/>
              <a:t>Copyright Mark Van Couwenberghe</a:t>
            </a:r>
          </a:p>
        </p:txBody>
      </p:sp>
      <p:sp>
        <p:nvSpPr>
          <p:cNvPr id="5" name="Tijdelijke aanduiding voor voettekst 4">
            <a:extLst>
              <a:ext uri="{FF2B5EF4-FFF2-40B4-BE49-F238E27FC236}">
                <a16:creationId xmlns:a16="http://schemas.microsoft.com/office/drawing/2014/main" id="{30EC9101-69CC-DC0E-88E5-41E4A4DCDE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nl-BE"/>
              <a:t>CLIL CONCEPTS 2024-2025</a:t>
            </a:r>
          </a:p>
        </p:txBody>
      </p:sp>
      <p:sp>
        <p:nvSpPr>
          <p:cNvPr id="6" name="Tijdelijke aanduiding voor dianummer 5">
            <a:extLst>
              <a:ext uri="{FF2B5EF4-FFF2-40B4-BE49-F238E27FC236}">
                <a16:creationId xmlns:a16="http://schemas.microsoft.com/office/drawing/2014/main" id="{624D639B-2827-E8E0-238E-77460B231D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997273-801F-4FC5-9C8E-1D1AD37BEC65}" type="slidenum">
              <a:rPr lang="nl-BE" smtClean="0"/>
              <a:t>‹nr.›</a:t>
            </a:fld>
            <a:endParaRPr lang="nl-BE"/>
          </a:p>
        </p:txBody>
      </p:sp>
    </p:spTree>
    <p:extLst>
      <p:ext uri="{BB962C8B-B14F-4D97-AF65-F5344CB8AC3E}">
        <p14:creationId xmlns:p14="http://schemas.microsoft.com/office/powerpoint/2010/main" val="3679148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descr="Afbeelding met Lettertype, Graphics, tekst, logo&#10;&#10;Automatisch gegenereerde beschrijving">
            <a:extLst>
              <a:ext uri="{FF2B5EF4-FFF2-40B4-BE49-F238E27FC236}">
                <a16:creationId xmlns:a16="http://schemas.microsoft.com/office/drawing/2014/main" id="{F3E55168-FD3D-D902-FB31-2F091C7C6E6D}"/>
              </a:ext>
            </a:extLst>
          </p:cNvPr>
          <p:cNvPicPr>
            <a:picLocks noChangeAspect="1"/>
          </p:cNvPicPr>
          <p:nvPr/>
        </p:nvPicPr>
        <p:blipFill>
          <a:blip r:embed="rId2"/>
          <a:stretch>
            <a:fillRect/>
          </a:stretch>
        </p:blipFill>
        <p:spPr>
          <a:xfrm>
            <a:off x="1289303" y="1119116"/>
            <a:ext cx="6811184" cy="2213635"/>
          </a:xfrm>
          <a:prstGeom prst="rect">
            <a:avLst/>
          </a:prstGeom>
        </p:spPr>
      </p:pic>
      <p:sp>
        <p:nvSpPr>
          <p:cNvPr id="14" name="Right Triangle 13">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C8ED90F-52FB-C716-0CB8-A3C091A2B17A}"/>
              </a:ext>
            </a:extLst>
          </p:cNvPr>
          <p:cNvSpPr>
            <a:spLocks noGrp="1"/>
          </p:cNvSpPr>
          <p:nvPr>
            <p:ph type="ctrTitle"/>
          </p:nvPr>
        </p:nvSpPr>
        <p:spPr>
          <a:xfrm>
            <a:off x="1289304" y="3429000"/>
            <a:ext cx="8921672" cy="1713305"/>
          </a:xfrm>
        </p:spPr>
        <p:txBody>
          <a:bodyPr anchor="b">
            <a:normAutofit/>
          </a:bodyPr>
          <a:lstStyle/>
          <a:p>
            <a:pPr algn="l"/>
            <a:r>
              <a:rPr lang="nl-BE" sz="7400"/>
              <a:t>400+ CLIL CONCEPTS</a:t>
            </a:r>
          </a:p>
        </p:txBody>
      </p:sp>
      <p:sp>
        <p:nvSpPr>
          <p:cNvPr id="3" name="Ondertitel 2">
            <a:extLst>
              <a:ext uri="{FF2B5EF4-FFF2-40B4-BE49-F238E27FC236}">
                <a16:creationId xmlns:a16="http://schemas.microsoft.com/office/drawing/2014/main" id="{8C5A5D05-19F4-9170-A80B-1A5AE6A5A9DE}"/>
              </a:ext>
            </a:extLst>
          </p:cNvPr>
          <p:cNvSpPr>
            <a:spLocks noGrp="1"/>
          </p:cNvSpPr>
          <p:nvPr>
            <p:ph type="subTitle" idx="1"/>
          </p:nvPr>
        </p:nvSpPr>
        <p:spPr>
          <a:xfrm>
            <a:off x="1289303" y="5142305"/>
            <a:ext cx="7321298" cy="753165"/>
          </a:xfrm>
        </p:spPr>
        <p:txBody>
          <a:bodyPr anchor="t">
            <a:normAutofit/>
          </a:bodyPr>
          <a:lstStyle/>
          <a:p>
            <a:r>
              <a:rPr lang="nl-BE" dirty="0"/>
              <a:t>ECONOMIE 2024 - 2025</a:t>
            </a:r>
          </a:p>
        </p:txBody>
      </p:sp>
      <p:sp>
        <p:nvSpPr>
          <p:cNvPr id="4" name="Tijdelijke aanduiding voor voettekst 3">
            <a:extLst>
              <a:ext uri="{FF2B5EF4-FFF2-40B4-BE49-F238E27FC236}">
                <a16:creationId xmlns:a16="http://schemas.microsoft.com/office/drawing/2014/main" id="{3BFAAC39-6932-6E08-F514-17173F728746}"/>
              </a:ext>
            </a:extLst>
          </p:cNvPr>
          <p:cNvSpPr>
            <a:spLocks noGrp="1"/>
          </p:cNvSpPr>
          <p:nvPr>
            <p:ph type="ftr" sz="quarter" idx="11"/>
          </p:nvPr>
        </p:nvSpPr>
        <p:spPr>
          <a:xfrm rot="5400000">
            <a:off x="-2377440" y="3246120"/>
            <a:ext cx="5605272" cy="365760"/>
          </a:xfrm>
        </p:spPr>
        <p:txBody>
          <a:bodyPr anchor="t">
            <a:normAutofit/>
          </a:bodyPr>
          <a:lstStyle/>
          <a:p>
            <a:pPr algn="l">
              <a:spcAft>
                <a:spcPts val="600"/>
              </a:spcAft>
            </a:pPr>
            <a:r>
              <a:rPr lang="nl-BE" sz="1150">
                <a:solidFill>
                  <a:schemeClr val="tx1">
                    <a:lumMod val="75000"/>
                    <a:lumOff val="25000"/>
                  </a:schemeClr>
                </a:solidFill>
              </a:rPr>
              <a:t>CLIL CONCEPTS 2024-2025</a:t>
            </a:r>
          </a:p>
        </p:txBody>
      </p:sp>
      <p:sp>
        <p:nvSpPr>
          <p:cNvPr id="6" name="Tijdelijke aanduiding voor datum 5">
            <a:extLst>
              <a:ext uri="{FF2B5EF4-FFF2-40B4-BE49-F238E27FC236}">
                <a16:creationId xmlns:a16="http://schemas.microsoft.com/office/drawing/2014/main" id="{9314C808-1629-AE69-A4D0-35A1AC04F120}"/>
              </a:ext>
            </a:extLst>
          </p:cNvPr>
          <p:cNvSpPr>
            <a:spLocks noGrp="1"/>
          </p:cNvSpPr>
          <p:nvPr>
            <p:ph type="dt" sz="half" idx="10"/>
          </p:nvPr>
        </p:nvSpPr>
        <p:spPr>
          <a:xfrm>
            <a:off x="8610602" y="5769149"/>
            <a:ext cx="2743200" cy="365760"/>
          </a:xfrm>
        </p:spPr>
        <p:txBody>
          <a:bodyPr anchor="b">
            <a:normAutofit/>
          </a:bodyPr>
          <a:lstStyle/>
          <a:p>
            <a:pPr algn="r">
              <a:spcAft>
                <a:spcPts val="600"/>
              </a:spcAft>
            </a:pPr>
            <a:r>
              <a:rPr lang="nl-BE" sz="1150">
                <a:solidFill>
                  <a:srgbClr val="FFFFFF"/>
                </a:solidFill>
              </a:rPr>
              <a:t>Copyright Mark Van Couwenberghe</a:t>
            </a:r>
          </a:p>
        </p:txBody>
      </p:sp>
    </p:spTree>
    <p:extLst>
      <p:ext uri="{BB962C8B-B14F-4D97-AF65-F5344CB8AC3E}">
        <p14:creationId xmlns:p14="http://schemas.microsoft.com/office/powerpoint/2010/main" val="4096493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490517381"/>
              </p:ext>
            </p:extLst>
          </p:nvPr>
        </p:nvGraphicFramePr>
        <p:xfrm>
          <a:off x="402772" y="356053"/>
          <a:ext cx="10515600" cy="45770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ABSOLUTE COST ADVANTAGE</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dirty="0"/>
                        <a:t>OVERALL LEAD OF A COUNTRY OVER ANOTHER COUNTRY IN PRODUCING A SPECIFIC GOOD OR SPECIFIC SERVICE</a:t>
                      </a:r>
                    </a:p>
                  </a:txBody>
                  <a:tcPr/>
                </a:tc>
                <a:tc>
                  <a:txBody>
                    <a:bodyPr/>
                    <a:lstStyle/>
                    <a:p>
                      <a:r>
                        <a:rPr lang="nl-BE" sz="1400" dirty="0"/>
                        <a:t>ABSOLUUT KOSTENVOORDEEL</a:t>
                      </a:r>
                    </a:p>
                  </a:txBody>
                  <a:tcPr/>
                </a:tc>
                <a:tc>
                  <a:txBody>
                    <a:bodyPr/>
                    <a:lstStyle/>
                    <a:p>
                      <a:r>
                        <a:rPr lang="nl-BE" sz="1400" dirty="0"/>
                        <a:t>TOTALE VOORSPRONG VAN EEN LAND TEN OPZICHTE VAN EEN ANDER LAND IN HET PRODUCEREN VAN EEN BEPAALD GOED OF BEPAALDE DIENST </a:t>
                      </a:r>
                    </a:p>
                  </a:txBody>
                  <a:tcPr/>
                </a:tc>
                <a:extLst>
                  <a:ext uri="{0D108BD9-81ED-4DB2-BD59-A6C34878D82A}">
                    <a16:rowId xmlns:a16="http://schemas.microsoft.com/office/drawing/2014/main" val="583642783"/>
                  </a:ext>
                </a:extLst>
              </a:tr>
              <a:tr h="370840">
                <a:tc>
                  <a:txBody>
                    <a:bodyPr/>
                    <a:lstStyle/>
                    <a:p>
                      <a:r>
                        <a:rPr lang="nl-BE" sz="1400" dirty="0"/>
                        <a:t>ACTIVE POPULATION (or: LABOUR FORCE)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SUM OF THE EMPLOYED AND UNEMPLOYED POPULATION</a:t>
                      </a:r>
                    </a:p>
                  </a:txBody>
                  <a:tcPr/>
                </a:tc>
                <a:tc>
                  <a:txBody>
                    <a:bodyPr/>
                    <a:lstStyle/>
                    <a:p>
                      <a:r>
                        <a:rPr lang="nl-BE" sz="1400" dirty="0"/>
                        <a:t>ACTIEVE BEVOLKING (of: BEROEPSBEVOLKING)</a:t>
                      </a:r>
                    </a:p>
                  </a:txBody>
                  <a:tcPr/>
                </a:tc>
                <a:tc>
                  <a:txBody>
                    <a:bodyPr/>
                    <a:lstStyle/>
                    <a:p>
                      <a:r>
                        <a:rPr lang="nl-BE" sz="1400" dirty="0"/>
                        <a:t>SOM VAN DE WERKENDE EN WERKLOZE BEVOLKING</a:t>
                      </a:r>
                    </a:p>
                  </a:txBody>
                  <a:tcPr/>
                </a:tc>
                <a:extLst>
                  <a:ext uri="{0D108BD9-81ED-4DB2-BD59-A6C34878D82A}">
                    <a16:rowId xmlns:a16="http://schemas.microsoft.com/office/drawing/2014/main" val="3547118951"/>
                  </a:ext>
                </a:extLst>
              </a:tr>
              <a:tr h="370840">
                <a:tc>
                  <a:txBody>
                    <a:bodyPr/>
                    <a:lstStyle/>
                    <a:p>
                      <a:r>
                        <a:rPr lang="nl-BE" sz="1400" dirty="0"/>
                        <a:t>ACTIVITY RATE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PROPORTION OF THE WORKING-AGE POPULATION BELONGING TO THE LABOUR FORCE</a:t>
                      </a:r>
                      <a:endParaRPr lang="nl-BE" sz="1400" dirty="0"/>
                    </a:p>
                  </a:txBody>
                  <a:tcPr/>
                </a:tc>
                <a:tc>
                  <a:txBody>
                    <a:bodyPr/>
                    <a:lstStyle/>
                    <a:p>
                      <a:r>
                        <a:rPr lang="nl-BE" sz="1400" dirty="0"/>
                        <a:t>ACTIVITEITSGRAAD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kern="1200" dirty="0">
                          <a:solidFill>
                            <a:schemeClr val="dk1"/>
                          </a:solidFill>
                          <a:effectLst/>
                          <a:latin typeface="+mn-lt"/>
                          <a:ea typeface="+mn-ea"/>
                          <a:cs typeface="+mn-cs"/>
                        </a:rPr>
                        <a:t>DEEL VAN DE BEVOLKING OP ARBEIDSLEEFTIJD DAT </a:t>
                      </a:r>
                      <a:r>
                        <a:rPr lang="nl-BE" sz="1400" b="0" i="0" kern="1200" dirty="0">
                          <a:solidFill>
                            <a:schemeClr val="dk1"/>
                          </a:solidFill>
                          <a:effectLst/>
                          <a:latin typeface="+mn-lt"/>
                          <a:ea typeface="+mn-ea"/>
                          <a:cs typeface="+mn-cs"/>
                        </a:rPr>
                        <a:t>BEHOORT TOT DE BEROEPSBEVOLKING</a:t>
                      </a:r>
                      <a:endParaRPr lang="nl-BE" sz="1400" dirty="0"/>
                    </a:p>
                  </a:txBody>
                  <a:tcPr/>
                </a:tc>
                <a:extLst>
                  <a:ext uri="{0D108BD9-81ED-4DB2-BD59-A6C34878D82A}">
                    <a16:rowId xmlns:a16="http://schemas.microsoft.com/office/drawing/2014/main" val="3483723189"/>
                  </a:ext>
                </a:extLst>
              </a:tr>
              <a:tr h="370840">
                <a:tc>
                  <a:txBody>
                    <a:bodyPr/>
                    <a:lstStyle/>
                    <a:p>
                      <a:r>
                        <a:rPr lang="nl-BE" sz="1400" b="0" dirty="0"/>
                        <a:t>ADDED VALUE</a:t>
                      </a:r>
                    </a:p>
                  </a:txBody>
                  <a:tcPr/>
                </a:tc>
                <a:tc>
                  <a:txBody>
                    <a:bodyPr/>
                    <a:lstStyle/>
                    <a:p>
                      <a:r>
                        <a:rPr lang="en-US" sz="1400" b="0" dirty="0"/>
                        <a:t>DIFFERENCE BETWEEN THE MARKET VALUE OF A GOOD OR SERVICE AND THE VALUE OF THE INPUTS, SUCH AS RAW MATERIALS, PARTS, ...</a:t>
                      </a:r>
                      <a:endParaRPr lang="nl-BE" sz="1400" b="0" dirty="0"/>
                    </a:p>
                  </a:txBody>
                  <a:tcPr/>
                </a:tc>
                <a:tc>
                  <a:txBody>
                    <a:bodyPr/>
                    <a:lstStyle/>
                    <a:p>
                      <a:r>
                        <a:rPr lang="nl-BE" sz="1400" b="0" dirty="0"/>
                        <a:t>TOEGEVOEGDE WAARDE</a:t>
                      </a:r>
                    </a:p>
                  </a:txBody>
                  <a:tcPr/>
                </a:tc>
                <a:tc>
                  <a:txBody>
                    <a:bodyPr/>
                    <a:lstStyle/>
                    <a:p>
                      <a:r>
                        <a:rPr lang="nl-BE" sz="1400" b="0" dirty="0"/>
                        <a:t>VERSCHIL TUSSEN DE MARKTWAARDE VAN EEN GOED OF DIENST EN DE WAARDE VAN DE  INPUTS, ZOALS GRONDSTOFFEN, ONDERDELEN, ...</a:t>
                      </a:r>
                    </a:p>
                  </a:txBody>
                  <a:tcPr/>
                </a:tc>
                <a:extLst>
                  <a:ext uri="{0D108BD9-81ED-4DB2-BD59-A6C34878D82A}">
                    <a16:rowId xmlns:a16="http://schemas.microsoft.com/office/drawing/2014/main" val="171014982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2" name="Tijdelijke aanduiding voor voettekst 1">
            <a:extLst>
              <a:ext uri="{FF2B5EF4-FFF2-40B4-BE49-F238E27FC236}">
                <a16:creationId xmlns:a16="http://schemas.microsoft.com/office/drawing/2014/main" id="{A4AB350B-15ED-D83D-D2FE-628283A74BC8}"/>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F9230D7-2654-BEAB-673A-69CA2AF5EA78}"/>
              </a:ext>
            </a:extLst>
          </p:cNvPr>
          <p:cNvSpPr>
            <a:spLocks noGrp="1"/>
          </p:cNvSpPr>
          <p:nvPr>
            <p:ph type="sldNum" sz="quarter" idx="12"/>
          </p:nvPr>
        </p:nvSpPr>
        <p:spPr/>
        <p:txBody>
          <a:bodyPr/>
          <a:lstStyle/>
          <a:p>
            <a:fld id="{C8997273-801F-4FC5-9C8E-1D1AD37BEC65}" type="slidenum">
              <a:rPr lang="nl-BE" smtClean="0"/>
              <a:t>2</a:t>
            </a:fld>
            <a:endParaRPr lang="nl-BE"/>
          </a:p>
        </p:txBody>
      </p:sp>
      <p:sp>
        <p:nvSpPr>
          <p:cNvPr id="4" name="Tijdelijke aanduiding voor datum 3">
            <a:extLst>
              <a:ext uri="{FF2B5EF4-FFF2-40B4-BE49-F238E27FC236}">
                <a16:creationId xmlns:a16="http://schemas.microsoft.com/office/drawing/2014/main" id="{2E077ED1-1B66-A2DF-8595-1E518F973EE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2216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146170990"/>
              </p:ext>
            </p:extLst>
          </p:nvPr>
        </p:nvGraphicFramePr>
        <p:xfrm>
          <a:off x="402772" y="356053"/>
          <a:ext cx="10515600" cy="57353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AD-IA DIAGRAM (or: ROMER-TAYLOR MODEL)</a:t>
                      </a:r>
                    </a:p>
                  </a:txBody>
                  <a:tcPr/>
                </a:tc>
                <a:tc>
                  <a:txBody>
                    <a:bodyPr/>
                    <a:lstStyle/>
                    <a:p>
                      <a:r>
                        <a:rPr lang="en-US" sz="1400" dirty="0"/>
                        <a:t>MODEL EXPLAINING THE CYCLICAL ACTIVITY USING THE RELATIONSHIP BETWEEN THE REAL GDP AND INFLATION</a:t>
                      </a:r>
                      <a:endParaRPr lang="nl-BE" sz="1400" dirty="0"/>
                    </a:p>
                  </a:txBody>
                  <a:tcPr/>
                </a:tc>
                <a:tc>
                  <a:txBody>
                    <a:bodyPr/>
                    <a:lstStyle/>
                    <a:p>
                      <a:r>
                        <a:rPr lang="nl-BE" sz="1400" dirty="0"/>
                        <a:t>AV-IA-DIAGRAM (of: ROMER-TAYLOR-MODEL)</a:t>
                      </a:r>
                    </a:p>
                  </a:txBody>
                  <a:tcPr/>
                </a:tc>
                <a:tc>
                  <a:txBody>
                    <a:bodyPr/>
                    <a:lstStyle/>
                    <a:p>
                      <a:r>
                        <a:rPr lang="nl-BE" sz="1400" dirty="0"/>
                        <a:t>MODEL DAT DE CONJUNCTUUR VERKLAART AAN DE HAND VAN HET VERBAND TUSSEN HET REEEL BBP EN INFLATIE</a:t>
                      </a:r>
                    </a:p>
                  </a:txBody>
                  <a:tcPr/>
                </a:tc>
                <a:extLst>
                  <a:ext uri="{0D108BD9-81ED-4DB2-BD59-A6C34878D82A}">
                    <a16:rowId xmlns:a16="http://schemas.microsoft.com/office/drawing/2014/main" val="539463028"/>
                  </a:ext>
                </a:extLst>
              </a:tr>
              <a:tr h="370840">
                <a:tc>
                  <a:txBody>
                    <a:bodyPr/>
                    <a:lstStyle/>
                    <a:p>
                      <a:r>
                        <a:rPr lang="nl-BE" sz="1400" dirty="0"/>
                        <a:t>AGGREGATE DEMAND (AD)</a:t>
                      </a:r>
                    </a:p>
                  </a:txBody>
                  <a:tcPr/>
                </a:tc>
                <a:tc>
                  <a:txBody>
                    <a:bodyPr/>
                    <a:lstStyle/>
                    <a:p>
                      <a:r>
                        <a:rPr lang="en-US" sz="1400" dirty="0"/>
                        <a:t>TOTAL DEMAND OF HOUSEHOLDS, COMPANIES, GOVERNMENT AND ABROAD IN AN ECONOMY</a:t>
                      </a:r>
                      <a:endParaRPr lang="nl-BE" sz="1400" dirty="0"/>
                    </a:p>
                  </a:txBody>
                  <a:tcPr/>
                </a:tc>
                <a:tc>
                  <a:txBody>
                    <a:bodyPr/>
                    <a:lstStyle/>
                    <a:p>
                      <a:r>
                        <a:rPr lang="nl-BE" sz="1400" dirty="0"/>
                        <a:t>GEAGGREGEERDE VRAAG (AV)</a:t>
                      </a:r>
                    </a:p>
                  </a:txBody>
                  <a:tcPr/>
                </a:tc>
                <a:tc>
                  <a:txBody>
                    <a:bodyPr/>
                    <a:lstStyle/>
                    <a:p>
                      <a:r>
                        <a:rPr lang="nl-BE" sz="1400" dirty="0"/>
                        <a:t>TOTALE VRAAG VAN GEZINNEN, BEDRIJVEN, OVERHEID EN BUITENLAND IN EEN ECONOMIE</a:t>
                      </a:r>
                    </a:p>
                  </a:txBody>
                  <a:tcPr/>
                </a:tc>
                <a:extLst>
                  <a:ext uri="{0D108BD9-81ED-4DB2-BD59-A6C34878D82A}">
                    <a16:rowId xmlns:a16="http://schemas.microsoft.com/office/drawing/2014/main" val="2452640073"/>
                  </a:ext>
                </a:extLst>
              </a:tr>
              <a:tr h="370840">
                <a:tc>
                  <a:txBody>
                    <a:bodyPr/>
                    <a:lstStyle/>
                    <a:p>
                      <a:r>
                        <a:rPr lang="nl-BE" sz="1400" dirty="0"/>
                        <a:t>AGRICULTURE</a:t>
                      </a:r>
                    </a:p>
                  </a:txBody>
                  <a:tcPr/>
                </a:tc>
                <a:tc>
                  <a:txBody>
                    <a:bodyPr/>
                    <a:lstStyle/>
                    <a:p>
                      <a:r>
                        <a:rPr lang="en-US" sz="1400" dirty="0"/>
                        <a:t>PRODUCTION OF PLANTS AND ANIMALS FOR THE ECONOMY</a:t>
                      </a:r>
                      <a:endParaRPr lang="nl-BE" sz="1400" dirty="0"/>
                    </a:p>
                  </a:txBody>
                  <a:tcPr/>
                </a:tc>
                <a:tc>
                  <a:txBody>
                    <a:bodyPr/>
                    <a:lstStyle/>
                    <a:p>
                      <a:r>
                        <a:rPr lang="nl-BE" sz="1400" dirty="0"/>
                        <a:t>LANDBOUW</a:t>
                      </a:r>
                    </a:p>
                  </a:txBody>
                  <a:tcPr/>
                </a:tc>
                <a:tc>
                  <a:txBody>
                    <a:bodyPr/>
                    <a:lstStyle/>
                    <a:p>
                      <a:r>
                        <a:rPr lang="nl-BE" sz="1400" dirty="0"/>
                        <a:t>PRODUCTIE VAN PLANTEN EN DIEREN TEN BEHOEVE VAN DE ECONOMIE</a:t>
                      </a:r>
                    </a:p>
                  </a:txBody>
                  <a:tcPr/>
                </a:tc>
                <a:extLst>
                  <a:ext uri="{0D108BD9-81ED-4DB2-BD59-A6C34878D82A}">
                    <a16:rowId xmlns:a16="http://schemas.microsoft.com/office/drawing/2014/main" val="729521115"/>
                  </a:ext>
                </a:extLst>
              </a:tr>
              <a:tr h="370840">
                <a:tc>
                  <a:txBody>
                    <a:bodyPr/>
                    <a:lstStyle/>
                    <a:p>
                      <a:r>
                        <a:rPr lang="nl-BE" sz="1400" dirty="0"/>
                        <a:t>ALLOCATION</a:t>
                      </a:r>
                    </a:p>
                  </a:txBody>
                  <a:tcPr/>
                </a:tc>
                <a:tc>
                  <a:txBody>
                    <a:bodyPr/>
                    <a:lstStyle/>
                    <a:p>
                      <a:r>
                        <a:rPr lang="en-US" sz="1400" dirty="0"/>
                        <a:t>PROCESS OF DECIDING WHERE TO ALLOCATE SCARCE RESOURCES (PRODUCTION FACTORS) FOR THE PRODUCTION OF GOODS AND SERVICES</a:t>
                      </a:r>
                      <a:endParaRPr lang="nl-BE" sz="1400" dirty="0"/>
                    </a:p>
                  </a:txBody>
                  <a:tcPr/>
                </a:tc>
                <a:tc>
                  <a:txBody>
                    <a:bodyPr/>
                    <a:lstStyle/>
                    <a:p>
                      <a:r>
                        <a:rPr lang="nl-BE" sz="1400" dirty="0"/>
                        <a:t>ALLOCATIE</a:t>
                      </a:r>
                    </a:p>
                  </a:txBody>
                  <a:tcPr/>
                </a:tc>
                <a:tc>
                  <a:txBody>
                    <a:bodyPr/>
                    <a:lstStyle/>
                    <a:p>
                      <a:r>
                        <a:rPr lang="nl-BE" sz="1400" dirty="0"/>
                        <a:t>PROCES WAARBIJ WORDT BESLIST WAAR SCHAARSE MIDDELEN (PRODUCTIEFACTOREN) WORDEN INGEZET VOOR DE PRODUCTIE VAN GOEDEREN EN DIENSTEN</a:t>
                      </a:r>
                    </a:p>
                  </a:txBody>
                  <a:tcPr/>
                </a:tc>
                <a:extLst>
                  <a:ext uri="{0D108BD9-81ED-4DB2-BD59-A6C34878D82A}">
                    <a16:rowId xmlns:a16="http://schemas.microsoft.com/office/drawing/2014/main" val="3336114414"/>
                  </a:ext>
                </a:extLst>
              </a:tr>
              <a:tr h="370840">
                <a:tc>
                  <a:txBody>
                    <a:bodyPr/>
                    <a:lstStyle/>
                    <a:p>
                      <a:r>
                        <a:rPr lang="nl-BE" sz="1400" dirty="0"/>
                        <a:t>ALLOCATIVE ROLE</a:t>
                      </a:r>
                    </a:p>
                  </a:txBody>
                  <a:tcPr/>
                </a:tc>
                <a:tc>
                  <a:txBody>
                    <a:bodyPr/>
                    <a:lstStyle/>
                    <a:p>
                      <a:r>
                        <a:rPr lang="en-US" sz="1400" dirty="0"/>
                        <a:t>ROLE OF THE GOVERNMENT TO INFLUENCE THE ALLOCATION OF PRODUCTION FACTORS</a:t>
                      </a:r>
                      <a:endParaRPr lang="nl-BE" sz="1400" dirty="0"/>
                    </a:p>
                  </a:txBody>
                  <a:tcPr/>
                </a:tc>
                <a:tc>
                  <a:txBody>
                    <a:bodyPr/>
                    <a:lstStyle/>
                    <a:p>
                      <a:r>
                        <a:rPr lang="nl-BE" sz="1400" dirty="0"/>
                        <a:t>ALLOCATIEVE ROL</a:t>
                      </a:r>
                    </a:p>
                  </a:txBody>
                  <a:tcPr/>
                </a:tc>
                <a:tc>
                  <a:txBody>
                    <a:bodyPr/>
                    <a:lstStyle/>
                    <a:p>
                      <a:r>
                        <a:rPr lang="nl-BE" sz="1400" dirty="0"/>
                        <a:t>ROL VAN DE OVERHEID OM DE ALLOCATIE VAN PRODUCTIEFACTOREN TE BEINVLOEDEN</a:t>
                      </a:r>
                    </a:p>
                  </a:txBody>
                  <a:tcPr/>
                </a:tc>
                <a:extLst>
                  <a:ext uri="{0D108BD9-81ED-4DB2-BD59-A6C34878D82A}">
                    <a16:rowId xmlns:a16="http://schemas.microsoft.com/office/drawing/2014/main" val="189251167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2" name="Tijdelijke aanduiding voor voettekst 1">
            <a:extLst>
              <a:ext uri="{FF2B5EF4-FFF2-40B4-BE49-F238E27FC236}">
                <a16:creationId xmlns:a16="http://schemas.microsoft.com/office/drawing/2014/main" id="{1FB0C2A1-A5C0-B440-239F-F2CF9D3379F1}"/>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2A4D6A1-7C84-70C9-44C0-EC019CE527CE}"/>
              </a:ext>
            </a:extLst>
          </p:cNvPr>
          <p:cNvSpPr>
            <a:spLocks noGrp="1"/>
          </p:cNvSpPr>
          <p:nvPr>
            <p:ph type="sldNum" sz="quarter" idx="12"/>
          </p:nvPr>
        </p:nvSpPr>
        <p:spPr/>
        <p:txBody>
          <a:bodyPr/>
          <a:lstStyle/>
          <a:p>
            <a:fld id="{C8997273-801F-4FC5-9C8E-1D1AD37BEC65}" type="slidenum">
              <a:rPr lang="nl-BE" smtClean="0"/>
              <a:t>3</a:t>
            </a:fld>
            <a:endParaRPr lang="nl-BE"/>
          </a:p>
        </p:txBody>
      </p:sp>
      <p:sp>
        <p:nvSpPr>
          <p:cNvPr id="4" name="Tijdelijke aanduiding voor datum 3">
            <a:extLst>
              <a:ext uri="{FF2B5EF4-FFF2-40B4-BE49-F238E27FC236}">
                <a16:creationId xmlns:a16="http://schemas.microsoft.com/office/drawing/2014/main" id="{36D7AA33-0045-369C-A784-3F7A70F7EFB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719917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8458507"/>
              </p:ext>
            </p:extLst>
          </p:nvPr>
        </p:nvGraphicFramePr>
        <p:xfrm>
          <a:off x="402772" y="356053"/>
          <a:ext cx="10515600" cy="5430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ANTI-DUMPING ARGUMENT</a:t>
                      </a:r>
                    </a:p>
                  </a:txBody>
                  <a:tcPr/>
                </a:tc>
                <a:tc>
                  <a:txBody>
                    <a:bodyPr/>
                    <a:lstStyle/>
                    <a:p>
                      <a:r>
                        <a:rPr lang="en-US" sz="1400" dirty="0"/>
                        <a:t>ARGUMENT FOR RESTRICTION OF TRADE WITH COUNTRIES PRACTISING PRICE DUMPING OF GOODS AND SERVICES IN THE DOMESTIC MARKET</a:t>
                      </a:r>
                      <a:endParaRPr lang="nl-BE" sz="1400" dirty="0"/>
                    </a:p>
                  </a:txBody>
                  <a:tcPr/>
                </a:tc>
                <a:tc>
                  <a:txBody>
                    <a:bodyPr/>
                    <a:lstStyle/>
                    <a:p>
                      <a:r>
                        <a:rPr lang="nl-BE" sz="1400" dirty="0"/>
                        <a:t>ANTI-DUMPINGARGUMENT</a:t>
                      </a:r>
                    </a:p>
                  </a:txBody>
                  <a:tcPr/>
                </a:tc>
                <a:tc>
                  <a:txBody>
                    <a:bodyPr/>
                    <a:lstStyle/>
                    <a:p>
                      <a:r>
                        <a:rPr lang="nl-BE" sz="1400" dirty="0"/>
                        <a:t>ARGUMENT VOOR BELEMMERING VAN DE HANDEL MET LANDEN DIE AAN PRIJSDUMPING DOEN VAN GOEDEREN EN DIENSTEN OP DE BINNENLANDSE MARKT</a:t>
                      </a:r>
                    </a:p>
                  </a:txBody>
                  <a:tcPr/>
                </a:tc>
                <a:extLst>
                  <a:ext uri="{0D108BD9-81ED-4DB2-BD59-A6C34878D82A}">
                    <a16:rowId xmlns:a16="http://schemas.microsoft.com/office/drawing/2014/main" val="2610580534"/>
                  </a:ext>
                </a:extLst>
              </a:tr>
              <a:tr h="370840">
                <a:tc>
                  <a:txBody>
                    <a:bodyPr/>
                    <a:lstStyle/>
                    <a:p>
                      <a:r>
                        <a:rPr lang="nl-BE" sz="1400" dirty="0"/>
                        <a:t>APPRECIATION</a:t>
                      </a:r>
                    </a:p>
                  </a:txBody>
                  <a:tcPr/>
                </a:tc>
                <a:tc>
                  <a:txBody>
                    <a:bodyPr/>
                    <a:lstStyle/>
                    <a:p>
                      <a:r>
                        <a:rPr lang="en-US" sz="1400" dirty="0"/>
                        <a:t>INCREASE IN THE FOREIGN EXCHANGE RATE DUE TO THE FLUCTUATIONS OF SUPPLY AND DEMAND</a:t>
                      </a:r>
                      <a:endParaRPr lang="nl-BE" sz="1400" dirty="0"/>
                    </a:p>
                  </a:txBody>
                  <a:tcPr/>
                </a:tc>
                <a:tc>
                  <a:txBody>
                    <a:bodyPr/>
                    <a:lstStyle/>
                    <a:p>
                      <a:r>
                        <a:rPr lang="nl-NL" sz="1400" dirty="0"/>
                        <a:t>APPRECIATIE</a:t>
                      </a:r>
                      <a:endParaRPr lang="nl-BE" sz="1400" dirty="0"/>
                    </a:p>
                  </a:txBody>
                  <a:tcPr/>
                </a:tc>
                <a:tc>
                  <a:txBody>
                    <a:bodyPr/>
                    <a:lstStyle/>
                    <a:p>
                      <a:r>
                        <a:rPr lang="nl-NL" sz="1400" dirty="0"/>
                        <a:t>STIJGING VAN DE WISSELKOERS VAN EEN VREEMDE MUNT DOOR DE SCHOMMELINGEN VAN VRAAG EN AANBOD</a:t>
                      </a:r>
                      <a:endParaRPr lang="nl-BE" sz="1400" dirty="0"/>
                    </a:p>
                  </a:txBody>
                  <a:tcPr/>
                </a:tc>
                <a:extLst>
                  <a:ext uri="{0D108BD9-81ED-4DB2-BD59-A6C34878D82A}">
                    <a16:rowId xmlns:a16="http://schemas.microsoft.com/office/drawing/2014/main" val="1228601301"/>
                  </a:ext>
                </a:extLst>
              </a:tr>
              <a:tr h="484324">
                <a:tc>
                  <a:txBody>
                    <a:bodyPr/>
                    <a:lstStyle/>
                    <a:p>
                      <a:r>
                        <a:rPr lang="nl-BE" sz="1400" dirty="0"/>
                        <a:t>ASYMMETRIC INFORMATION</a:t>
                      </a:r>
                    </a:p>
                  </a:txBody>
                  <a:tcPr/>
                </a:tc>
                <a:tc>
                  <a:txBody>
                    <a:bodyPr/>
                    <a:lstStyle/>
                    <a:p>
                      <a:r>
                        <a:rPr lang="en-US" sz="1400" dirty="0"/>
                        <a:t>MARKET SITUATION WHERE ONE MARKET PLAYER HAS MORE AND/OR BETTER INFORMATION THAN THE OTHER MARKET PLAYERS</a:t>
                      </a:r>
                      <a:endParaRPr lang="nl-BE" sz="1400" dirty="0"/>
                    </a:p>
                  </a:txBody>
                  <a:tcPr/>
                </a:tc>
                <a:tc>
                  <a:txBody>
                    <a:bodyPr/>
                    <a:lstStyle/>
                    <a:p>
                      <a:r>
                        <a:rPr lang="nl-BE" sz="1400" dirty="0"/>
                        <a:t>ASYMMETRISCHE INFORMATIE</a:t>
                      </a:r>
                    </a:p>
                  </a:txBody>
                  <a:tcPr/>
                </a:tc>
                <a:tc>
                  <a:txBody>
                    <a:bodyPr/>
                    <a:lstStyle/>
                    <a:p>
                      <a:r>
                        <a:rPr lang="nl-NL" sz="1400" dirty="0"/>
                        <a:t>MARKTSITUATIE WAARIN EEN MARKTSPELER MEER EN/OF BETERE INFORMATIE HEEFT DAN DE ANDERE MARKTSPELERS</a:t>
                      </a:r>
                      <a:endParaRPr lang="nl-BE" sz="1400" dirty="0"/>
                    </a:p>
                  </a:txBody>
                  <a:tcPr/>
                </a:tc>
                <a:extLst>
                  <a:ext uri="{0D108BD9-81ED-4DB2-BD59-A6C34878D82A}">
                    <a16:rowId xmlns:a16="http://schemas.microsoft.com/office/drawing/2014/main" val="2132538820"/>
                  </a:ext>
                </a:extLst>
              </a:tr>
              <a:tr h="370840">
                <a:tc>
                  <a:txBody>
                    <a:bodyPr/>
                    <a:lstStyle/>
                    <a:p>
                      <a:r>
                        <a:rPr lang="nl-BE" sz="1400" b="0" dirty="0"/>
                        <a:t>ATOMISM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MARKET CHARACTERISTIC WHERE THERE ARE SO MANY SUPPLIERS THAT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SUPPLIER CANNOT INFLUENCE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MARKET PRICE</a:t>
                      </a:r>
                      <a:endParaRPr lang="nl-BE" sz="1400" b="0" dirty="0"/>
                    </a:p>
                  </a:txBody>
                  <a:tcPr/>
                </a:tc>
                <a:tc>
                  <a:txBody>
                    <a:bodyPr/>
                    <a:lstStyle/>
                    <a:p>
                      <a:r>
                        <a:rPr lang="nl-BE" sz="1400" b="0" dirty="0"/>
                        <a:t>ATOMISME</a:t>
                      </a:r>
                    </a:p>
                  </a:txBody>
                  <a:tcPr/>
                </a:tc>
                <a:tc>
                  <a:txBody>
                    <a:bodyPr/>
                    <a:lstStyle/>
                    <a:p>
                      <a:r>
                        <a:rPr lang="nl-NL" sz="1400" b="0" dirty="0"/>
                        <a:t>MARKTKENMERK WAARIN ER ZOVEEL AANBIEDERS ZIJN DAT 1 AANBIEDER DE MARKTPRIJS NIET KAN BEINVLOEDEN</a:t>
                      </a:r>
                      <a:endParaRPr lang="nl-BE" sz="1400" b="0" dirty="0"/>
                    </a:p>
                  </a:txBody>
                  <a:tcPr/>
                </a:tc>
                <a:extLst>
                  <a:ext uri="{0D108BD9-81ED-4DB2-BD59-A6C34878D82A}">
                    <a16:rowId xmlns:a16="http://schemas.microsoft.com/office/drawing/2014/main" val="350493913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2" name="Tijdelijke aanduiding voor voettekst 1">
            <a:extLst>
              <a:ext uri="{FF2B5EF4-FFF2-40B4-BE49-F238E27FC236}">
                <a16:creationId xmlns:a16="http://schemas.microsoft.com/office/drawing/2014/main" id="{D7731123-5F96-456F-63A8-DD1AE787C43D}"/>
              </a:ext>
            </a:extLst>
          </p:cNvPr>
          <p:cNvSpPr>
            <a:spLocks noGrp="1"/>
          </p:cNvSpPr>
          <p:nvPr>
            <p:ph type="ftr" sz="quarter" idx="11"/>
          </p:nvPr>
        </p:nvSpPr>
        <p:spPr/>
        <p:txBody>
          <a:bodyPr/>
          <a:lstStyle/>
          <a:p>
            <a:r>
              <a:rPr lang="nl-BE"/>
              <a:t>CLIL CONCEPTS 2024-2025</a:t>
            </a:r>
          </a:p>
        </p:txBody>
      </p:sp>
      <p:sp>
        <p:nvSpPr>
          <p:cNvPr id="5" name="Tijdelijke aanduiding voor dianummer 4">
            <a:extLst>
              <a:ext uri="{FF2B5EF4-FFF2-40B4-BE49-F238E27FC236}">
                <a16:creationId xmlns:a16="http://schemas.microsoft.com/office/drawing/2014/main" id="{3238C006-600C-AB82-89D4-4C667E0BB273}"/>
              </a:ext>
            </a:extLst>
          </p:cNvPr>
          <p:cNvSpPr>
            <a:spLocks noGrp="1"/>
          </p:cNvSpPr>
          <p:nvPr>
            <p:ph type="sldNum" sz="quarter" idx="12"/>
          </p:nvPr>
        </p:nvSpPr>
        <p:spPr/>
        <p:txBody>
          <a:bodyPr/>
          <a:lstStyle/>
          <a:p>
            <a:fld id="{C8997273-801F-4FC5-9C8E-1D1AD37BEC65}" type="slidenum">
              <a:rPr lang="nl-BE" smtClean="0"/>
              <a:t>4</a:t>
            </a:fld>
            <a:endParaRPr lang="nl-BE"/>
          </a:p>
        </p:txBody>
      </p:sp>
      <p:sp>
        <p:nvSpPr>
          <p:cNvPr id="7" name="Tijdelijke aanduiding voor datum 6">
            <a:extLst>
              <a:ext uri="{FF2B5EF4-FFF2-40B4-BE49-F238E27FC236}">
                <a16:creationId xmlns:a16="http://schemas.microsoft.com/office/drawing/2014/main" id="{54D36203-38A6-D460-E3FE-97295275E8F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27039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46995605"/>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AUSTERITY</a:t>
                      </a:r>
                    </a:p>
                  </a:txBody>
                  <a:tcPr/>
                </a:tc>
                <a:tc>
                  <a:txBody>
                    <a:bodyPr/>
                    <a:lstStyle/>
                    <a:p>
                      <a:r>
                        <a:rPr lang="en-US" sz="1400" dirty="0"/>
                        <a:t>POLICY IMPLEMENTED BY THE GOVERNMENT THAT REDUCES PUBLIC SPENDING AND/OR INCREASES TAXES</a:t>
                      </a:r>
                      <a:endParaRPr lang="nl-BE" sz="1400" dirty="0"/>
                    </a:p>
                  </a:txBody>
                  <a:tcPr/>
                </a:tc>
                <a:tc>
                  <a:txBody>
                    <a:bodyPr/>
                    <a:lstStyle/>
                    <a:p>
                      <a:r>
                        <a:rPr lang="nl-BE" sz="1400" dirty="0"/>
                        <a:t>BEZUINIGINGSBELEID</a:t>
                      </a:r>
                    </a:p>
                  </a:txBody>
                  <a:tcPr/>
                </a:tc>
                <a:tc>
                  <a:txBody>
                    <a:bodyPr/>
                    <a:lstStyle/>
                    <a:p>
                      <a:r>
                        <a:rPr lang="nl-NL" sz="1400" dirty="0"/>
                        <a:t>BELEID DAT DE OVERHEID VOERT WAARBIJ DE OVERHEIDSUITGAVEN WORDEN BEPERKT EN/OF DE BELASTINGEN WORDEN VERHOOGD</a:t>
                      </a:r>
                      <a:endParaRPr lang="nl-BE" sz="1400" dirty="0"/>
                    </a:p>
                  </a:txBody>
                  <a:tcPr/>
                </a:tc>
                <a:extLst>
                  <a:ext uri="{0D108BD9-81ED-4DB2-BD59-A6C34878D82A}">
                    <a16:rowId xmlns:a16="http://schemas.microsoft.com/office/drawing/2014/main" val="3714763551"/>
                  </a:ext>
                </a:extLst>
              </a:tr>
              <a:tr h="370840">
                <a:tc>
                  <a:txBody>
                    <a:bodyPr/>
                    <a:lstStyle/>
                    <a:p>
                      <a:r>
                        <a:rPr lang="nl-BE" sz="1400" dirty="0"/>
                        <a:t>AUTARKY</a:t>
                      </a:r>
                    </a:p>
                  </a:txBody>
                  <a:tcPr/>
                </a:tc>
                <a:tc>
                  <a:txBody>
                    <a:bodyPr/>
                    <a:lstStyle/>
                    <a:p>
                      <a:r>
                        <a:rPr lang="en-US" sz="1400" dirty="0"/>
                        <a:t>CLOSED, SELF-SUFFICIENT ECONOMY THAT DOES NOT ENGAGE IN INTERNATIONAL TRADE</a:t>
                      </a:r>
                      <a:endParaRPr lang="nl-BE" sz="1400" dirty="0"/>
                    </a:p>
                  </a:txBody>
                  <a:tcPr/>
                </a:tc>
                <a:tc>
                  <a:txBody>
                    <a:bodyPr/>
                    <a:lstStyle/>
                    <a:p>
                      <a:r>
                        <a:rPr lang="nl-BE" sz="1400" dirty="0"/>
                        <a:t>AUTARKIE</a:t>
                      </a:r>
                    </a:p>
                  </a:txBody>
                  <a:tcPr/>
                </a:tc>
                <a:tc>
                  <a:txBody>
                    <a:bodyPr/>
                    <a:lstStyle/>
                    <a:p>
                      <a:r>
                        <a:rPr lang="nl-NL" sz="1400" dirty="0"/>
                        <a:t>GESLOTEN, ZELFVOORZIENENDE ECONOMIE DIE GEEN INTERNATIONALE HANDEL VOERT</a:t>
                      </a:r>
                      <a:endParaRPr lang="nl-BE" sz="1400" dirty="0"/>
                    </a:p>
                  </a:txBody>
                  <a:tcPr/>
                </a:tc>
                <a:extLst>
                  <a:ext uri="{0D108BD9-81ED-4DB2-BD59-A6C34878D82A}">
                    <a16:rowId xmlns:a16="http://schemas.microsoft.com/office/drawing/2014/main" val="1819965107"/>
                  </a:ext>
                </a:extLst>
              </a:tr>
              <a:tr h="370840">
                <a:tc>
                  <a:txBody>
                    <a:bodyPr/>
                    <a:lstStyle/>
                    <a:p>
                      <a:r>
                        <a:rPr lang="nl-BE" sz="1400" dirty="0"/>
                        <a:t>AUTOMATED TELLER MACHINE (ATM)</a:t>
                      </a:r>
                    </a:p>
                  </a:txBody>
                  <a:tcPr/>
                </a:tc>
                <a:tc>
                  <a:txBody>
                    <a:bodyPr/>
                    <a:lstStyle/>
                    <a:p>
                      <a:r>
                        <a:rPr lang="en-US" sz="1400" dirty="0"/>
                        <a:t>MACHINE WHERE CASH CAN BE WITHDRAWN AND DEPOSITED</a:t>
                      </a:r>
                      <a:endParaRPr lang="nl-BE" sz="1400" dirty="0"/>
                    </a:p>
                  </a:txBody>
                  <a:tcPr/>
                </a:tc>
                <a:tc>
                  <a:txBody>
                    <a:bodyPr/>
                    <a:lstStyle/>
                    <a:p>
                      <a:r>
                        <a:rPr lang="nl-NL" sz="1400" dirty="0"/>
                        <a:t>GELDAUTOMAAT</a:t>
                      </a:r>
                      <a:endParaRPr lang="nl-BE" sz="1400" dirty="0"/>
                    </a:p>
                  </a:txBody>
                  <a:tcPr/>
                </a:tc>
                <a:tc>
                  <a:txBody>
                    <a:bodyPr/>
                    <a:lstStyle/>
                    <a:p>
                      <a:r>
                        <a:rPr lang="nl-NL" sz="1400" dirty="0"/>
                        <a:t>AUTOMAAT WAAR CASHGELD KAN WORDEN AFGEHAALD EN GESTORT</a:t>
                      </a:r>
                      <a:endParaRPr lang="nl-BE" sz="1400" dirty="0"/>
                    </a:p>
                  </a:txBody>
                  <a:tcPr/>
                </a:tc>
                <a:extLst>
                  <a:ext uri="{0D108BD9-81ED-4DB2-BD59-A6C34878D82A}">
                    <a16:rowId xmlns:a16="http://schemas.microsoft.com/office/drawing/2014/main" val="1038848163"/>
                  </a:ext>
                </a:extLst>
              </a:tr>
              <a:tr h="370840">
                <a:tc>
                  <a:txBody>
                    <a:bodyPr/>
                    <a:lstStyle/>
                    <a:p>
                      <a:r>
                        <a:rPr lang="nl-BE" sz="1400" dirty="0"/>
                        <a:t>AUTOMATIC STABILISER</a:t>
                      </a:r>
                    </a:p>
                  </a:txBody>
                  <a:tcPr/>
                </a:tc>
                <a:tc>
                  <a:txBody>
                    <a:bodyPr/>
                    <a:lstStyle/>
                    <a:p>
                      <a:r>
                        <a:rPr lang="en-US" sz="1400" dirty="0"/>
                        <a:t>MECHANISM IN THE ECONOMY THAT AUTOMATICALLY MITIGATES SHOCKS IN THE CYCLICAL ACTIVITY</a:t>
                      </a:r>
                    </a:p>
                  </a:txBody>
                  <a:tcPr/>
                </a:tc>
                <a:tc>
                  <a:txBody>
                    <a:bodyPr/>
                    <a:lstStyle/>
                    <a:p>
                      <a:r>
                        <a:rPr lang="nl-BE" sz="1400" dirty="0"/>
                        <a:t>AUTOMATISCHE STABILISATOR</a:t>
                      </a:r>
                    </a:p>
                  </a:txBody>
                  <a:tcPr/>
                </a:tc>
                <a:tc>
                  <a:txBody>
                    <a:bodyPr/>
                    <a:lstStyle/>
                    <a:p>
                      <a:r>
                        <a:rPr lang="nl-NL" sz="1400" dirty="0"/>
                        <a:t>MECHANISME IN DE ECONOMIE DAT SCHOKKEN IN DE CONJUNCTUUR OP EEN AUTOMATISCHE MANIER AFZWAKT</a:t>
                      </a:r>
                      <a:endParaRPr lang="nl-BE" sz="1400" dirty="0"/>
                    </a:p>
                  </a:txBody>
                  <a:tcPr/>
                </a:tc>
                <a:extLst>
                  <a:ext uri="{0D108BD9-81ED-4DB2-BD59-A6C34878D82A}">
                    <a16:rowId xmlns:a16="http://schemas.microsoft.com/office/drawing/2014/main" val="75070733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3" name="Tijdelijke aanduiding voor voettekst 2">
            <a:extLst>
              <a:ext uri="{FF2B5EF4-FFF2-40B4-BE49-F238E27FC236}">
                <a16:creationId xmlns:a16="http://schemas.microsoft.com/office/drawing/2014/main" id="{D96D3AE9-A57A-AE19-F442-128EC34E15D6}"/>
              </a:ext>
            </a:extLst>
          </p:cNvPr>
          <p:cNvSpPr>
            <a:spLocks noGrp="1"/>
          </p:cNvSpPr>
          <p:nvPr>
            <p:ph type="ftr" sz="quarter" idx="11"/>
          </p:nvPr>
        </p:nvSpPr>
        <p:spPr/>
        <p:txBody>
          <a:bodyPr/>
          <a:lstStyle/>
          <a:p>
            <a:r>
              <a:rPr lang="nl-BE"/>
              <a:t>CLIL CONCEPTS 2024-2025</a:t>
            </a:r>
          </a:p>
        </p:txBody>
      </p:sp>
      <p:sp>
        <p:nvSpPr>
          <p:cNvPr id="4" name="Tijdelijke aanduiding voor dianummer 3">
            <a:extLst>
              <a:ext uri="{FF2B5EF4-FFF2-40B4-BE49-F238E27FC236}">
                <a16:creationId xmlns:a16="http://schemas.microsoft.com/office/drawing/2014/main" id="{82F87DC5-1E25-B007-0EC0-13530CDD2369}"/>
              </a:ext>
            </a:extLst>
          </p:cNvPr>
          <p:cNvSpPr>
            <a:spLocks noGrp="1"/>
          </p:cNvSpPr>
          <p:nvPr>
            <p:ph type="sldNum" sz="quarter" idx="12"/>
          </p:nvPr>
        </p:nvSpPr>
        <p:spPr/>
        <p:txBody>
          <a:bodyPr/>
          <a:lstStyle/>
          <a:p>
            <a:fld id="{C8997273-801F-4FC5-9C8E-1D1AD37BEC65}" type="slidenum">
              <a:rPr lang="nl-BE" smtClean="0"/>
              <a:t>5</a:t>
            </a:fld>
            <a:endParaRPr lang="nl-BE"/>
          </a:p>
        </p:txBody>
      </p:sp>
      <p:sp>
        <p:nvSpPr>
          <p:cNvPr id="5" name="Tijdelijke aanduiding voor datum 4">
            <a:extLst>
              <a:ext uri="{FF2B5EF4-FFF2-40B4-BE49-F238E27FC236}">
                <a16:creationId xmlns:a16="http://schemas.microsoft.com/office/drawing/2014/main" id="{6E29F850-DF23-2C1B-94FD-1159BE31D63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137425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645107731"/>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AUTOMATIC WAGE INDEXATION</a:t>
                      </a:r>
                    </a:p>
                  </a:txBody>
                  <a:tcPr/>
                </a:tc>
                <a:tc>
                  <a:txBody>
                    <a:bodyPr/>
                    <a:lstStyle/>
                    <a:p>
                      <a:r>
                        <a:rPr lang="en-US" sz="1400" dirty="0"/>
                        <a:t>MECHANISM WHEREBY WAGES, SALARIES AND SOCIAL BENEFITS ARE AUTOMATICALLY ADJUSTED IN LINE WITH INFLATION</a:t>
                      </a:r>
                      <a:endParaRPr lang="nl-BE" sz="1400" dirty="0"/>
                    </a:p>
                  </a:txBody>
                  <a:tcPr/>
                </a:tc>
                <a:tc>
                  <a:txBody>
                    <a:bodyPr/>
                    <a:lstStyle/>
                    <a:p>
                      <a:r>
                        <a:rPr lang="nl-BE" sz="1400" dirty="0"/>
                        <a:t>AUTOMATISCHE LOONINDEXERING</a:t>
                      </a:r>
                    </a:p>
                  </a:txBody>
                  <a:tcPr/>
                </a:tc>
                <a:tc>
                  <a:txBody>
                    <a:bodyPr/>
                    <a:lstStyle/>
                    <a:p>
                      <a:r>
                        <a:rPr lang="nl-NL" sz="1400" dirty="0"/>
                        <a:t>MECHANISME WAARBIJ LONEN, WEDDEN EN SOCIALE UITKERINGEN AUTOMATISCH WORDEN AANGEPAST AAN DE INFLATIE</a:t>
                      </a:r>
                      <a:endParaRPr lang="nl-BE" sz="1400" dirty="0"/>
                    </a:p>
                  </a:txBody>
                  <a:tcPr/>
                </a:tc>
                <a:extLst>
                  <a:ext uri="{0D108BD9-81ED-4DB2-BD59-A6C34878D82A}">
                    <a16:rowId xmlns:a16="http://schemas.microsoft.com/office/drawing/2014/main" val="1006996377"/>
                  </a:ext>
                </a:extLst>
              </a:tr>
              <a:tr h="370840">
                <a:tc>
                  <a:txBody>
                    <a:bodyPr/>
                    <a:lstStyle/>
                    <a:p>
                      <a:r>
                        <a:rPr lang="nl-BE" sz="1400" dirty="0"/>
                        <a:t>AVERAGE COST</a:t>
                      </a:r>
                    </a:p>
                  </a:txBody>
                  <a:tcPr/>
                </a:tc>
                <a:tc>
                  <a:txBody>
                    <a:bodyPr/>
                    <a:lstStyle/>
                    <a:p>
                      <a:r>
                        <a:rPr lang="nl-BE" sz="1400" dirty="0"/>
                        <a:t>COST PER UNIT OF A GOOD OR SERVICE</a:t>
                      </a:r>
                    </a:p>
                  </a:txBody>
                  <a:tcPr/>
                </a:tc>
                <a:tc>
                  <a:txBody>
                    <a:bodyPr/>
                    <a:lstStyle/>
                    <a:p>
                      <a:r>
                        <a:rPr lang="nl-BE" sz="1400" dirty="0"/>
                        <a:t>GEMIDDELDE KOST</a:t>
                      </a:r>
                    </a:p>
                  </a:txBody>
                  <a:tcPr/>
                </a:tc>
                <a:tc>
                  <a:txBody>
                    <a:bodyPr/>
                    <a:lstStyle/>
                    <a:p>
                      <a:r>
                        <a:rPr lang="nl-BE" sz="1400" dirty="0"/>
                        <a:t>KOST PER EENHEID VAN EEN GOED OF DIENST</a:t>
                      </a:r>
                    </a:p>
                  </a:txBody>
                  <a:tcPr/>
                </a:tc>
                <a:extLst>
                  <a:ext uri="{0D108BD9-81ED-4DB2-BD59-A6C34878D82A}">
                    <a16:rowId xmlns:a16="http://schemas.microsoft.com/office/drawing/2014/main" val="2182178431"/>
                  </a:ext>
                </a:extLst>
              </a:tr>
              <a:tr h="370840">
                <a:tc>
                  <a:txBody>
                    <a:bodyPr/>
                    <a:lstStyle/>
                    <a:p>
                      <a:r>
                        <a:rPr lang="nl-BE" sz="1400" dirty="0"/>
                        <a:t>AVERAGE REVENUE</a:t>
                      </a:r>
                    </a:p>
                  </a:txBody>
                  <a:tcPr/>
                </a:tc>
                <a:tc>
                  <a:txBody>
                    <a:bodyPr/>
                    <a:lstStyle/>
                    <a:p>
                      <a:r>
                        <a:rPr lang="nl-BE" sz="1400" dirty="0"/>
                        <a:t>REVENUE PER UNIT OF A GOOD OR SERVICE</a:t>
                      </a:r>
                    </a:p>
                  </a:txBody>
                  <a:tcPr/>
                </a:tc>
                <a:tc>
                  <a:txBody>
                    <a:bodyPr/>
                    <a:lstStyle/>
                    <a:p>
                      <a:r>
                        <a:rPr lang="nl-BE" sz="1400" dirty="0"/>
                        <a:t>GEMIDDELDE OPBRENGST</a:t>
                      </a:r>
                    </a:p>
                  </a:txBody>
                  <a:tcPr/>
                </a:tc>
                <a:tc>
                  <a:txBody>
                    <a:bodyPr/>
                    <a:lstStyle/>
                    <a:p>
                      <a:r>
                        <a:rPr lang="nl-BE" sz="1400" dirty="0"/>
                        <a:t>OPBRENGST PER EENHEID VAN EEN GOED OF DIENST</a:t>
                      </a:r>
                    </a:p>
                  </a:txBody>
                  <a:tcPr/>
                </a:tc>
                <a:extLst>
                  <a:ext uri="{0D108BD9-81ED-4DB2-BD59-A6C34878D82A}">
                    <a16:rowId xmlns:a16="http://schemas.microsoft.com/office/drawing/2014/main" val="3099820000"/>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2" name="Tijdelijke aanduiding voor voettekst 1">
            <a:extLst>
              <a:ext uri="{FF2B5EF4-FFF2-40B4-BE49-F238E27FC236}">
                <a16:creationId xmlns:a16="http://schemas.microsoft.com/office/drawing/2014/main" id="{200F2073-687D-0030-2D48-8AB1D028010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FC3135E-CBFA-2F6D-A897-95EA786E70D9}"/>
              </a:ext>
            </a:extLst>
          </p:cNvPr>
          <p:cNvSpPr>
            <a:spLocks noGrp="1"/>
          </p:cNvSpPr>
          <p:nvPr>
            <p:ph type="sldNum" sz="quarter" idx="12"/>
          </p:nvPr>
        </p:nvSpPr>
        <p:spPr/>
        <p:txBody>
          <a:bodyPr/>
          <a:lstStyle/>
          <a:p>
            <a:fld id="{C8997273-801F-4FC5-9C8E-1D1AD37BEC65}" type="slidenum">
              <a:rPr lang="nl-BE" smtClean="0"/>
              <a:t>6</a:t>
            </a:fld>
            <a:endParaRPr lang="nl-BE"/>
          </a:p>
        </p:txBody>
      </p:sp>
      <p:sp>
        <p:nvSpPr>
          <p:cNvPr id="4" name="Tijdelijke aanduiding voor datum 3">
            <a:extLst>
              <a:ext uri="{FF2B5EF4-FFF2-40B4-BE49-F238E27FC236}">
                <a16:creationId xmlns:a16="http://schemas.microsoft.com/office/drawing/2014/main" id="{82E7C7F7-844D-F61E-77D2-A7797973D26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121130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830943434"/>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2" name="Tijdelijke aanduiding voor voettekst 1">
            <a:extLst>
              <a:ext uri="{FF2B5EF4-FFF2-40B4-BE49-F238E27FC236}">
                <a16:creationId xmlns:a16="http://schemas.microsoft.com/office/drawing/2014/main" id="{F6269B34-EDF9-7316-3DCE-F146FEE2C32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77216A3-E7EF-D3A8-696F-4C328F6C9366}"/>
              </a:ext>
            </a:extLst>
          </p:cNvPr>
          <p:cNvSpPr>
            <a:spLocks noGrp="1"/>
          </p:cNvSpPr>
          <p:nvPr>
            <p:ph type="sldNum" sz="quarter" idx="12"/>
          </p:nvPr>
        </p:nvSpPr>
        <p:spPr/>
        <p:txBody>
          <a:bodyPr/>
          <a:lstStyle/>
          <a:p>
            <a:fld id="{C8997273-801F-4FC5-9C8E-1D1AD37BEC65}" type="slidenum">
              <a:rPr lang="nl-BE" smtClean="0"/>
              <a:t>7</a:t>
            </a:fld>
            <a:endParaRPr lang="nl-BE"/>
          </a:p>
        </p:txBody>
      </p:sp>
      <p:sp>
        <p:nvSpPr>
          <p:cNvPr id="4" name="Tijdelijke aanduiding voor datum 3">
            <a:extLst>
              <a:ext uri="{FF2B5EF4-FFF2-40B4-BE49-F238E27FC236}">
                <a16:creationId xmlns:a16="http://schemas.microsoft.com/office/drawing/2014/main" id="{2C853821-FD36-99CD-FE53-3A77BC670F5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68790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2" name="Tijdelijke aanduiding voor voettekst 1">
            <a:extLst>
              <a:ext uri="{FF2B5EF4-FFF2-40B4-BE49-F238E27FC236}">
                <a16:creationId xmlns:a16="http://schemas.microsoft.com/office/drawing/2014/main" id="{4ACFFC7F-C434-0835-B6A7-5072AE7344F1}"/>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BD8BF32-E3C7-C972-7AF1-7EB0213FFB44}"/>
              </a:ext>
            </a:extLst>
          </p:cNvPr>
          <p:cNvSpPr>
            <a:spLocks noGrp="1"/>
          </p:cNvSpPr>
          <p:nvPr>
            <p:ph type="sldNum" sz="quarter" idx="12"/>
          </p:nvPr>
        </p:nvSpPr>
        <p:spPr/>
        <p:txBody>
          <a:bodyPr/>
          <a:lstStyle/>
          <a:p>
            <a:fld id="{C8997273-801F-4FC5-9C8E-1D1AD37BEC65}" type="slidenum">
              <a:rPr lang="nl-BE" smtClean="0"/>
              <a:t>8</a:t>
            </a:fld>
            <a:endParaRPr lang="nl-BE"/>
          </a:p>
        </p:txBody>
      </p:sp>
      <p:sp>
        <p:nvSpPr>
          <p:cNvPr id="4" name="Tijdelijke aanduiding voor datum 3">
            <a:extLst>
              <a:ext uri="{FF2B5EF4-FFF2-40B4-BE49-F238E27FC236}">
                <a16:creationId xmlns:a16="http://schemas.microsoft.com/office/drawing/2014/main" id="{E73E538B-48A1-9C41-7E9D-66D87A6E47F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976657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A</a:t>
            </a:r>
          </a:p>
        </p:txBody>
      </p:sp>
      <p:sp>
        <p:nvSpPr>
          <p:cNvPr id="2" name="Tijdelijke aanduiding voor voettekst 1">
            <a:extLst>
              <a:ext uri="{FF2B5EF4-FFF2-40B4-BE49-F238E27FC236}">
                <a16:creationId xmlns:a16="http://schemas.microsoft.com/office/drawing/2014/main" id="{F8E68F2F-C17D-CC20-3D91-2B9B4CAEBAA1}"/>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B0DA83B-0C69-46F5-7728-9988F09CC187}"/>
              </a:ext>
            </a:extLst>
          </p:cNvPr>
          <p:cNvSpPr>
            <a:spLocks noGrp="1"/>
          </p:cNvSpPr>
          <p:nvPr>
            <p:ph type="sldNum" sz="quarter" idx="12"/>
          </p:nvPr>
        </p:nvSpPr>
        <p:spPr/>
        <p:txBody>
          <a:bodyPr/>
          <a:lstStyle/>
          <a:p>
            <a:fld id="{C8997273-801F-4FC5-9C8E-1D1AD37BEC65}" type="slidenum">
              <a:rPr lang="nl-BE" smtClean="0"/>
              <a:t>9</a:t>
            </a:fld>
            <a:endParaRPr lang="nl-BE"/>
          </a:p>
        </p:txBody>
      </p:sp>
      <p:sp>
        <p:nvSpPr>
          <p:cNvPr id="4" name="Tijdelijke aanduiding voor datum 3">
            <a:extLst>
              <a:ext uri="{FF2B5EF4-FFF2-40B4-BE49-F238E27FC236}">
                <a16:creationId xmlns:a16="http://schemas.microsoft.com/office/drawing/2014/main" id="{2864B3C2-A442-9122-6E67-8A7AE38D410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961568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77711850"/>
              </p:ext>
            </p:extLst>
          </p:nvPr>
        </p:nvGraphicFramePr>
        <p:xfrm>
          <a:off x="402772" y="356053"/>
          <a:ext cx="10515600" cy="5430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BALANCE OF PAYMENTS</a:t>
                      </a:r>
                    </a:p>
                  </a:txBody>
                  <a:tcPr/>
                </a:tc>
                <a:tc>
                  <a:txBody>
                    <a:bodyPr/>
                    <a:lstStyle/>
                    <a:p>
                      <a:r>
                        <a:rPr lang="en-US" sz="1400" dirty="0"/>
                        <a:t>OVERVIEW OF ALL INCOMING AND OUTGOING FINANCIAL FLOWS BETWEEN A COUNTRY AND ABROAD DURING A YEAR</a:t>
                      </a:r>
                      <a:endParaRPr lang="nl-BE" sz="1400" dirty="0"/>
                    </a:p>
                  </a:txBody>
                  <a:tcPr/>
                </a:tc>
                <a:tc>
                  <a:txBody>
                    <a:bodyPr/>
                    <a:lstStyle/>
                    <a:p>
                      <a:r>
                        <a:rPr lang="nl-BE" sz="1400" dirty="0"/>
                        <a:t>BETALINGSBALANS</a:t>
                      </a:r>
                    </a:p>
                  </a:txBody>
                  <a:tcPr/>
                </a:tc>
                <a:tc>
                  <a:txBody>
                    <a:bodyPr/>
                    <a:lstStyle/>
                    <a:p>
                      <a:r>
                        <a:rPr lang="nl-BE" sz="1400" dirty="0"/>
                        <a:t>OVERZICHT VAN ALLE INKOMENDE EN UITGAANDE FINANCIELE STROMEN TUSSEN EEN LAND EN HET BUITENLAND GEDURENDE EEN JAAR</a:t>
                      </a:r>
                    </a:p>
                  </a:txBody>
                  <a:tcPr/>
                </a:tc>
                <a:extLst>
                  <a:ext uri="{0D108BD9-81ED-4DB2-BD59-A6C34878D82A}">
                    <a16:rowId xmlns:a16="http://schemas.microsoft.com/office/drawing/2014/main" val="3547118951"/>
                  </a:ext>
                </a:extLst>
              </a:tr>
              <a:tr h="370840">
                <a:tc>
                  <a:txBody>
                    <a:bodyPr/>
                    <a:lstStyle/>
                    <a:p>
                      <a:r>
                        <a:rPr lang="nl-BE" sz="1400" dirty="0"/>
                        <a:t>BANK RESERVES</a:t>
                      </a:r>
                    </a:p>
                  </a:txBody>
                  <a:tcPr/>
                </a:tc>
                <a:tc>
                  <a:txBody>
                    <a:bodyPr/>
                    <a:lstStyle/>
                    <a:p>
                      <a:r>
                        <a:rPr lang="en-US" sz="1400" dirty="0"/>
                        <a:t>CASH HELD BY A BANK TO MEET ITS LIQUIDITY OBLIGATIONS</a:t>
                      </a:r>
                      <a:endParaRPr lang="nl-BE" sz="1400" dirty="0"/>
                    </a:p>
                  </a:txBody>
                  <a:tcPr/>
                </a:tc>
                <a:tc>
                  <a:txBody>
                    <a:bodyPr/>
                    <a:lstStyle/>
                    <a:p>
                      <a:r>
                        <a:rPr lang="nl-BE" sz="1400" dirty="0"/>
                        <a:t>BANKRESERVES</a:t>
                      </a:r>
                    </a:p>
                  </a:txBody>
                  <a:tcPr/>
                </a:tc>
                <a:tc>
                  <a:txBody>
                    <a:bodyPr/>
                    <a:lstStyle/>
                    <a:p>
                      <a:r>
                        <a:rPr lang="nl-BE" sz="1400" dirty="0"/>
                        <a:t>GELDMIDDELEN DIE EEN BANK AANHOUDT OM AAN HAAR LIQUIDITEITSVERPLICHTINGEN TE KUNNEN VOLDOEN</a:t>
                      </a:r>
                    </a:p>
                  </a:txBody>
                  <a:tcPr/>
                </a:tc>
                <a:extLst>
                  <a:ext uri="{0D108BD9-81ED-4DB2-BD59-A6C34878D82A}">
                    <a16:rowId xmlns:a16="http://schemas.microsoft.com/office/drawing/2014/main" val="2000622720"/>
                  </a:ext>
                </a:extLst>
              </a:tr>
              <a:tr h="370840">
                <a:tc>
                  <a:txBody>
                    <a:bodyPr/>
                    <a:lstStyle/>
                    <a:p>
                      <a:r>
                        <a:rPr lang="nl-BE" sz="1400" dirty="0"/>
                        <a:t>BARTER</a:t>
                      </a:r>
                    </a:p>
                  </a:txBody>
                  <a:tcPr/>
                </a:tc>
                <a:tc>
                  <a:txBody>
                    <a:bodyPr/>
                    <a:lstStyle/>
                    <a:p>
                      <a:r>
                        <a:rPr lang="en-US" sz="1400" dirty="0"/>
                        <a:t>EXCHANGE OF GOODS AND SERVICES WITHOUT USING MONEY OR ANY OTHER INTERMEDIARY MEDIUM OF EXCHANGE</a:t>
                      </a:r>
                      <a:endParaRPr lang="nl-BE" sz="1400" dirty="0"/>
                    </a:p>
                  </a:txBody>
                  <a:tcPr/>
                </a:tc>
                <a:tc>
                  <a:txBody>
                    <a:bodyPr/>
                    <a:lstStyle/>
                    <a:p>
                      <a:r>
                        <a:rPr lang="nl-BE" sz="1400" dirty="0"/>
                        <a:t>RUILHANDEL</a:t>
                      </a:r>
                    </a:p>
                  </a:txBody>
                  <a:tcPr/>
                </a:tc>
                <a:tc>
                  <a:txBody>
                    <a:bodyPr/>
                    <a:lstStyle/>
                    <a:p>
                      <a:r>
                        <a:rPr lang="nl-BE" sz="1400" dirty="0"/>
                        <a:t>UITWISSELING VAN GOEDEREN EN DIENSTEN ZONDER GEBRUIK TE MAKEN VAN GELD OF ELK ANDER INTERMEDIAIR RUILMIDDEL</a:t>
                      </a:r>
                    </a:p>
                  </a:txBody>
                  <a:tcPr/>
                </a:tc>
                <a:extLst>
                  <a:ext uri="{0D108BD9-81ED-4DB2-BD59-A6C34878D82A}">
                    <a16:rowId xmlns:a16="http://schemas.microsoft.com/office/drawing/2014/main" val="479358714"/>
                  </a:ext>
                </a:extLst>
              </a:tr>
              <a:tr h="370840">
                <a:tc>
                  <a:txBody>
                    <a:bodyPr/>
                    <a:lstStyle/>
                    <a:p>
                      <a:r>
                        <a:rPr lang="nl-BE" sz="1400" dirty="0"/>
                        <a:t>BEL-20</a:t>
                      </a:r>
                    </a:p>
                  </a:txBody>
                  <a:tcPr/>
                </a:tc>
                <a:tc>
                  <a:txBody>
                    <a:bodyPr/>
                    <a:lstStyle/>
                    <a:p>
                      <a:r>
                        <a:rPr lang="en-US" sz="1400" dirty="0"/>
                        <a:t>STOCK INDEX FOR THE BELGIAN STOCK EXCHANGE (EURONEXT BRUSSELS) BASED ON THE 20 MOST IMPORTANT AND MOST TRADED LISTED COMPANIES IN BELGIUM</a:t>
                      </a:r>
                      <a:endParaRPr lang="nl-BE" sz="1400" dirty="0"/>
                    </a:p>
                  </a:txBody>
                  <a:tcPr/>
                </a:tc>
                <a:tc>
                  <a:txBody>
                    <a:bodyPr/>
                    <a:lstStyle/>
                    <a:p>
                      <a:r>
                        <a:rPr lang="nl-BE" sz="1400" dirty="0"/>
                        <a:t>BEL-20</a:t>
                      </a:r>
                    </a:p>
                  </a:txBody>
                  <a:tcPr/>
                </a:tc>
                <a:tc>
                  <a:txBody>
                    <a:bodyPr/>
                    <a:lstStyle/>
                    <a:p>
                      <a:r>
                        <a:rPr lang="nl-BE" sz="1400" dirty="0"/>
                        <a:t>AANDELENINDEX VOOR DE BELGISCHE BEURS (EURONEXT BRUSSEL) DIE GEBASEERD IS OP DE 20 BELANGRIJKSTE EN MEEST VERHANDELDE BEURSGENOTEERDE BEDRIJVEN IN BELGIE</a:t>
                      </a:r>
                    </a:p>
                  </a:txBody>
                  <a:tcPr/>
                </a:tc>
                <a:extLst>
                  <a:ext uri="{0D108BD9-81ED-4DB2-BD59-A6C34878D82A}">
                    <a16:rowId xmlns:a16="http://schemas.microsoft.com/office/drawing/2014/main" val="38678523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06E8E5BB-8709-A4E4-97BD-E842097EBF68}"/>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E35572C-45D8-9E9A-FB72-F5C8BEB8646B}"/>
              </a:ext>
            </a:extLst>
          </p:cNvPr>
          <p:cNvSpPr>
            <a:spLocks noGrp="1"/>
          </p:cNvSpPr>
          <p:nvPr>
            <p:ph type="sldNum" sz="quarter" idx="12"/>
          </p:nvPr>
        </p:nvSpPr>
        <p:spPr/>
        <p:txBody>
          <a:bodyPr/>
          <a:lstStyle/>
          <a:p>
            <a:fld id="{C8997273-801F-4FC5-9C8E-1D1AD37BEC65}" type="slidenum">
              <a:rPr lang="nl-BE" smtClean="0"/>
              <a:t>10</a:t>
            </a:fld>
            <a:endParaRPr lang="nl-BE"/>
          </a:p>
        </p:txBody>
      </p:sp>
      <p:sp>
        <p:nvSpPr>
          <p:cNvPr id="4" name="Tijdelijke aanduiding voor datum 3">
            <a:extLst>
              <a:ext uri="{FF2B5EF4-FFF2-40B4-BE49-F238E27FC236}">
                <a16:creationId xmlns:a16="http://schemas.microsoft.com/office/drawing/2014/main" id="{82D6E926-2CC6-DD45-B219-1E5E8925839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574950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244854723"/>
              </p:ext>
            </p:extLst>
          </p:nvPr>
        </p:nvGraphicFramePr>
        <p:xfrm>
          <a:off x="402772" y="356053"/>
          <a:ext cx="10515600" cy="5552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BELGIAN COMPETITION AUTHORITY</a:t>
                      </a:r>
                    </a:p>
                  </a:txBody>
                  <a:tcPr/>
                </a:tc>
                <a:tc>
                  <a:txBody>
                    <a:bodyPr/>
                    <a:lstStyle/>
                    <a:p>
                      <a:r>
                        <a:rPr lang="en-US" sz="1400" dirty="0"/>
                        <a:t>INDEPENDENT ORGANISATION THAT MONITORS THE APPLICATION OF COMPETITION POLICY IN BELGIUM BY PROSECUTING CARTELS AND ABUSES OF DOMINANT POSITION AND MONITORING MAJOR MERGERS AND ACQUISITIONS</a:t>
                      </a:r>
                      <a:endParaRPr lang="nl-BE" sz="1400" dirty="0"/>
                    </a:p>
                  </a:txBody>
                  <a:tcPr/>
                </a:tc>
                <a:tc>
                  <a:txBody>
                    <a:bodyPr/>
                    <a:lstStyle/>
                    <a:p>
                      <a:r>
                        <a:rPr lang="nl-BE" sz="1400" dirty="0"/>
                        <a:t>BELGISCHE MEDEDINGINGSAUTORITEIT</a:t>
                      </a:r>
                    </a:p>
                  </a:txBody>
                  <a:tcPr/>
                </a:tc>
                <a:tc>
                  <a:txBody>
                    <a:bodyPr/>
                    <a:lstStyle/>
                    <a:p>
                      <a:r>
                        <a:rPr lang="nl-BE" sz="1400" dirty="0"/>
                        <a:t>ONAFHANKELIJKE ORGANISATIE DIE TOEZICHT UITVOERT OP DE TOEPASSING VAN HET MEDEDINGINGSBELEID IN BELGIE DOOR KARTELS EN MISBRUIK VAN MACHTSPOSITIE TE VERVOLGEN EN CONTROLE UIT TE OEFENEN OP BELANGRIJKE FUSIES EN OVERNAMES</a:t>
                      </a:r>
                    </a:p>
                  </a:txBody>
                  <a:tcPr/>
                </a:tc>
                <a:extLst>
                  <a:ext uri="{0D108BD9-81ED-4DB2-BD59-A6C34878D82A}">
                    <a16:rowId xmlns:a16="http://schemas.microsoft.com/office/drawing/2014/main" val="3429480517"/>
                  </a:ext>
                </a:extLst>
              </a:tr>
              <a:tr h="370840">
                <a:tc>
                  <a:txBody>
                    <a:bodyPr/>
                    <a:lstStyle/>
                    <a:p>
                      <a:r>
                        <a:rPr lang="nl-BE" sz="1400" dirty="0"/>
                        <a:t>BETTER LIFE INDEX</a:t>
                      </a:r>
                    </a:p>
                  </a:txBody>
                  <a:tcPr/>
                </a:tc>
                <a:tc>
                  <a:txBody>
                    <a:bodyPr/>
                    <a:lstStyle/>
                    <a:p>
                      <a:r>
                        <a:rPr lang="nl-BE" sz="1400" dirty="0"/>
                        <a:t>INDEX THAT ALLOWS TO COMPARE THE WELL-BEING BETWEEN COUNTRIES BASED ON 11 CRITERIA DEFINED BY THE OECD</a:t>
                      </a:r>
                    </a:p>
                  </a:txBody>
                  <a:tcPr/>
                </a:tc>
                <a:tc>
                  <a:txBody>
                    <a:bodyPr/>
                    <a:lstStyle/>
                    <a:p>
                      <a:r>
                        <a:rPr lang="nl-BE" sz="1400" dirty="0"/>
                        <a:t>BETER LEVEN INDEX</a:t>
                      </a:r>
                    </a:p>
                  </a:txBody>
                  <a:tcPr/>
                </a:tc>
                <a:tc>
                  <a:txBody>
                    <a:bodyPr/>
                    <a:lstStyle/>
                    <a:p>
                      <a:r>
                        <a:rPr lang="nl-NL" sz="1400" dirty="0"/>
                        <a:t>INDEX WAARMEE HET WELZIJN TUSSEN LANDEN KAN WORDEN VERGELEKEN OP BASIS VAN 11 CRITERIA GEDEFINIEERD DOOR DE OESO</a:t>
                      </a:r>
                      <a:endParaRPr lang="nl-BE" sz="1400" dirty="0"/>
                    </a:p>
                  </a:txBody>
                  <a:tcPr/>
                </a:tc>
                <a:extLst>
                  <a:ext uri="{0D108BD9-81ED-4DB2-BD59-A6C34878D82A}">
                    <a16:rowId xmlns:a16="http://schemas.microsoft.com/office/drawing/2014/main" val="2151359460"/>
                  </a:ext>
                </a:extLst>
              </a:tr>
              <a:tr h="370840">
                <a:tc>
                  <a:txBody>
                    <a:bodyPr/>
                    <a:lstStyle/>
                    <a:p>
                      <a:r>
                        <a:rPr lang="nl-BE" sz="1400" dirty="0"/>
                        <a:t>BIG MAC INDEX</a:t>
                      </a:r>
                    </a:p>
                  </a:txBody>
                  <a:tcPr/>
                </a:tc>
                <a:tc>
                  <a:txBody>
                    <a:bodyPr/>
                    <a:lstStyle/>
                    <a:p>
                      <a:r>
                        <a:rPr lang="en-US" sz="1400" dirty="0"/>
                        <a:t>INDEX COMPARING THE PURCHASING POWER BETWEEN CURRENCIES BASED ON THE PRICE OF A BIG MAC</a:t>
                      </a:r>
                      <a:endParaRPr lang="nl-BE" sz="1400" dirty="0"/>
                    </a:p>
                  </a:txBody>
                  <a:tcPr/>
                </a:tc>
                <a:tc>
                  <a:txBody>
                    <a:bodyPr/>
                    <a:lstStyle/>
                    <a:p>
                      <a:r>
                        <a:rPr lang="nl-BE" sz="1400" dirty="0"/>
                        <a:t>BIG MAC INDEX</a:t>
                      </a:r>
                    </a:p>
                  </a:txBody>
                  <a:tcPr/>
                </a:tc>
                <a:tc>
                  <a:txBody>
                    <a:bodyPr/>
                    <a:lstStyle/>
                    <a:p>
                      <a:r>
                        <a:rPr lang="nl-BE" sz="1400" dirty="0"/>
                        <a:t>INDEX WAARMEE DE KOOPKRACHT TUSSEN MUNTEN KAN WORDEN VERGELEKEN OP BASIS VAN DE PRIJS VAN EEN BIG MAC</a:t>
                      </a:r>
                    </a:p>
                  </a:txBody>
                  <a:tcPr/>
                </a:tc>
                <a:extLst>
                  <a:ext uri="{0D108BD9-81ED-4DB2-BD59-A6C34878D82A}">
                    <a16:rowId xmlns:a16="http://schemas.microsoft.com/office/drawing/2014/main" val="9445091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97834814-3FE4-D72C-73B0-EDAFF1FA901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3BD523B-93EA-B4EF-9980-3A5DF536303D}"/>
              </a:ext>
            </a:extLst>
          </p:cNvPr>
          <p:cNvSpPr>
            <a:spLocks noGrp="1"/>
          </p:cNvSpPr>
          <p:nvPr>
            <p:ph type="sldNum" sz="quarter" idx="12"/>
          </p:nvPr>
        </p:nvSpPr>
        <p:spPr/>
        <p:txBody>
          <a:bodyPr/>
          <a:lstStyle/>
          <a:p>
            <a:fld id="{C8997273-801F-4FC5-9C8E-1D1AD37BEC65}" type="slidenum">
              <a:rPr lang="nl-BE" smtClean="0"/>
              <a:t>11</a:t>
            </a:fld>
            <a:endParaRPr lang="nl-BE"/>
          </a:p>
        </p:txBody>
      </p:sp>
      <p:sp>
        <p:nvSpPr>
          <p:cNvPr id="4" name="Tijdelijke aanduiding voor datum 3">
            <a:extLst>
              <a:ext uri="{FF2B5EF4-FFF2-40B4-BE49-F238E27FC236}">
                <a16:creationId xmlns:a16="http://schemas.microsoft.com/office/drawing/2014/main" id="{D84F0067-1415-5255-40EC-CCC8B1B02AB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998937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613995934"/>
              </p:ext>
            </p:extLst>
          </p:nvPr>
        </p:nvGraphicFramePr>
        <p:xfrm>
          <a:off x="402770" y="356053"/>
          <a:ext cx="10809516" cy="3632200"/>
        </p:xfrm>
        <a:graphic>
          <a:graphicData uri="http://schemas.openxmlformats.org/drawingml/2006/table">
            <a:tbl>
              <a:tblPr firstRow="1" bandRow="1">
                <a:tableStyleId>{5C22544A-7EE6-4342-B048-85BDC9FD1C3A}</a:tableStyleId>
              </a:tblPr>
              <a:tblGrid>
                <a:gridCol w="2702379">
                  <a:extLst>
                    <a:ext uri="{9D8B030D-6E8A-4147-A177-3AD203B41FA5}">
                      <a16:colId xmlns:a16="http://schemas.microsoft.com/office/drawing/2014/main" val="2724789324"/>
                    </a:ext>
                  </a:extLst>
                </a:gridCol>
                <a:gridCol w="2702379">
                  <a:extLst>
                    <a:ext uri="{9D8B030D-6E8A-4147-A177-3AD203B41FA5}">
                      <a16:colId xmlns:a16="http://schemas.microsoft.com/office/drawing/2014/main" val="1194160806"/>
                    </a:ext>
                  </a:extLst>
                </a:gridCol>
                <a:gridCol w="2702379">
                  <a:extLst>
                    <a:ext uri="{9D8B030D-6E8A-4147-A177-3AD203B41FA5}">
                      <a16:colId xmlns:a16="http://schemas.microsoft.com/office/drawing/2014/main" val="99194760"/>
                    </a:ext>
                  </a:extLst>
                </a:gridCol>
                <a:gridCol w="2702379">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BOND</a:t>
                      </a:r>
                    </a:p>
                  </a:txBody>
                  <a:tcPr/>
                </a:tc>
                <a:tc>
                  <a:txBody>
                    <a:bodyPr/>
                    <a:lstStyle/>
                    <a:p>
                      <a:r>
                        <a:rPr lang="en-US" sz="1400" dirty="0"/>
                        <a:t>DEBT CERTIFICATE ISSUED BY  THE GOVERNMENT OR BY A COMPANY TO BORROW MONEY AT A FIXED INTEREST RATE AND FOR A SPECIFIED TERM</a:t>
                      </a:r>
                      <a:endParaRPr lang="nl-BE" sz="1400" dirty="0"/>
                    </a:p>
                  </a:txBody>
                  <a:tcPr/>
                </a:tc>
                <a:tc>
                  <a:txBody>
                    <a:bodyPr/>
                    <a:lstStyle/>
                    <a:p>
                      <a:r>
                        <a:rPr lang="nl-BE" sz="1400" dirty="0"/>
                        <a:t>OBLIGATIE</a:t>
                      </a:r>
                    </a:p>
                  </a:txBody>
                  <a:tcPr/>
                </a:tc>
                <a:tc>
                  <a:txBody>
                    <a:bodyPr/>
                    <a:lstStyle/>
                    <a:p>
                      <a:r>
                        <a:rPr lang="nl-BE" sz="1400" dirty="0"/>
                        <a:t>SCHULDBEWIJS DAT WORDT UITGEGEVEN VOOR DE OVERHEID OF DOOR EEN BEDRIJF OM GELD TE LENEN TEGEN EEN VASTE INTREST EN GEDURENDE EEN BEPAALDE LOOPTIJD</a:t>
                      </a:r>
                    </a:p>
                  </a:txBody>
                  <a:tcPr/>
                </a:tc>
                <a:extLst>
                  <a:ext uri="{0D108BD9-81ED-4DB2-BD59-A6C34878D82A}">
                    <a16:rowId xmlns:a16="http://schemas.microsoft.com/office/drawing/2014/main" val="2933538051"/>
                  </a:ext>
                </a:extLst>
              </a:tr>
              <a:tr h="370840">
                <a:tc>
                  <a:txBody>
                    <a:bodyPr/>
                    <a:lstStyle/>
                    <a:p>
                      <a:r>
                        <a:rPr lang="nl-BE" sz="1400" dirty="0"/>
                        <a:t>BOOM</a:t>
                      </a:r>
                    </a:p>
                  </a:txBody>
                  <a:tcPr/>
                </a:tc>
                <a:tc>
                  <a:txBody>
                    <a:bodyPr/>
                    <a:lstStyle/>
                    <a:p>
                      <a:r>
                        <a:rPr lang="en-US" sz="1400" dirty="0"/>
                        <a:t>PERIOD IN THE CYCLICAL ACTIVITY IN WHICH THE REAL GDP EXCEEDS THE POTENTIAL GDP</a:t>
                      </a:r>
                      <a:endParaRPr lang="nl-BE" sz="1400" dirty="0"/>
                    </a:p>
                  </a:txBody>
                  <a:tcPr/>
                </a:tc>
                <a:tc>
                  <a:txBody>
                    <a:bodyPr/>
                    <a:lstStyle/>
                    <a:p>
                      <a:r>
                        <a:rPr lang="nl-BE" sz="1400" dirty="0"/>
                        <a:t>HOOGCONJUNCTUUR</a:t>
                      </a:r>
                    </a:p>
                  </a:txBody>
                  <a:tcPr/>
                </a:tc>
                <a:tc>
                  <a:txBody>
                    <a:bodyPr/>
                    <a:lstStyle/>
                    <a:p>
                      <a:r>
                        <a:rPr lang="nl-BE" sz="1400" dirty="0"/>
                        <a:t>PERIODE IN DE CONJUNCTUUR WAARIN HET REEEL BBP GROTER IS DAN HET POTENTIEEL BBP</a:t>
                      </a:r>
                    </a:p>
                  </a:txBody>
                  <a:tcPr/>
                </a:tc>
                <a:extLst>
                  <a:ext uri="{0D108BD9-81ED-4DB2-BD59-A6C34878D82A}">
                    <a16:rowId xmlns:a16="http://schemas.microsoft.com/office/drawing/2014/main" val="1894933366"/>
                  </a:ext>
                </a:extLst>
              </a:tr>
              <a:tr h="370840">
                <a:tc>
                  <a:txBody>
                    <a:bodyPr/>
                    <a:lstStyle/>
                    <a:p>
                      <a:r>
                        <a:rPr lang="nl-BE" sz="1400" dirty="0"/>
                        <a:t>BORROWING FACILITIES (or: DRAWING RIGHTS)</a:t>
                      </a:r>
                    </a:p>
                  </a:txBody>
                  <a:tcPr/>
                </a:tc>
                <a:tc>
                  <a:txBody>
                    <a:bodyPr/>
                    <a:lstStyle/>
                    <a:p>
                      <a:r>
                        <a:rPr lang="en-US" sz="1400" dirty="0"/>
                        <a:t>IMF FINANCIAL SUPPORT TO COUNTRIES WITH BALANCE OF PAYMENTS PROBLEMS</a:t>
                      </a:r>
                      <a:endParaRPr lang="nl-BE" sz="1400" dirty="0"/>
                    </a:p>
                  </a:txBody>
                  <a:tcPr/>
                </a:tc>
                <a:tc>
                  <a:txBody>
                    <a:bodyPr/>
                    <a:lstStyle/>
                    <a:p>
                      <a:r>
                        <a:rPr lang="nl-BE" sz="1400" dirty="0"/>
                        <a:t>LENINGSFACILITEITEN (of: TREKKINGSRECHTEN)</a:t>
                      </a:r>
                    </a:p>
                  </a:txBody>
                  <a:tcPr/>
                </a:tc>
                <a:tc>
                  <a:txBody>
                    <a:bodyPr/>
                    <a:lstStyle/>
                    <a:p>
                      <a:r>
                        <a:rPr lang="nl-BE" sz="1400" dirty="0"/>
                        <a:t>FINANCIELE STEUN VAN HET IMF AAN LANDEN MET BETALINGSBALANSPROBLEMEN</a:t>
                      </a:r>
                    </a:p>
                  </a:txBody>
                  <a:tcPr/>
                </a:tc>
                <a:extLst>
                  <a:ext uri="{0D108BD9-81ED-4DB2-BD59-A6C34878D82A}">
                    <a16:rowId xmlns:a16="http://schemas.microsoft.com/office/drawing/2014/main" val="1453015585"/>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360F55F0-A871-6828-462A-3EDF4ACB184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96FF38B-7A16-61E0-2743-F0AD9929EEE8}"/>
              </a:ext>
            </a:extLst>
          </p:cNvPr>
          <p:cNvSpPr>
            <a:spLocks noGrp="1"/>
          </p:cNvSpPr>
          <p:nvPr>
            <p:ph type="sldNum" sz="quarter" idx="12"/>
          </p:nvPr>
        </p:nvSpPr>
        <p:spPr/>
        <p:txBody>
          <a:bodyPr/>
          <a:lstStyle/>
          <a:p>
            <a:fld id="{C8997273-801F-4FC5-9C8E-1D1AD37BEC65}" type="slidenum">
              <a:rPr lang="nl-BE" smtClean="0"/>
              <a:t>12</a:t>
            </a:fld>
            <a:endParaRPr lang="nl-BE"/>
          </a:p>
        </p:txBody>
      </p:sp>
      <p:sp>
        <p:nvSpPr>
          <p:cNvPr id="4" name="Tijdelijke aanduiding voor datum 3">
            <a:extLst>
              <a:ext uri="{FF2B5EF4-FFF2-40B4-BE49-F238E27FC236}">
                <a16:creationId xmlns:a16="http://schemas.microsoft.com/office/drawing/2014/main" id="{3AD7F51E-CDF2-291B-E339-EB37967396E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370492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902162418"/>
              </p:ext>
            </p:extLst>
          </p:nvPr>
        </p:nvGraphicFramePr>
        <p:xfrm>
          <a:off x="402772" y="356053"/>
          <a:ext cx="10515604" cy="4790440"/>
        </p:xfrm>
        <a:graphic>
          <a:graphicData uri="http://schemas.openxmlformats.org/drawingml/2006/table">
            <a:tbl>
              <a:tblPr firstRow="1" bandRow="1">
                <a:tableStyleId>{5C22544A-7EE6-4342-B048-85BDC9FD1C3A}</a:tableStyleId>
              </a:tblPr>
              <a:tblGrid>
                <a:gridCol w="2628901">
                  <a:extLst>
                    <a:ext uri="{9D8B030D-6E8A-4147-A177-3AD203B41FA5}">
                      <a16:colId xmlns:a16="http://schemas.microsoft.com/office/drawing/2014/main" val="2724789324"/>
                    </a:ext>
                  </a:extLst>
                </a:gridCol>
                <a:gridCol w="2628901">
                  <a:extLst>
                    <a:ext uri="{9D8B030D-6E8A-4147-A177-3AD203B41FA5}">
                      <a16:colId xmlns:a16="http://schemas.microsoft.com/office/drawing/2014/main" val="1194160806"/>
                    </a:ext>
                  </a:extLst>
                </a:gridCol>
                <a:gridCol w="2628901">
                  <a:extLst>
                    <a:ext uri="{9D8B030D-6E8A-4147-A177-3AD203B41FA5}">
                      <a16:colId xmlns:a16="http://schemas.microsoft.com/office/drawing/2014/main" val="99194760"/>
                    </a:ext>
                  </a:extLst>
                </a:gridCol>
                <a:gridCol w="2628901">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BOTTLENECK JOB</a:t>
                      </a:r>
                    </a:p>
                  </a:txBody>
                  <a:tcPr/>
                </a:tc>
                <a:tc>
                  <a:txBody>
                    <a:bodyPr/>
                    <a:lstStyle/>
                    <a:p>
                      <a:r>
                        <a:rPr lang="en-US" sz="1400" dirty="0"/>
                        <a:t>JOB FOR WHICH THERE IS A STRUCTURAL SURPLUS OF DEMAND IN THE LABOUR MARKET</a:t>
                      </a:r>
                      <a:endParaRPr lang="nl-BE" sz="1400" dirty="0"/>
                    </a:p>
                  </a:txBody>
                  <a:tcPr/>
                </a:tc>
                <a:tc>
                  <a:txBody>
                    <a:bodyPr/>
                    <a:lstStyle/>
                    <a:p>
                      <a:r>
                        <a:rPr lang="nl-BE" sz="1400" dirty="0"/>
                        <a:t>KNELPUNTBEROEP</a:t>
                      </a:r>
                    </a:p>
                  </a:txBody>
                  <a:tcPr/>
                </a:tc>
                <a:tc>
                  <a:txBody>
                    <a:bodyPr/>
                    <a:lstStyle/>
                    <a:p>
                      <a:r>
                        <a:rPr lang="nl-BE" sz="1400" dirty="0"/>
                        <a:t>BEROEP WAARVOOR ER EEN STRUCTUREEL VRAAGOVERSCHOT BESTAAT OP DE ARBEIDSMARKT</a:t>
                      </a:r>
                    </a:p>
                  </a:txBody>
                  <a:tcPr/>
                </a:tc>
                <a:extLst>
                  <a:ext uri="{0D108BD9-81ED-4DB2-BD59-A6C34878D82A}">
                    <a16:rowId xmlns:a16="http://schemas.microsoft.com/office/drawing/2014/main" val="2934229359"/>
                  </a:ext>
                </a:extLst>
              </a:tr>
              <a:tr h="370840">
                <a:tc>
                  <a:txBody>
                    <a:bodyPr/>
                    <a:lstStyle/>
                    <a:p>
                      <a:r>
                        <a:rPr lang="nl-BE" sz="1400" dirty="0"/>
                        <a:t>BOTTOM RATE</a:t>
                      </a:r>
                    </a:p>
                  </a:txBody>
                  <a:tcPr/>
                </a:tc>
                <a:tc>
                  <a:txBody>
                    <a:bodyPr/>
                    <a:lstStyle/>
                    <a:p>
                      <a:r>
                        <a:rPr lang="en-US" sz="1400" b="0" i="0" kern="1200" dirty="0">
                          <a:solidFill>
                            <a:schemeClr val="dk1"/>
                          </a:solidFill>
                          <a:effectLst/>
                          <a:latin typeface="+mn-lt"/>
                          <a:ea typeface="+mn-ea"/>
                          <a:cs typeface="+mn-cs"/>
                        </a:rPr>
                        <a:t>LOWEST ALLOWED VALUE OF A CURRENCY IN A FIXED EXCHANGE RATE SYSTEM</a:t>
                      </a:r>
                      <a:endParaRPr lang="nl-BE" sz="1400" dirty="0"/>
                    </a:p>
                  </a:txBody>
                  <a:tcPr/>
                </a:tc>
                <a:tc>
                  <a:txBody>
                    <a:bodyPr/>
                    <a:lstStyle/>
                    <a:p>
                      <a:r>
                        <a:rPr lang="nl-BE" sz="1400" dirty="0"/>
                        <a:t>DREMPELKOERS</a:t>
                      </a:r>
                    </a:p>
                  </a:txBody>
                  <a:tcPr/>
                </a:tc>
                <a:tc>
                  <a:txBody>
                    <a:bodyPr/>
                    <a:lstStyle/>
                    <a:p>
                      <a:r>
                        <a:rPr lang="nl-BE" sz="1400" dirty="0"/>
                        <a:t>LAAGST TOEGELATEN WAARDE VAN EEN MUNT IN EEN SYSTEEM VAN VASTE WISSELKOERSEN</a:t>
                      </a:r>
                    </a:p>
                  </a:txBody>
                  <a:tcPr/>
                </a:tc>
                <a:extLst>
                  <a:ext uri="{0D108BD9-81ED-4DB2-BD59-A6C34878D82A}">
                    <a16:rowId xmlns:a16="http://schemas.microsoft.com/office/drawing/2014/main" val="2278313423"/>
                  </a:ext>
                </a:extLst>
              </a:tr>
              <a:tr h="370840">
                <a:tc>
                  <a:txBody>
                    <a:bodyPr/>
                    <a:lstStyle/>
                    <a:p>
                      <a:r>
                        <a:rPr lang="nl-BE" sz="1400" dirty="0"/>
                        <a:t>BRAND</a:t>
                      </a:r>
                    </a:p>
                  </a:txBody>
                  <a:tcPr/>
                </a:tc>
                <a:tc>
                  <a:txBody>
                    <a:bodyPr/>
                    <a:lstStyle/>
                    <a:p>
                      <a:r>
                        <a:rPr lang="en-US" sz="1400" dirty="0"/>
                        <a:t>LOGO, SHAPE, COLOR, IMAGE OR WORD BY WHICH A COMPANY, GOOD OR SERVICE IS RECOGNIZED</a:t>
                      </a:r>
                      <a:endParaRPr lang="nl-BE" sz="1400" dirty="0"/>
                    </a:p>
                  </a:txBody>
                  <a:tcPr/>
                </a:tc>
                <a:tc>
                  <a:txBody>
                    <a:bodyPr/>
                    <a:lstStyle/>
                    <a:p>
                      <a:r>
                        <a:rPr lang="nl-BE" sz="1400" dirty="0"/>
                        <a:t>MERK</a:t>
                      </a:r>
                    </a:p>
                  </a:txBody>
                  <a:tcPr/>
                </a:tc>
                <a:tc>
                  <a:txBody>
                    <a:bodyPr/>
                    <a:lstStyle/>
                    <a:p>
                      <a:r>
                        <a:rPr lang="nl-BE" sz="1400" dirty="0"/>
                        <a:t>LOGO, VORM, KLEUR, BEELD OF WOORD WAARMEE EEN BEDRIJF, GOED OF DIENST HERKENBAAR IS</a:t>
                      </a:r>
                    </a:p>
                  </a:txBody>
                  <a:tcPr/>
                </a:tc>
                <a:extLst>
                  <a:ext uri="{0D108BD9-81ED-4DB2-BD59-A6C34878D82A}">
                    <a16:rowId xmlns:a16="http://schemas.microsoft.com/office/drawing/2014/main" val="2652821509"/>
                  </a:ext>
                </a:extLst>
              </a:tr>
              <a:tr h="370840">
                <a:tc>
                  <a:txBody>
                    <a:bodyPr/>
                    <a:lstStyle/>
                    <a:p>
                      <a:r>
                        <a:rPr lang="nl-BE" sz="1400" dirty="0"/>
                        <a:t>BUBBLE (ECONOMIC)</a:t>
                      </a:r>
                    </a:p>
                  </a:txBody>
                  <a:tcPr/>
                </a:tc>
                <a:tc>
                  <a:txBody>
                    <a:bodyPr/>
                    <a:lstStyle/>
                    <a:p>
                      <a:r>
                        <a:rPr lang="en-US" sz="1400" dirty="0"/>
                        <a:t>SITUATION IN WHICH THE VALUE OF AN ASSET INCREASES (FOR EXAMPLE DUE TO SPECULATION) TO AN EXTENT THAT THIS IS NO LONGER JUSTIFIED BY REAL ECONOMIC DEVELOPMENTS</a:t>
                      </a:r>
                      <a:endParaRPr lang="nl-BE" sz="1400" dirty="0"/>
                    </a:p>
                  </a:txBody>
                  <a:tcPr/>
                </a:tc>
                <a:tc>
                  <a:txBody>
                    <a:bodyPr/>
                    <a:lstStyle/>
                    <a:p>
                      <a:r>
                        <a:rPr lang="nl-BE" sz="1400" dirty="0"/>
                        <a:t>ZEEPBEL (ECONOMISCH)</a:t>
                      </a:r>
                    </a:p>
                  </a:txBody>
                  <a:tcPr/>
                </a:tc>
                <a:tc>
                  <a:txBody>
                    <a:bodyPr/>
                    <a:lstStyle/>
                    <a:p>
                      <a:r>
                        <a:rPr lang="nl-BE" sz="1400" dirty="0"/>
                        <a:t>SITUATIE WAARIN DE WAARDE VAN EEN ACTIEF ZODANIG DOORSTIJGT (BV DOOR SPECULATIE) DAT DEZE NIET MEER GERECHTVAARDIGD IS DOOR REELE ECONOMISCHE ONTWIKKELINGEN</a:t>
                      </a:r>
                    </a:p>
                  </a:txBody>
                  <a:tcPr/>
                </a:tc>
                <a:extLst>
                  <a:ext uri="{0D108BD9-81ED-4DB2-BD59-A6C34878D82A}">
                    <a16:rowId xmlns:a16="http://schemas.microsoft.com/office/drawing/2014/main" val="253113684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0AA6D43D-41E2-C925-8894-DFEDF6D161C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2CFABE9-0897-0B22-0B26-9A4D044B3897}"/>
              </a:ext>
            </a:extLst>
          </p:cNvPr>
          <p:cNvSpPr>
            <a:spLocks noGrp="1"/>
          </p:cNvSpPr>
          <p:nvPr>
            <p:ph type="sldNum" sz="quarter" idx="12"/>
          </p:nvPr>
        </p:nvSpPr>
        <p:spPr/>
        <p:txBody>
          <a:bodyPr/>
          <a:lstStyle/>
          <a:p>
            <a:fld id="{C8997273-801F-4FC5-9C8E-1D1AD37BEC65}" type="slidenum">
              <a:rPr lang="nl-BE" smtClean="0"/>
              <a:t>13</a:t>
            </a:fld>
            <a:endParaRPr lang="nl-BE"/>
          </a:p>
        </p:txBody>
      </p:sp>
      <p:sp>
        <p:nvSpPr>
          <p:cNvPr id="4" name="Tijdelijke aanduiding voor datum 3">
            <a:extLst>
              <a:ext uri="{FF2B5EF4-FFF2-40B4-BE49-F238E27FC236}">
                <a16:creationId xmlns:a16="http://schemas.microsoft.com/office/drawing/2014/main" id="{853E9290-16FA-A228-2A1F-15B1F1B59AF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265613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388640955"/>
              </p:ext>
            </p:extLst>
          </p:nvPr>
        </p:nvGraphicFramePr>
        <p:xfrm>
          <a:off x="402772" y="356053"/>
          <a:ext cx="10515600" cy="53086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BUDGET DEFICIT</a:t>
                      </a:r>
                    </a:p>
                  </a:txBody>
                  <a:tcPr/>
                </a:tc>
                <a:tc>
                  <a:txBody>
                    <a:bodyPr/>
                    <a:lstStyle/>
                    <a:p>
                      <a:r>
                        <a:rPr lang="en-US" sz="1400" dirty="0"/>
                        <a:t>SITUATION WHERE GOVERNMENT EXPENDITURES ARE GREATER THAN GOVERNMENT REVENUES</a:t>
                      </a:r>
                      <a:endParaRPr lang="nl-BE" sz="1400" dirty="0"/>
                    </a:p>
                  </a:txBody>
                  <a:tcPr/>
                </a:tc>
                <a:tc>
                  <a:txBody>
                    <a:bodyPr/>
                    <a:lstStyle/>
                    <a:p>
                      <a:r>
                        <a:rPr lang="nl-BE" sz="1400" dirty="0"/>
                        <a:t>BEGROTINGSTEKORT</a:t>
                      </a:r>
                    </a:p>
                  </a:txBody>
                  <a:tcPr/>
                </a:tc>
                <a:tc>
                  <a:txBody>
                    <a:bodyPr/>
                    <a:lstStyle/>
                    <a:p>
                      <a:r>
                        <a:rPr lang="nl-BE" sz="1400" dirty="0"/>
                        <a:t>SITUATIE WAARIN DE OVERHEIDSUITGAVEN GROTER ZIJN DAN DE OVERHEIDSINKOMSTEN</a:t>
                      </a:r>
                    </a:p>
                  </a:txBody>
                  <a:tcPr/>
                </a:tc>
                <a:extLst>
                  <a:ext uri="{0D108BD9-81ED-4DB2-BD59-A6C34878D82A}">
                    <a16:rowId xmlns:a16="http://schemas.microsoft.com/office/drawing/2014/main" val="3482444090"/>
                  </a:ext>
                </a:extLst>
              </a:tr>
              <a:tr h="370840">
                <a:tc>
                  <a:txBody>
                    <a:bodyPr/>
                    <a:lstStyle/>
                    <a:p>
                      <a:r>
                        <a:rPr lang="nl-BE" sz="1400" dirty="0"/>
                        <a:t>BUSINESS CONFIDENCE (see also: SYNTHETIC CYCLICAL INDICATOR)</a:t>
                      </a:r>
                    </a:p>
                  </a:txBody>
                  <a:tcPr/>
                </a:tc>
                <a:tc>
                  <a:txBody>
                    <a:bodyPr/>
                    <a:lstStyle/>
                    <a:p>
                      <a:r>
                        <a:rPr lang="en-US" sz="1400" dirty="0"/>
                        <a:t>CYCLICAL INDICATOR THAT SHOWS THE EXTENT THE MOOD AMONG BUSINESS ENTREPRENEURS IS POSITIVE OR NEGATIVE WITH REGARD TO THE ECONOMIC CLIMATE</a:t>
                      </a:r>
                      <a:endParaRPr lang="nl-BE" sz="1400" dirty="0"/>
                    </a:p>
                  </a:txBody>
                  <a:tcPr/>
                </a:tc>
                <a:tc>
                  <a:txBody>
                    <a:bodyPr/>
                    <a:lstStyle/>
                    <a:p>
                      <a:r>
                        <a:rPr lang="nl-BE" sz="1400" dirty="0"/>
                        <a:t>ONDERNEMERSVERTROUWEN (zie ook: SYNTHETISCHE CONJUNCTUURBAROMETER)</a:t>
                      </a:r>
                    </a:p>
                  </a:txBody>
                  <a:tcPr/>
                </a:tc>
                <a:tc>
                  <a:txBody>
                    <a:bodyPr/>
                    <a:lstStyle/>
                    <a:p>
                      <a:r>
                        <a:rPr lang="nl-BE" sz="1400" dirty="0"/>
                        <a:t>CONJUNCTUURINDICATOR DIE AANGEEFT IN HOEVERRE DE STEMMING ONDER DE ONDERNEMERS IN HET BEDRIJFSLEVEN POSITIEF DAN WEL NEGATIEF IS OP HET GEBIED VAN HET ECONOMISCH KLIMAAT</a:t>
                      </a:r>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25A9E656-AD14-09AF-280F-FF4707BA5BA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2C0678C-7F47-2825-735E-816D1B16F22A}"/>
              </a:ext>
            </a:extLst>
          </p:cNvPr>
          <p:cNvSpPr>
            <a:spLocks noGrp="1"/>
          </p:cNvSpPr>
          <p:nvPr>
            <p:ph type="sldNum" sz="quarter" idx="12"/>
          </p:nvPr>
        </p:nvSpPr>
        <p:spPr/>
        <p:txBody>
          <a:bodyPr/>
          <a:lstStyle/>
          <a:p>
            <a:fld id="{C8997273-801F-4FC5-9C8E-1D1AD37BEC65}" type="slidenum">
              <a:rPr lang="nl-BE" smtClean="0"/>
              <a:t>14</a:t>
            </a:fld>
            <a:endParaRPr lang="nl-BE"/>
          </a:p>
        </p:txBody>
      </p:sp>
      <p:sp>
        <p:nvSpPr>
          <p:cNvPr id="4" name="Tijdelijke aanduiding voor datum 3">
            <a:extLst>
              <a:ext uri="{FF2B5EF4-FFF2-40B4-BE49-F238E27FC236}">
                <a16:creationId xmlns:a16="http://schemas.microsoft.com/office/drawing/2014/main" id="{18239C20-08E2-7910-558C-7F3A92A0CB4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332746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283BCE46-436D-C8A9-DAEE-5A0CBF54332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6925DA5-21A2-4512-207D-29ADB555D35A}"/>
              </a:ext>
            </a:extLst>
          </p:cNvPr>
          <p:cNvSpPr>
            <a:spLocks noGrp="1"/>
          </p:cNvSpPr>
          <p:nvPr>
            <p:ph type="sldNum" sz="quarter" idx="12"/>
          </p:nvPr>
        </p:nvSpPr>
        <p:spPr/>
        <p:txBody>
          <a:bodyPr/>
          <a:lstStyle/>
          <a:p>
            <a:fld id="{C8997273-801F-4FC5-9C8E-1D1AD37BEC65}" type="slidenum">
              <a:rPr lang="nl-BE" smtClean="0"/>
              <a:t>15</a:t>
            </a:fld>
            <a:endParaRPr lang="nl-BE"/>
          </a:p>
        </p:txBody>
      </p:sp>
      <p:sp>
        <p:nvSpPr>
          <p:cNvPr id="4" name="Tijdelijke aanduiding voor datum 3">
            <a:extLst>
              <a:ext uri="{FF2B5EF4-FFF2-40B4-BE49-F238E27FC236}">
                <a16:creationId xmlns:a16="http://schemas.microsoft.com/office/drawing/2014/main" id="{F7C72840-B153-8452-DB8E-2C2435D1E61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343684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5B9BCC88-ED02-0008-EE64-9562CF04397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9C40205-BEAD-95BD-7F6C-C4491002B5AF}"/>
              </a:ext>
            </a:extLst>
          </p:cNvPr>
          <p:cNvSpPr>
            <a:spLocks noGrp="1"/>
          </p:cNvSpPr>
          <p:nvPr>
            <p:ph type="sldNum" sz="quarter" idx="12"/>
          </p:nvPr>
        </p:nvSpPr>
        <p:spPr/>
        <p:txBody>
          <a:bodyPr/>
          <a:lstStyle/>
          <a:p>
            <a:fld id="{C8997273-801F-4FC5-9C8E-1D1AD37BEC65}" type="slidenum">
              <a:rPr lang="nl-BE" smtClean="0"/>
              <a:t>16</a:t>
            </a:fld>
            <a:endParaRPr lang="nl-BE"/>
          </a:p>
        </p:txBody>
      </p:sp>
      <p:sp>
        <p:nvSpPr>
          <p:cNvPr id="4" name="Tijdelijke aanduiding voor datum 3">
            <a:extLst>
              <a:ext uri="{FF2B5EF4-FFF2-40B4-BE49-F238E27FC236}">
                <a16:creationId xmlns:a16="http://schemas.microsoft.com/office/drawing/2014/main" id="{A1F43545-FD91-401E-1527-3B96A31A8CC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504696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B</a:t>
            </a:r>
          </a:p>
        </p:txBody>
      </p:sp>
      <p:sp>
        <p:nvSpPr>
          <p:cNvPr id="2" name="Tijdelijke aanduiding voor voettekst 1">
            <a:extLst>
              <a:ext uri="{FF2B5EF4-FFF2-40B4-BE49-F238E27FC236}">
                <a16:creationId xmlns:a16="http://schemas.microsoft.com/office/drawing/2014/main" id="{1F79124A-1881-07DF-4270-4F10BAF7FFC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A9839E1-92AB-2C88-6DDD-2B7C7BE75484}"/>
              </a:ext>
            </a:extLst>
          </p:cNvPr>
          <p:cNvSpPr>
            <a:spLocks noGrp="1"/>
          </p:cNvSpPr>
          <p:nvPr>
            <p:ph type="sldNum" sz="quarter" idx="12"/>
          </p:nvPr>
        </p:nvSpPr>
        <p:spPr/>
        <p:txBody>
          <a:bodyPr/>
          <a:lstStyle/>
          <a:p>
            <a:fld id="{C8997273-801F-4FC5-9C8E-1D1AD37BEC65}" type="slidenum">
              <a:rPr lang="nl-BE" smtClean="0"/>
              <a:t>17</a:t>
            </a:fld>
            <a:endParaRPr lang="nl-BE"/>
          </a:p>
        </p:txBody>
      </p:sp>
      <p:sp>
        <p:nvSpPr>
          <p:cNvPr id="4" name="Tijdelijke aanduiding voor datum 3">
            <a:extLst>
              <a:ext uri="{FF2B5EF4-FFF2-40B4-BE49-F238E27FC236}">
                <a16:creationId xmlns:a16="http://schemas.microsoft.com/office/drawing/2014/main" id="{61D74411-94CD-C8B8-EA5D-2A268A9FD95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356326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733084073"/>
              </p:ext>
            </p:extLst>
          </p:nvPr>
        </p:nvGraphicFramePr>
        <p:xfrm>
          <a:off x="402772" y="356053"/>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CAPITAL (money)</a:t>
                      </a:r>
                    </a:p>
                  </a:txBody>
                  <a:tcPr/>
                </a:tc>
                <a:tc>
                  <a:txBody>
                    <a:bodyPr/>
                    <a:lstStyle/>
                    <a:p>
                      <a:r>
                        <a:rPr lang="nl-BE" sz="1400" dirty="0"/>
                        <a:t>FINANCIAL RESOURCES SUCH AS MONEY, CREDIT AND OTHER FORMS OF FUNDING THAT BUILD WEALTH FOR PEOPLE AND BUSINESSES</a:t>
                      </a:r>
                    </a:p>
                  </a:txBody>
                  <a:tcPr/>
                </a:tc>
                <a:tc>
                  <a:txBody>
                    <a:bodyPr/>
                    <a:lstStyle/>
                    <a:p>
                      <a:r>
                        <a:rPr lang="nl-BE" sz="1400" dirty="0"/>
                        <a:t>KAPITAAL (geld)</a:t>
                      </a:r>
                    </a:p>
                  </a:txBody>
                  <a:tcPr/>
                </a:tc>
                <a:tc>
                  <a:txBody>
                    <a:bodyPr/>
                    <a:lstStyle/>
                    <a:p>
                      <a:r>
                        <a:rPr lang="nl-NL" sz="1400" dirty="0"/>
                        <a:t>FINANCIELE MIDDELEN  ZOALS GELD, KREDIET EN ANDERE FINANCIERINGSVORMEN DIE RIJKDOM OPBOUWEN VOOR MENSEN EN BEDRIJVEN</a:t>
                      </a:r>
                      <a:endParaRPr lang="nl-BE" sz="1400" dirty="0"/>
                    </a:p>
                  </a:txBody>
                  <a:tcPr/>
                </a:tc>
                <a:extLst>
                  <a:ext uri="{0D108BD9-81ED-4DB2-BD59-A6C34878D82A}">
                    <a16:rowId xmlns:a16="http://schemas.microsoft.com/office/drawing/2014/main" val="3277195637"/>
                  </a:ext>
                </a:extLst>
              </a:tr>
              <a:tr h="370840">
                <a:tc>
                  <a:txBody>
                    <a:bodyPr/>
                    <a:lstStyle/>
                    <a:p>
                      <a:r>
                        <a:rPr lang="nl-BE" sz="1400" dirty="0"/>
                        <a:t>CAPITAL (goods)</a:t>
                      </a:r>
                    </a:p>
                  </a:txBody>
                  <a:tcPr/>
                </a:tc>
                <a:tc>
                  <a:txBody>
                    <a:bodyPr/>
                    <a:lstStyle/>
                    <a:p>
                      <a:r>
                        <a:rPr lang="en-US" sz="1400" b="0" i="0" kern="1200" dirty="0">
                          <a:solidFill>
                            <a:schemeClr val="dk1"/>
                          </a:solidFill>
                          <a:effectLst/>
                          <a:latin typeface="+mn-lt"/>
                          <a:ea typeface="+mn-ea"/>
                          <a:cs typeface="+mn-cs"/>
                        </a:rPr>
                        <a:t>GOODS THAT </a:t>
                      </a:r>
                      <a:r>
                        <a:rPr lang="en-US" sz="1400" dirty="0"/>
                        <a:t>WILL LAST FOR MORE THAN ONE YEAR AND </a:t>
                      </a:r>
                      <a:r>
                        <a:rPr lang="en-US" sz="1400" b="0" i="0" kern="1200" dirty="0">
                          <a:solidFill>
                            <a:schemeClr val="dk1"/>
                          </a:solidFill>
                          <a:effectLst/>
                          <a:latin typeface="+mn-lt"/>
                          <a:ea typeface="+mn-ea"/>
                          <a:cs typeface="+mn-cs"/>
                        </a:rPr>
                        <a:t>ARE USED AS PRODUCTIVE INPUTS FOR FURTHER PRODUCTION OF GOODS AND SERVICES</a:t>
                      </a:r>
                      <a:endParaRPr lang="nl-BE" sz="1400" dirty="0"/>
                    </a:p>
                  </a:txBody>
                  <a:tcPr/>
                </a:tc>
                <a:tc>
                  <a:txBody>
                    <a:bodyPr/>
                    <a:lstStyle/>
                    <a:p>
                      <a:r>
                        <a:rPr lang="nl-BE" sz="1400" dirty="0"/>
                        <a:t>KAPITAAL (goederen)</a:t>
                      </a:r>
                    </a:p>
                  </a:txBody>
                  <a:tcPr/>
                </a:tc>
                <a:tc>
                  <a:txBody>
                    <a:bodyPr/>
                    <a:lstStyle/>
                    <a:p>
                      <a:r>
                        <a:rPr lang="nl-NL" sz="1400" dirty="0"/>
                        <a:t>GOEDEREN DIE LANGER DAN EEN JAAR MEEGAAN EN DIE WORDEN GEBRUIKT ALS PRODUCTIEVE INPUT VOOR VERDERE PRODUCTIE VAN GOEDEREN EN DIENSTEN</a:t>
                      </a:r>
                      <a:endParaRPr lang="nl-BE" sz="1400" dirty="0"/>
                    </a:p>
                  </a:txBody>
                  <a:tcPr/>
                </a:tc>
                <a:extLst>
                  <a:ext uri="{0D108BD9-81ED-4DB2-BD59-A6C34878D82A}">
                    <a16:rowId xmlns:a16="http://schemas.microsoft.com/office/drawing/2014/main" val="1287010404"/>
                  </a:ext>
                </a:extLst>
              </a:tr>
              <a:tr h="370840">
                <a:tc>
                  <a:txBody>
                    <a:bodyPr/>
                    <a:lstStyle/>
                    <a:p>
                      <a:r>
                        <a:rPr lang="nl-BE" sz="1400" dirty="0"/>
                        <a:t>CAPITAL MARKET</a:t>
                      </a:r>
                    </a:p>
                  </a:txBody>
                  <a:tcPr/>
                </a:tc>
                <a:tc>
                  <a:txBody>
                    <a:bodyPr/>
                    <a:lstStyle/>
                    <a:p>
                      <a:r>
                        <a:rPr lang="en-US" sz="1400" dirty="0"/>
                        <a:t>ENTIRETY OF DEMAND FOR AND SUPPLY OF FINANCIAL RESOURCES WITH A DURATION OF MORE THAN 2 YEARS</a:t>
                      </a:r>
                      <a:endParaRPr lang="nl-BE" sz="1400" dirty="0"/>
                    </a:p>
                  </a:txBody>
                  <a:tcPr/>
                </a:tc>
                <a:tc>
                  <a:txBody>
                    <a:bodyPr/>
                    <a:lstStyle/>
                    <a:p>
                      <a:r>
                        <a:rPr lang="nl-BE" sz="1400" dirty="0"/>
                        <a:t>KAPITAALMARKT (of: VERMOGENSMARKT)</a:t>
                      </a:r>
                    </a:p>
                  </a:txBody>
                  <a:tcPr/>
                </a:tc>
                <a:tc>
                  <a:txBody>
                    <a:bodyPr/>
                    <a:lstStyle/>
                    <a:p>
                      <a:r>
                        <a:rPr lang="nl-BE" sz="1400" dirty="0"/>
                        <a:t>GEHEEL VAN VRAAG NAAR EN AANBOD VAN FINANCIELE MIDDELEN MET EEN LOOPTIJD VAN LANGER DAN 2 JAAR</a:t>
                      </a:r>
                    </a:p>
                  </a:txBody>
                  <a:tcPr/>
                </a:tc>
                <a:extLst>
                  <a:ext uri="{0D108BD9-81ED-4DB2-BD59-A6C34878D82A}">
                    <a16:rowId xmlns:a16="http://schemas.microsoft.com/office/drawing/2014/main" val="1805076817"/>
                  </a:ext>
                </a:extLst>
              </a:tr>
              <a:tr h="370840">
                <a:tc>
                  <a:txBody>
                    <a:bodyPr/>
                    <a:lstStyle/>
                    <a:p>
                      <a:r>
                        <a:rPr lang="nl-BE" sz="1400" dirty="0"/>
                        <a:t>CARTEL</a:t>
                      </a:r>
                    </a:p>
                    <a:p>
                      <a:r>
                        <a:rPr lang="nl-BE" sz="1400" dirty="0"/>
                        <a:t>(or: COLLUSION)</a:t>
                      </a:r>
                    </a:p>
                  </a:txBody>
                  <a:tcPr/>
                </a:tc>
                <a:tc>
                  <a:txBody>
                    <a:bodyPr/>
                    <a:lstStyle/>
                    <a:p>
                      <a:r>
                        <a:rPr lang="en-US" sz="1400" dirty="0"/>
                        <a:t>ILLEGAL COOPERATION BETWEEN SUPPLIERS IN AN OLIGOPOLY NOT TO COMPETE WITH EACH OTHER</a:t>
                      </a:r>
                      <a:endParaRPr lang="nl-BE" sz="1400" dirty="0"/>
                    </a:p>
                  </a:txBody>
                  <a:tcPr/>
                </a:tc>
                <a:tc>
                  <a:txBody>
                    <a:bodyPr/>
                    <a:lstStyle/>
                    <a:p>
                      <a:r>
                        <a:rPr lang="nl-BE" sz="1400" dirty="0"/>
                        <a:t>KARTEL</a:t>
                      </a:r>
                    </a:p>
                  </a:txBody>
                  <a:tcPr/>
                </a:tc>
                <a:tc>
                  <a:txBody>
                    <a:bodyPr/>
                    <a:lstStyle/>
                    <a:p>
                      <a:r>
                        <a:rPr lang="nl-BE" sz="1400" dirty="0"/>
                        <a:t>ILLEGALE SAMENWERKING TUSSEN AANBIEDERS IN EEN OLIGOPOLIE OM NIET MET ELKAAR TE CONCURREREN</a:t>
                      </a:r>
                    </a:p>
                  </a:txBody>
                  <a:tcPr/>
                </a:tc>
                <a:extLst>
                  <a:ext uri="{0D108BD9-81ED-4DB2-BD59-A6C34878D82A}">
                    <a16:rowId xmlns:a16="http://schemas.microsoft.com/office/drawing/2014/main" val="225495666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19DB742D-5A3B-4300-FECA-01A0C5351AE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602AC84-3615-5CDD-EE65-F4E64113BC77}"/>
              </a:ext>
            </a:extLst>
          </p:cNvPr>
          <p:cNvSpPr>
            <a:spLocks noGrp="1"/>
          </p:cNvSpPr>
          <p:nvPr>
            <p:ph type="sldNum" sz="quarter" idx="12"/>
          </p:nvPr>
        </p:nvSpPr>
        <p:spPr/>
        <p:txBody>
          <a:bodyPr/>
          <a:lstStyle/>
          <a:p>
            <a:fld id="{C8997273-801F-4FC5-9C8E-1D1AD37BEC65}" type="slidenum">
              <a:rPr lang="nl-BE" smtClean="0"/>
              <a:t>18</a:t>
            </a:fld>
            <a:endParaRPr lang="nl-BE"/>
          </a:p>
        </p:txBody>
      </p:sp>
      <p:sp>
        <p:nvSpPr>
          <p:cNvPr id="4" name="Tijdelijke aanduiding voor datum 3">
            <a:extLst>
              <a:ext uri="{FF2B5EF4-FFF2-40B4-BE49-F238E27FC236}">
                <a16:creationId xmlns:a16="http://schemas.microsoft.com/office/drawing/2014/main" id="{6ADA6913-0A6C-FE4E-10B3-664F9C00A18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094987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679216736"/>
              </p:ext>
            </p:extLst>
          </p:nvPr>
        </p:nvGraphicFramePr>
        <p:xfrm>
          <a:off x="402772" y="356053"/>
          <a:ext cx="10515600" cy="5521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CASH MONEY</a:t>
                      </a:r>
                    </a:p>
                  </a:txBody>
                  <a:tcPr/>
                </a:tc>
                <a:tc>
                  <a:txBody>
                    <a:bodyPr/>
                    <a:lstStyle/>
                    <a:p>
                      <a:r>
                        <a:rPr lang="en-US" sz="1400" dirty="0"/>
                        <a:t>ENTIRETY OF COINS AND BANKNOTES</a:t>
                      </a:r>
                      <a:endParaRPr lang="nl-BE" sz="1400" dirty="0"/>
                    </a:p>
                  </a:txBody>
                  <a:tcPr/>
                </a:tc>
                <a:tc>
                  <a:txBody>
                    <a:bodyPr/>
                    <a:lstStyle/>
                    <a:p>
                      <a:r>
                        <a:rPr lang="nl-BE" sz="1400" dirty="0"/>
                        <a:t>CHARTAAL GELD</a:t>
                      </a:r>
                    </a:p>
                  </a:txBody>
                  <a:tcPr/>
                </a:tc>
                <a:tc>
                  <a:txBody>
                    <a:bodyPr/>
                    <a:lstStyle/>
                    <a:p>
                      <a:r>
                        <a:rPr lang="nl-BE" sz="1400" dirty="0"/>
                        <a:t>GEHEEL VAN MUNTSTUKKEN EN BANKBILJETTEN</a:t>
                      </a:r>
                    </a:p>
                  </a:txBody>
                  <a:tcPr/>
                </a:tc>
                <a:extLst>
                  <a:ext uri="{0D108BD9-81ED-4DB2-BD59-A6C34878D82A}">
                    <a16:rowId xmlns:a16="http://schemas.microsoft.com/office/drawing/2014/main" val="1426307943"/>
                  </a:ext>
                </a:extLst>
              </a:tr>
              <a:tr h="370840">
                <a:tc>
                  <a:txBody>
                    <a:bodyPr/>
                    <a:lstStyle/>
                    <a:p>
                      <a:r>
                        <a:rPr lang="nl-BE" sz="1400" dirty="0"/>
                        <a:t>CENTRAL BANK</a:t>
                      </a:r>
                    </a:p>
                  </a:txBody>
                  <a:tcPr/>
                </a:tc>
                <a:tc>
                  <a:txBody>
                    <a:bodyPr/>
                    <a:lstStyle/>
                    <a:p>
                      <a:r>
                        <a:rPr lang="en-US" sz="1400" dirty="0"/>
                        <a:t>FINANCIAL INSTITUTION FOR COMMERCIAL BANKS THAT HAS A MONOPOLY ON ISSUING MONEY AND CONTROLS THE PRICE AND AVAILABILITY OF MONEY</a:t>
                      </a:r>
                      <a:endParaRPr lang="nl-BE" sz="1400" dirty="0"/>
                    </a:p>
                  </a:txBody>
                  <a:tcPr/>
                </a:tc>
                <a:tc>
                  <a:txBody>
                    <a:bodyPr/>
                    <a:lstStyle/>
                    <a:p>
                      <a:r>
                        <a:rPr lang="nl-BE" sz="1400" dirty="0"/>
                        <a:t>CENTRALE BANK</a:t>
                      </a:r>
                    </a:p>
                  </a:txBody>
                  <a:tcPr/>
                </a:tc>
                <a:tc>
                  <a:txBody>
                    <a:bodyPr/>
                    <a:lstStyle/>
                    <a:p>
                      <a:r>
                        <a:rPr lang="nl-BE" sz="1400" dirty="0"/>
                        <a:t>FINANCIELE INSTELLING VOOR COMMERCIELE BANKEN DIE HET MONOPOLIE HEEFT OP DE UITGIFTE VAN GELD EN DIE DE PRIJS EN BESCHIKBAARHEID VAN GELD AANSTUURT</a:t>
                      </a:r>
                    </a:p>
                  </a:txBody>
                  <a:tcPr/>
                </a:tc>
                <a:extLst>
                  <a:ext uri="{0D108BD9-81ED-4DB2-BD59-A6C34878D82A}">
                    <a16:rowId xmlns:a16="http://schemas.microsoft.com/office/drawing/2014/main" val="2836520950"/>
                  </a:ext>
                </a:extLst>
              </a:tr>
              <a:tr h="375467">
                <a:tc>
                  <a:txBody>
                    <a:bodyPr/>
                    <a:lstStyle/>
                    <a:p>
                      <a:r>
                        <a:rPr lang="nl-BE" sz="1400" dirty="0"/>
                        <a:t>CENTRAL BANK DIGITAL CURRENCY (CBDC)</a:t>
                      </a:r>
                    </a:p>
                  </a:txBody>
                  <a:tcPr/>
                </a:tc>
                <a:tc>
                  <a:txBody>
                    <a:bodyPr/>
                    <a:lstStyle/>
                    <a:p>
                      <a:r>
                        <a:rPr lang="en-US" sz="1400" dirty="0"/>
                        <a:t>DIGITAL CURRENCY ISSUED BY A CENTRAL BANK</a:t>
                      </a:r>
                      <a:endParaRPr lang="nl-BE" sz="1400" dirty="0"/>
                    </a:p>
                  </a:txBody>
                  <a:tcPr/>
                </a:tc>
                <a:tc>
                  <a:txBody>
                    <a:bodyPr/>
                    <a:lstStyle/>
                    <a:p>
                      <a:r>
                        <a:rPr lang="nl-BE" sz="1400" dirty="0"/>
                        <a:t>DIGITALE MUNT VAN EEN CENTRALE BANK</a:t>
                      </a:r>
                    </a:p>
                  </a:txBody>
                  <a:tcPr/>
                </a:tc>
                <a:tc>
                  <a:txBody>
                    <a:bodyPr/>
                    <a:lstStyle/>
                    <a:p>
                      <a:r>
                        <a:rPr lang="nl-BE" sz="1400" dirty="0"/>
                        <a:t>DIGITALE MUNT DIE WORDT UITGEGEVEN DOOR EEN CENTRALE BAK</a:t>
                      </a:r>
                    </a:p>
                  </a:txBody>
                  <a:tcPr/>
                </a:tc>
                <a:extLst>
                  <a:ext uri="{0D108BD9-81ED-4DB2-BD59-A6C34878D82A}">
                    <a16:rowId xmlns:a16="http://schemas.microsoft.com/office/drawing/2014/main" val="93905385"/>
                  </a:ext>
                </a:extLst>
              </a:tr>
              <a:tr h="370840">
                <a:tc>
                  <a:txBody>
                    <a:bodyPr/>
                    <a:lstStyle/>
                    <a:p>
                      <a:r>
                        <a:rPr lang="nl-BE" sz="1400" dirty="0"/>
                        <a:t>CENTRAL RATE</a:t>
                      </a:r>
                    </a:p>
                  </a:txBody>
                  <a:tcPr/>
                </a:tc>
                <a:tc>
                  <a:txBody>
                    <a:bodyPr/>
                    <a:lstStyle/>
                    <a:p>
                      <a:r>
                        <a:rPr lang="en-US" sz="1400" dirty="0"/>
                        <a:t>FIXED VALUE OF A CURRENCY IN A SYSTEM OF FIXED EXCHANGE RATES THAT MAY FLUCTUATE BY A MAXIMUM PERCENTAGE</a:t>
                      </a:r>
                      <a:endParaRPr lang="nl-BE" sz="1400" dirty="0"/>
                    </a:p>
                  </a:txBody>
                  <a:tcPr/>
                </a:tc>
                <a:tc>
                  <a:txBody>
                    <a:bodyPr/>
                    <a:lstStyle/>
                    <a:p>
                      <a:r>
                        <a:rPr lang="nl-BE" sz="1400" dirty="0"/>
                        <a:t>SPILKOERS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VASTGELEGDE WAARDE VAN EEN MUNT IN EEN SYSTEEM VAN VASTE WISSELKOERSEN DIE MET EEN MAXIMUM PERCENTAGE MAG SCHOMMELEN</a:t>
                      </a:r>
                    </a:p>
                  </a:txBody>
                  <a:tcPr/>
                </a:tc>
                <a:extLst>
                  <a:ext uri="{0D108BD9-81ED-4DB2-BD59-A6C34878D82A}">
                    <a16:rowId xmlns:a16="http://schemas.microsoft.com/office/drawing/2014/main" val="2440395215"/>
                  </a:ext>
                </a:extLst>
              </a:tr>
              <a:tr h="370840">
                <a:tc>
                  <a:txBody>
                    <a:bodyPr/>
                    <a:lstStyle/>
                    <a:p>
                      <a:r>
                        <a:rPr lang="nl-BE" sz="1400" dirty="0"/>
                        <a:t>CETERIS PARIBUS</a:t>
                      </a:r>
                    </a:p>
                  </a:txBody>
                  <a:tcPr/>
                </a:tc>
                <a:tc>
                  <a:txBody>
                    <a:bodyPr/>
                    <a:lstStyle/>
                    <a:p>
                      <a:r>
                        <a:rPr lang="en-US" sz="1400" dirty="0"/>
                        <a:t>SITUATION WHERE “EVERYTHING ELSE REMAINS EQUAL” WHEN EXPLORING THE RELATIONSHIP BETWEEN TWO VARIABLES</a:t>
                      </a:r>
                      <a:endParaRPr lang="nl-BE" sz="1400" dirty="0"/>
                    </a:p>
                  </a:txBody>
                  <a:tcPr/>
                </a:tc>
                <a:tc>
                  <a:txBody>
                    <a:bodyPr/>
                    <a:lstStyle/>
                    <a:p>
                      <a:r>
                        <a:rPr lang="nl-BE" sz="1400" dirty="0"/>
                        <a:t>CETERIS PARIBUS</a:t>
                      </a:r>
                    </a:p>
                  </a:txBody>
                  <a:tcPr/>
                </a:tc>
                <a:tc>
                  <a:txBody>
                    <a:bodyPr/>
                    <a:lstStyle/>
                    <a:p>
                      <a:r>
                        <a:rPr lang="nl-BE" sz="1400" dirty="0"/>
                        <a:t>SITUATIE WAARIN “AL HET OVERIGE GELIJK BLIJFT” BIJ HET ONDERZOEKEN VAN DE RELATIE TUSSEN TWEE VARIABELEN</a:t>
                      </a:r>
                    </a:p>
                  </a:txBody>
                  <a:tcPr/>
                </a:tc>
                <a:extLst>
                  <a:ext uri="{0D108BD9-81ED-4DB2-BD59-A6C34878D82A}">
                    <a16:rowId xmlns:a16="http://schemas.microsoft.com/office/drawing/2014/main" val="2479851960"/>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10DEED49-19B1-51F3-609A-2569B081239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1469E06-A205-D063-A815-A6ABC60C28BA}"/>
              </a:ext>
            </a:extLst>
          </p:cNvPr>
          <p:cNvSpPr>
            <a:spLocks noGrp="1"/>
          </p:cNvSpPr>
          <p:nvPr>
            <p:ph type="sldNum" sz="quarter" idx="12"/>
          </p:nvPr>
        </p:nvSpPr>
        <p:spPr/>
        <p:txBody>
          <a:bodyPr/>
          <a:lstStyle/>
          <a:p>
            <a:fld id="{C8997273-801F-4FC5-9C8E-1D1AD37BEC65}" type="slidenum">
              <a:rPr lang="nl-BE" smtClean="0"/>
              <a:t>19</a:t>
            </a:fld>
            <a:endParaRPr lang="nl-BE"/>
          </a:p>
        </p:txBody>
      </p:sp>
      <p:sp>
        <p:nvSpPr>
          <p:cNvPr id="4" name="Tijdelijke aanduiding voor datum 3">
            <a:extLst>
              <a:ext uri="{FF2B5EF4-FFF2-40B4-BE49-F238E27FC236}">
                <a16:creationId xmlns:a16="http://schemas.microsoft.com/office/drawing/2014/main" id="{D0B81983-5476-4A0C-2B56-99AC73F5F89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660452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292148756"/>
              </p:ext>
            </p:extLst>
          </p:nvPr>
        </p:nvGraphicFramePr>
        <p:xfrm>
          <a:off x="402772" y="356053"/>
          <a:ext cx="10515600" cy="5430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CHAIN INDEX</a:t>
                      </a:r>
                    </a:p>
                  </a:txBody>
                  <a:tcPr/>
                </a:tc>
                <a:tc>
                  <a:txBody>
                    <a:bodyPr/>
                    <a:lstStyle/>
                    <a:p>
                      <a:r>
                        <a:rPr lang="en-US" sz="1400" dirty="0"/>
                        <a:t>TYPE OF INDEXING WHICH TAKES EACH TIME THE PRECEDING YEAR AS A STARTING POINT</a:t>
                      </a:r>
                      <a:endParaRPr lang="nl-BE" sz="1400" dirty="0"/>
                    </a:p>
                  </a:txBody>
                  <a:tcPr/>
                </a:tc>
                <a:tc>
                  <a:txBody>
                    <a:bodyPr/>
                    <a:lstStyle/>
                    <a:p>
                      <a:r>
                        <a:rPr lang="nl-BE" sz="1400" dirty="0"/>
                        <a:t>KETTINGINDEX</a:t>
                      </a:r>
                    </a:p>
                  </a:txBody>
                  <a:tcPr/>
                </a:tc>
                <a:tc>
                  <a:txBody>
                    <a:bodyPr/>
                    <a:lstStyle/>
                    <a:p>
                      <a:r>
                        <a:rPr lang="nl-BE" sz="1400" dirty="0"/>
                        <a:t>VORM VAN INDEXEREN WAARBIJ MEN TELKENS HET VOORAFGAANDE JAAR ALS UITGANGSPUNT NEEMT</a:t>
                      </a:r>
                    </a:p>
                  </a:txBody>
                  <a:tcPr/>
                </a:tc>
                <a:extLst>
                  <a:ext uri="{0D108BD9-81ED-4DB2-BD59-A6C34878D82A}">
                    <a16:rowId xmlns:a16="http://schemas.microsoft.com/office/drawing/2014/main" val="3818695571"/>
                  </a:ext>
                </a:extLst>
              </a:tr>
              <a:tr h="370840">
                <a:tc>
                  <a:txBody>
                    <a:bodyPr/>
                    <a:lstStyle/>
                    <a:p>
                      <a:r>
                        <a:rPr lang="nl-BE" sz="1400" dirty="0"/>
                        <a:t>CIRCULAR ECONOMY</a:t>
                      </a:r>
                    </a:p>
                  </a:txBody>
                  <a:tcPr/>
                </a:tc>
                <a:tc>
                  <a:txBody>
                    <a:bodyPr/>
                    <a:lstStyle/>
                    <a:p>
                      <a:r>
                        <a:rPr lang="en-US" sz="1400" dirty="0"/>
                        <a:t>MODEL OF PRODUCTION AND CONSUMPTION WHERE PRODUCTS ARE REUSED FOR AS LONG AS POSSIBLE SO THAT WASTE IS REDUCED</a:t>
                      </a:r>
                      <a:endParaRPr lang="nl-BE" sz="1400" dirty="0"/>
                    </a:p>
                  </a:txBody>
                  <a:tcPr/>
                </a:tc>
                <a:tc>
                  <a:txBody>
                    <a:bodyPr/>
                    <a:lstStyle/>
                    <a:p>
                      <a:r>
                        <a:rPr lang="nl-BE" sz="1400" dirty="0"/>
                        <a:t>CIRCULAIRE ECONOMIE</a:t>
                      </a:r>
                    </a:p>
                  </a:txBody>
                  <a:tcPr/>
                </a:tc>
                <a:tc>
                  <a:txBody>
                    <a:bodyPr/>
                    <a:lstStyle/>
                    <a:p>
                      <a:r>
                        <a:rPr lang="nl-NL" sz="1400" dirty="0"/>
                        <a:t>MODEL VAN PRODUCTIE EN CONSUMPTIE WAARBIJ PRODUCTEN ZO LANG MOGELIJK WORDEN HERGEBRUIKT ZODAT AFVAL WORDT VERMINDERD</a:t>
                      </a:r>
                      <a:endParaRPr lang="nl-BE" sz="1400" dirty="0"/>
                    </a:p>
                  </a:txBody>
                  <a:tcPr/>
                </a:tc>
                <a:extLst>
                  <a:ext uri="{0D108BD9-81ED-4DB2-BD59-A6C34878D82A}">
                    <a16:rowId xmlns:a16="http://schemas.microsoft.com/office/drawing/2014/main" val="2872270112"/>
                  </a:ext>
                </a:extLst>
              </a:tr>
              <a:tr h="370840">
                <a:tc>
                  <a:txBody>
                    <a:bodyPr/>
                    <a:lstStyle/>
                    <a:p>
                      <a:r>
                        <a:rPr lang="nl-BE" sz="1400" dirty="0"/>
                        <a:t>CIRCULAR FLOW DIAGRAM</a:t>
                      </a:r>
                    </a:p>
                  </a:txBody>
                  <a:tcPr/>
                </a:tc>
                <a:tc>
                  <a:txBody>
                    <a:bodyPr/>
                    <a:lstStyle/>
                    <a:p>
                      <a:r>
                        <a:rPr lang="en-US" sz="1400" dirty="0"/>
                        <a:t>SCHEMATIC MODEL OF THE ECONOMY AS A SYSTEM REPRESENTING ALL ECONOMIC INTERACTIONS  BETWEEN THE ECONOMIC ACTORS</a:t>
                      </a:r>
                      <a:endParaRPr lang="nl-BE" sz="1400" dirty="0"/>
                    </a:p>
                  </a:txBody>
                  <a:tcPr/>
                </a:tc>
                <a:tc>
                  <a:txBody>
                    <a:bodyPr/>
                    <a:lstStyle/>
                    <a:p>
                      <a:r>
                        <a:rPr lang="nl-BE" sz="1400" dirty="0"/>
                        <a:t>ECONOMISCH KRINGLOOPMODEL</a:t>
                      </a:r>
                    </a:p>
                  </a:txBody>
                  <a:tcPr/>
                </a:tc>
                <a:tc>
                  <a:txBody>
                    <a:bodyPr/>
                    <a:lstStyle/>
                    <a:p>
                      <a:r>
                        <a:rPr lang="nl-BE" sz="1400" dirty="0"/>
                        <a:t>SCHEMATISCH MODEL VAN DE ECONOMIE ALS SYSTEEM WAARIN ALLE ECONOMISCHE INTERACTIES TUSSEN DE ECONOMISCHE SPELERS WORDEN VOORGESTELD</a:t>
                      </a:r>
                    </a:p>
                  </a:txBody>
                  <a:tcPr/>
                </a:tc>
                <a:extLst>
                  <a:ext uri="{0D108BD9-81ED-4DB2-BD59-A6C34878D82A}">
                    <a16:rowId xmlns:a16="http://schemas.microsoft.com/office/drawing/2014/main" val="4029908627"/>
                  </a:ext>
                </a:extLst>
              </a:tr>
              <a:tr h="370840">
                <a:tc>
                  <a:txBody>
                    <a:bodyPr/>
                    <a:lstStyle/>
                    <a:p>
                      <a:r>
                        <a:rPr lang="nl-BE" sz="1400" dirty="0"/>
                        <a:t>CLIMATE WARMING</a:t>
                      </a:r>
                    </a:p>
                  </a:txBody>
                  <a:tcPr/>
                </a:tc>
                <a:tc>
                  <a:txBody>
                    <a:bodyPr/>
                    <a:lstStyle/>
                    <a:p>
                      <a:r>
                        <a:rPr lang="en-US" sz="1400" dirty="0"/>
                        <a:t>INCREASE IN GLOBAL TEMPERATURE CAUSED MAINLY BY GREENHOUSE GASES EMISSIONS</a:t>
                      </a:r>
                      <a:endParaRPr lang="nl-BE" sz="1400" dirty="0"/>
                    </a:p>
                  </a:txBody>
                  <a:tcPr/>
                </a:tc>
                <a:tc>
                  <a:txBody>
                    <a:bodyPr/>
                    <a:lstStyle/>
                    <a:p>
                      <a:r>
                        <a:rPr lang="nl-BE" sz="1400" dirty="0"/>
                        <a:t>KLIMAATOPWARMING</a:t>
                      </a:r>
                    </a:p>
                  </a:txBody>
                  <a:tcPr/>
                </a:tc>
                <a:tc>
                  <a:txBody>
                    <a:bodyPr/>
                    <a:lstStyle/>
                    <a:p>
                      <a:r>
                        <a:rPr lang="nl-BE" sz="1400" dirty="0"/>
                        <a:t>STIJGING VAN DE WERELDTEMPERATUUR DIE VOORAL WORDT VEROORZAAKT DOOR DE UITSTOOT VAN BROEIKASGASSEN</a:t>
                      </a:r>
                    </a:p>
                  </a:txBody>
                  <a:tcPr/>
                </a:tc>
                <a:extLst>
                  <a:ext uri="{0D108BD9-81ED-4DB2-BD59-A6C34878D82A}">
                    <a16:rowId xmlns:a16="http://schemas.microsoft.com/office/drawing/2014/main" val="406796504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0539E401-CE53-CF9F-D1D4-5DFED659A4F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64F9417-7857-268F-2678-293BD14A0A77}"/>
              </a:ext>
            </a:extLst>
          </p:cNvPr>
          <p:cNvSpPr>
            <a:spLocks noGrp="1"/>
          </p:cNvSpPr>
          <p:nvPr>
            <p:ph type="sldNum" sz="quarter" idx="12"/>
          </p:nvPr>
        </p:nvSpPr>
        <p:spPr/>
        <p:txBody>
          <a:bodyPr/>
          <a:lstStyle/>
          <a:p>
            <a:fld id="{C8997273-801F-4FC5-9C8E-1D1AD37BEC65}" type="slidenum">
              <a:rPr lang="nl-BE" smtClean="0"/>
              <a:t>20</a:t>
            </a:fld>
            <a:endParaRPr lang="nl-BE"/>
          </a:p>
        </p:txBody>
      </p:sp>
      <p:sp>
        <p:nvSpPr>
          <p:cNvPr id="4" name="Tijdelijke aanduiding voor datum 3">
            <a:extLst>
              <a:ext uri="{FF2B5EF4-FFF2-40B4-BE49-F238E27FC236}">
                <a16:creationId xmlns:a16="http://schemas.microsoft.com/office/drawing/2014/main" id="{B867294D-E58B-8440-86F0-A8B985CA355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904019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964363602"/>
              </p:ext>
            </p:extLst>
          </p:nvPr>
        </p:nvGraphicFramePr>
        <p:xfrm>
          <a:off x="402772" y="356053"/>
          <a:ext cx="10515600" cy="5095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CLUB GOODS</a:t>
                      </a:r>
                    </a:p>
                  </a:txBody>
                  <a:tcPr/>
                </a:tc>
                <a:tc>
                  <a:txBody>
                    <a:bodyPr/>
                    <a:lstStyle/>
                    <a:p>
                      <a:r>
                        <a:rPr lang="en-US" sz="1400" dirty="0"/>
                        <a:t>GOODS AND SERVICES THAT ARE EXCLUSIVE AND NON-RIVALROUS</a:t>
                      </a:r>
                      <a:endParaRPr lang="nl-BE" sz="1400" dirty="0"/>
                    </a:p>
                  </a:txBody>
                  <a:tcPr/>
                </a:tc>
                <a:tc>
                  <a:txBody>
                    <a:bodyPr/>
                    <a:lstStyle/>
                    <a:p>
                      <a:r>
                        <a:rPr lang="nl-BE" sz="1400" dirty="0"/>
                        <a:t>CLUBGOEDEREN</a:t>
                      </a:r>
                    </a:p>
                  </a:txBody>
                  <a:tcPr/>
                </a:tc>
                <a:tc>
                  <a:txBody>
                    <a:bodyPr/>
                    <a:lstStyle/>
                    <a:p>
                      <a:r>
                        <a:rPr lang="nl-BE" sz="1400" dirty="0"/>
                        <a:t>GOEDEREN EN DIENSTEN DIE EXCLUSIEF EN NIET-RIVALISEREND ZIJN </a:t>
                      </a:r>
                    </a:p>
                  </a:txBody>
                  <a:tcPr/>
                </a:tc>
                <a:extLst>
                  <a:ext uri="{0D108BD9-81ED-4DB2-BD59-A6C34878D82A}">
                    <a16:rowId xmlns:a16="http://schemas.microsoft.com/office/drawing/2014/main" val="2795937172"/>
                  </a:ext>
                </a:extLst>
              </a:tr>
              <a:tr h="370840">
                <a:tc>
                  <a:txBody>
                    <a:bodyPr/>
                    <a:lstStyle/>
                    <a:p>
                      <a:r>
                        <a:rPr lang="nl-BE" sz="1400" dirty="0"/>
                        <a:t>COASE THEOREM</a:t>
                      </a:r>
                    </a:p>
                  </a:txBody>
                  <a:tcPr/>
                </a:tc>
                <a:tc>
                  <a:txBody>
                    <a:bodyPr/>
                    <a:lstStyle/>
                    <a:p>
                      <a:r>
                        <a:rPr lang="en-US" sz="1400" dirty="0"/>
                        <a:t>THEORY STATING THAT PRIVATE ECONOMIC PLAYERS CAN MUTUALLY SOLVE THE PROBLEM OF NEGATIVE EXTERNAL EFFECTS</a:t>
                      </a:r>
                      <a:endParaRPr lang="nl-BE" sz="1400" dirty="0"/>
                    </a:p>
                  </a:txBody>
                  <a:tcPr/>
                </a:tc>
                <a:tc>
                  <a:txBody>
                    <a:bodyPr/>
                    <a:lstStyle/>
                    <a:p>
                      <a:r>
                        <a:rPr lang="nl-BE" sz="1400" dirty="0"/>
                        <a:t>COASE-THEOREMA</a:t>
                      </a:r>
                    </a:p>
                  </a:txBody>
                  <a:tcPr/>
                </a:tc>
                <a:tc>
                  <a:txBody>
                    <a:bodyPr/>
                    <a:lstStyle/>
                    <a:p>
                      <a:r>
                        <a:rPr lang="nl-BE" sz="1400" dirty="0"/>
                        <a:t>THEORIE DIE STELT DAT PARTICULIERE ECONOMISCHE SPELERS HET PROBLEM VAN NEGATIEVE EXTERNE EFFECTEN ONDERLING KUNNEN OPLOSSEN</a:t>
                      </a:r>
                    </a:p>
                  </a:txBody>
                  <a:tcPr/>
                </a:tc>
                <a:extLst>
                  <a:ext uri="{0D108BD9-81ED-4DB2-BD59-A6C34878D82A}">
                    <a16:rowId xmlns:a16="http://schemas.microsoft.com/office/drawing/2014/main" val="1505076595"/>
                  </a:ext>
                </a:extLst>
              </a:tr>
              <a:tr h="370840">
                <a:tc>
                  <a:txBody>
                    <a:bodyPr/>
                    <a:lstStyle/>
                    <a:p>
                      <a:r>
                        <a:rPr lang="nl-BE" sz="1400" dirty="0"/>
                        <a:t>COINCIDING CYCLICAL INDICATORS</a:t>
                      </a:r>
                    </a:p>
                  </a:txBody>
                  <a:tcPr/>
                </a:tc>
                <a:tc>
                  <a:txBody>
                    <a:bodyPr/>
                    <a:lstStyle/>
                    <a:p>
                      <a:r>
                        <a:rPr lang="en-US" sz="1400" dirty="0"/>
                        <a:t>CYCLICAL INDICATORS THAT ARE MOST CLOSELY RELATED OVER TIME TO CYCLICAL ACTIVITY</a:t>
                      </a:r>
                      <a:endParaRPr lang="nl-B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GELIJKLOPENDE CONJUNCTUURINDICATOREN</a:t>
                      </a:r>
                    </a:p>
                  </a:txBody>
                  <a:tcPr/>
                </a:tc>
                <a:tc>
                  <a:txBody>
                    <a:bodyPr/>
                    <a:lstStyle/>
                    <a:p>
                      <a:r>
                        <a:rPr lang="nl-BE" sz="1400" dirty="0"/>
                        <a:t>CONJUNCTUURINDICATOREN DIE IN DE TIJD GEZIEN HET NAUWST SAMENHANGEN MET DE CONJUNCTUURACTIVITEIT</a:t>
                      </a:r>
                    </a:p>
                  </a:txBody>
                  <a:tcPr/>
                </a:tc>
                <a:extLst>
                  <a:ext uri="{0D108BD9-81ED-4DB2-BD59-A6C34878D82A}">
                    <a16:rowId xmlns:a16="http://schemas.microsoft.com/office/drawing/2014/main" val="463631417"/>
                  </a:ext>
                </a:extLst>
              </a:tr>
              <a:tr h="370840">
                <a:tc>
                  <a:txBody>
                    <a:bodyPr/>
                    <a:lstStyle/>
                    <a:p>
                      <a:r>
                        <a:rPr lang="nl-BE" sz="1400" dirty="0"/>
                        <a:t>COLLECTIVE GOODS (also: PUBLIC GOODS)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GOODS AND SERVICES THAT ARE NON-EXCLUSIVE AND NON-RIVALROUS</a:t>
                      </a:r>
                    </a:p>
                    <a:p>
                      <a:endParaRPr lang="nl-BE" sz="1400" dirty="0"/>
                    </a:p>
                  </a:txBody>
                  <a:tcPr/>
                </a:tc>
                <a:tc>
                  <a:txBody>
                    <a:bodyPr/>
                    <a:lstStyle/>
                    <a:p>
                      <a:r>
                        <a:rPr lang="nl-BE" sz="1400" dirty="0"/>
                        <a:t>COLLECTIEVE GOEDEREN (ook: PUBLIEKE GOEDEREN)</a:t>
                      </a:r>
                    </a:p>
                  </a:txBody>
                  <a:tcPr/>
                </a:tc>
                <a:tc>
                  <a:txBody>
                    <a:bodyPr/>
                    <a:lstStyle/>
                    <a:p>
                      <a:r>
                        <a:rPr lang="nl-BE" sz="1400" dirty="0"/>
                        <a:t>GOEDEREN EN DIENSTEN DIE NIET-EXCLUSIEF EN NIET-RIVALISEREND ZIJN</a:t>
                      </a:r>
                    </a:p>
                  </a:txBody>
                  <a:tcPr/>
                </a:tc>
                <a:extLst>
                  <a:ext uri="{0D108BD9-81ED-4DB2-BD59-A6C34878D82A}">
                    <a16:rowId xmlns:a16="http://schemas.microsoft.com/office/drawing/2014/main" val="782257744"/>
                  </a:ext>
                </a:extLst>
              </a:tr>
              <a:tr h="370840">
                <a:tc>
                  <a:txBody>
                    <a:bodyPr/>
                    <a:lstStyle/>
                    <a:p>
                      <a:r>
                        <a:rPr lang="nl-BE" sz="1400" dirty="0"/>
                        <a:t>COMMERCIAL BANK</a:t>
                      </a:r>
                    </a:p>
                  </a:txBody>
                  <a:tcPr/>
                </a:tc>
                <a:tc>
                  <a:txBody>
                    <a:bodyPr/>
                    <a:lstStyle/>
                    <a:p>
                      <a:r>
                        <a:rPr lang="nl-BE" sz="1400" dirty="0"/>
                        <a:t>FINANCIAL INSTITUTION FOR HOUSEHOLDS, COMPANIES AND GOVERNMENTS</a:t>
                      </a:r>
                    </a:p>
                  </a:txBody>
                  <a:tcPr/>
                </a:tc>
                <a:tc>
                  <a:txBody>
                    <a:bodyPr/>
                    <a:lstStyle/>
                    <a:p>
                      <a:r>
                        <a:rPr lang="nl-BE" sz="1400" dirty="0"/>
                        <a:t>COMMERCIELE BANK</a:t>
                      </a:r>
                    </a:p>
                  </a:txBody>
                  <a:tcPr/>
                </a:tc>
                <a:tc>
                  <a:txBody>
                    <a:bodyPr/>
                    <a:lstStyle/>
                    <a:p>
                      <a:r>
                        <a:rPr lang="nl-BE" sz="1400" dirty="0"/>
                        <a:t>FINANCIELE INSTELLING VOOR GEZINNEN, BEDRIJVEN EN OVERHEDEN</a:t>
                      </a:r>
                    </a:p>
                  </a:txBody>
                  <a:tcPr/>
                </a:tc>
                <a:extLst>
                  <a:ext uri="{0D108BD9-81ED-4DB2-BD59-A6C34878D82A}">
                    <a16:rowId xmlns:a16="http://schemas.microsoft.com/office/drawing/2014/main" val="17160263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0E271674-9955-8824-93AC-D92E25654A0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75ABBD9-96FC-6E7D-40F3-C82FAC8B61C2}"/>
              </a:ext>
            </a:extLst>
          </p:cNvPr>
          <p:cNvSpPr>
            <a:spLocks noGrp="1"/>
          </p:cNvSpPr>
          <p:nvPr>
            <p:ph type="sldNum" sz="quarter" idx="12"/>
          </p:nvPr>
        </p:nvSpPr>
        <p:spPr/>
        <p:txBody>
          <a:bodyPr/>
          <a:lstStyle/>
          <a:p>
            <a:fld id="{C8997273-801F-4FC5-9C8E-1D1AD37BEC65}" type="slidenum">
              <a:rPr lang="nl-BE" smtClean="0"/>
              <a:t>21</a:t>
            </a:fld>
            <a:endParaRPr lang="nl-BE"/>
          </a:p>
        </p:txBody>
      </p:sp>
      <p:sp>
        <p:nvSpPr>
          <p:cNvPr id="4" name="Tijdelijke aanduiding voor datum 3">
            <a:extLst>
              <a:ext uri="{FF2B5EF4-FFF2-40B4-BE49-F238E27FC236}">
                <a16:creationId xmlns:a16="http://schemas.microsoft.com/office/drawing/2014/main" id="{8E1BCBF4-99DE-4C83-0F04-4BB9832B3FC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532515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17159884"/>
              </p:ext>
            </p:extLst>
          </p:nvPr>
        </p:nvGraphicFramePr>
        <p:xfrm>
          <a:off x="402772" y="356053"/>
          <a:ext cx="10515600" cy="46990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COMMODITY MONEY</a:t>
                      </a:r>
                    </a:p>
                  </a:txBody>
                  <a:tcPr/>
                </a:tc>
                <a:tc>
                  <a:txBody>
                    <a:bodyPr/>
                    <a:lstStyle/>
                    <a:p>
                      <a:r>
                        <a:rPr lang="en-US" sz="1400" dirty="0"/>
                        <a:t>TYPE OF MONEY IN WHICH THE INTERMEDIARY MEDIUM OF EXCHANGE IS A PHYSICAL GOOD</a:t>
                      </a:r>
                      <a:endParaRPr lang="nl-BE" sz="1400" dirty="0"/>
                    </a:p>
                  </a:txBody>
                  <a:tcPr/>
                </a:tc>
                <a:tc>
                  <a:txBody>
                    <a:bodyPr/>
                    <a:lstStyle/>
                    <a:p>
                      <a:r>
                        <a:rPr lang="nl-BE" sz="1400" dirty="0"/>
                        <a:t>GOEDERENGELD</a:t>
                      </a:r>
                    </a:p>
                  </a:txBody>
                  <a:tcPr/>
                </a:tc>
                <a:tc>
                  <a:txBody>
                    <a:bodyPr/>
                    <a:lstStyle/>
                    <a:p>
                      <a:r>
                        <a:rPr lang="nl-BE" sz="1400" dirty="0"/>
                        <a:t>VORM VAN GELD WAARBIJ HET INTERMEDIAIR RUILMIDDEL EEN FYSIEK GOED IS </a:t>
                      </a:r>
                    </a:p>
                  </a:txBody>
                  <a:tcPr/>
                </a:tc>
                <a:extLst>
                  <a:ext uri="{0D108BD9-81ED-4DB2-BD59-A6C34878D82A}">
                    <a16:rowId xmlns:a16="http://schemas.microsoft.com/office/drawing/2014/main" val="2388062437"/>
                  </a:ext>
                </a:extLst>
              </a:tr>
              <a:tr h="370840">
                <a:tc>
                  <a:txBody>
                    <a:bodyPr/>
                    <a:lstStyle/>
                    <a:p>
                      <a:r>
                        <a:rPr lang="nl-BE" sz="1400" dirty="0"/>
                        <a:t>COMMON GOODS</a:t>
                      </a:r>
                    </a:p>
                  </a:txBody>
                  <a:tcPr/>
                </a:tc>
                <a:tc>
                  <a:txBody>
                    <a:bodyPr/>
                    <a:lstStyle/>
                    <a:p>
                      <a:r>
                        <a:rPr lang="nl-BE" sz="1400" dirty="0"/>
                        <a:t>GOODS AND SERVICES THAT ARE NON-EXCLUSIVE AND RIVALROUS</a:t>
                      </a:r>
                    </a:p>
                  </a:txBody>
                  <a:tcPr/>
                </a:tc>
                <a:tc>
                  <a:txBody>
                    <a:bodyPr/>
                    <a:lstStyle/>
                    <a:p>
                      <a:r>
                        <a:rPr lang="nl-BE" sz="1400" dirty="0"/>
                        <a:t>GEMEENSCHAPPELIJKE GOEDEREN</a:t>
                      </a:r>
                    </a:p>
                  </a:txBody>
                  <a:tcPr/>
                </a:tc>
                <a:tc>
                  <a:txBody>
                    <a:bodyPr/>
                    <a:lstStyle/>
                    <a:p>
                      <a:r>
                        <a:rPr lang="nl-BE" sz="1400" dirty="0"/>
                        <a:t>GOEDEREN EN DIENSTEN DIE NIET-EXCLUSIEF EN RIVALISEREND ZIJN</a:t>
                      </a:r>
                    </a:p>
                  </a:txBody>
                  <a:tcPr/>
                </a:tc>
                <a:extLst>
                  <a:ext uri="{0D108BD9-81ED-4DB2-BD59-A6C34878D82A}">
                    <a16:rowId xmlns:a16="http://schemas.microsoft.com/office/drawing/2014/main" val="875386303"/>
                  </a:ext>
                </a:extLst>
              </a:tr>
              <a:tr h="370840">
                <a:tc>
                  <a:txBody>
                    <a:bodyPr/>
                    <a:lstStyle/>
                    <a:p>
                      <a:r>
                        <a:rPr lang="nl-BE" sz="1400" dirty="0"/>
                        <a:t>COMMON MARKET</a:t>
                      </a:r>
                    </a:p>
                  </a:txBody>
                  <a:tcPr/>
                </a:tc>
                <a:tc>
                  <a:txBody>
                    <a:bodyPr/>
                    <a:lstStyle/>
                    <a:p>
                      <a:r>
                        <a:rPr lang="en-US" sz="1400" dirty="0"/>
                        <a:t>TYPE OF ECONOMIC INTEGRATION BETWEEN COUNTRIES IN WHICH 1) ALL TRADE BARRIERS ARE REMOVED, 2) COMMON TRADE BARRIERS ARE IMPOSED ON NON-MEMBERS AND 3) FREE MOVEMENT OF PEOPLE, GOODS, SERVICES AND CAPITAL TAKES PLACE</a:t>
                      </a:r>
                      <a:endParaRPr lang="nl-BE" sz="1400" dirty="0"/>
                    </a:p>
                  </a:txBody>
                  <a:tcPr/>
                </a:tc>
                <a:tc>
                  <a:txBody>
                    <a:bodyPr/>
                    <a:lstStyle/>
                    <a:p>
                      <a:r>
                        <a:rPr lang="nl-BE" sz="1400" dirty="0"/>
                        <a:t>GEMEENSCHAPPELIJKE MARKT</a:t>
                      </a:r>
                    </a:p>
                  </a:txBody>
                  <a:tcPr/>
                </a:tc>
                <a:tc>
                  <a:txBody>
                    <a:bodyPr/>
                    <a:lstStyle/>
                    <a:p>
                      <a:r>
                        <a:rPr lang="nl-BE" sz="1400" dirty="0"/>
                        <a:t>VORM VAN ECONOMISCHE INTEGRATIE TUSSEN LANDEN WAARBIJ 1) ALLE ONDERLINGE HANDELSBELEMMERINGEN ZIJN WEGGENOMEN, 2) GEMEENSCHAPPELIJKE HANDELSBELEMMERINGEN WORDEN OPGELEGD AAN NIET-LEDEN EN 3) VRIJ VERKEER VAN PERSONEN, GOEDEREN, DIENSTEN EN KAPITAAL PLAATSVINDT</a:t>
                      </a:r>
                    </a:p>
                  </a:txBody>
                  <a:tcPr/>
                </a:tc>
                <a:extLst>
                  <a:ext uri="{0D108BD9-81ED-4DB2-BD59-A6C34878D82A}">
                    <a16:rowId xmlns:a16="http://schemas.microsoft.com/office/drawing/2014/main" val="3758311925"/>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0342FB42-5B78-1BF0-4AC9-91006B9CE55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A88CDAC-E70B-4E31-81DD-7286F4194EF5}"/>
              </a:ext>
            </a:extLst>
          </p:cNvPr>
          <p:cNvSpPr>
            <a:spLocks noGrp="1"/>
          </p:cNvSpPr>
          <p:nvPr>
            <p:ph type="sldNum" sz="quarter" idx="12"/>
          </p:nvPr>
        </p:nvSpPr>
        <p:spPr/>
        <p:txBody>
          <a:bodyPr/>
          <a:lstStyle/>
          <a:p>
            <a:fld id="{C8997273-801F-4FC5-9C8E-1D1AD37BEC65}" type="slidenum">
              <a:rPr lang="nl-BE" smtClean="0"/>
              <a:t>22</a:t>
            </a:fld>
            <a:endParaRPr lang="nl-BE"/>
          </a:p>
        </p:txBody>
      </p:sp>
      <p:sp>
        <p:nvSpPr>
          <p:cNvPr id="4" name="Tijdelijke aanduiding voor datum 3">
            <a:extLst>
              <a:ext uri="{FF2B5EF4-FFF2-40B4-BE49-F238E27FC236}">
                <a16:creationId xmlns:a16="http://schemas.microsoft.com/office/drawing/2014/main" id="{50DA4895-4440-544C-7C21-7B4E4337386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243821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04587862"/>
              </p:ext>
            </p:extLst>
          </p:nvPr>
        </p:nvGraphicFramePr>
        <p:xfrm>
          <a:off x="402772" y="356053"/>
          <a:ext cx="10515600" cy="5552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COMPARATIVE COST ADVANTAGE</a:t>
                      </a:r>
                    </a:p>
                  </a:txBody>
                  <a:tcPr/>
                </a:tc>
                <a:tc>
                  <a:txBody>
                    <a:bodyPr/>
                    <a:lstStyle/>
                    <a:p>
                      <a:pPr lvl="0" algn="l">
                        <a:lnSpc>
                          <a:spcPct val="100000"/>
                        </a:lnSpc>
                        <a:spcBef>
                          <a:spcPts val="0"/>
                        </a:spcBef>
                        <a:spcAft>
                          <a:spcPts val="0"/>
                        </a:spcAft>
                        <a:buNone/>
                      </a:pPr>
                      <a:r>
                        <a:rPr lang="en-US" sz="1400" b="0" i="0" u="none" strike="noStrike" noProof="0" dirty="0">
                          <a:solidFill>
                            <a:srgbClr val="000000"/>
                          </a:solidFill>
                          <a:latin typeface="Aptos"/>
                        </a:rPr>
                        <a:t>GREATEST COST LEAD OR SMALLEST COST LAG</a:t>
                      </a:r>
                    </a:p>
                    <a:p>
                      <a:pPr lvl="0">
                        <a:buNone/>
                      </a:pPr>
                      <a:r>
                        <a:rPr lang="en-US" sz="1400" dirty="0"/>
                        <a:t>OF A COUNTRY OVER ANOTHER COUNTRY IN PRODUCING A SPECIFIC GOOD OR SPECIFIC SERVICE</a:t>
                      </a:r>
                    </a:p>
                  </a:txBody>
                  <a:tcPr/>
                </a:tc>
                <a:tc>
                  <a:txBody>
                    <a:bodyPr/>
                    <a:lstStyle/>
                    <a:p>
                      <a:r>
                        <a:rPr lang="nl-BE" sz="1400" dirty="0"/>
                        <a:t>COMPARATIEF KOSTENVOORDEEL</a:t>
                      </a:r>
                    </a:p>
                  </a:txBody>
                  <a:tcPr/>
                </a:tc>
                <a:tc>
                  <a:txBody>
                    <a:bodyPr/>
                    <a:lstStyle/>
                    <a:p>
                      <a:pPr lvl="0" algn="l">
                        <a:lnSpc>
                          <a:spcPct val="100000"/>
                        </a:lnSpc>
                        <a:spcBef>
                          <a:spcPts val="0"/>
                        </a:spcBef>
                        <a:spcAft>
                          <a:spcPts val="0"/>
                        </a:spcAft>
                        <a:buNone/>
                      </a:pPr>
                      <a:r>
                        <a:rPr lang="nl-BE" sz="1400" b="0" i="0" u="none" strike="noStrike" noProof="0" dirty="0">
                          <a:solidFill>
                            <a:srgbClr val="000000"/>
                          </a:solidFill>
                          <a:latin typeface="Aptos"/>
                        </a:rPr>
                        <a:t>GROOTSTE KOSTENVOORSPRONG OF KLEINSTE KOSTENACHTERSTAND</a:t>
                      </a:r>
                    </a:p>
                    <a:p>
                      <a:pPr lvl="0">
                        <a:buNone/>
                      </a:pPr>
                      <a:r>
                        <a:rPr lang="nl-BE" sz="1400" dirty="0"/>
                        <a:t>VAN EEN LAND TEN OPZICHTE VAN EEN ANDER LAND IN HET PRODUCEREN VAN EEN BEPAALD GOED OF BEPAALDE DIENST</a:t>
                      </a:r>
                    </a:p>
                  </a:txBody>
                  <a:tcPr/>
                </a:tc>
                <a:extLst>
                  <a:ext uri="{0D108BD9-81ED-4DB2-BD59-A6C34878D82A}">
                    <a16:rowId xmlns:a16="http://schemas.microsoft.com/office/drawing/2014/main" val="1965445753"/>
                  </a:ext>
                </a:extLst>
              </a:tr>
              <a:tr h="370840">
                <a:tc>
                  <a:txBody>
                    <a:bodyPr/>
                    <a:lstStyle/>
                    <a:p>
                      <a:r>
                        <a:rPr lang="nl-BE" sz="1400" dirty="0"/>
                        <a:t>COMPETITION POLICY</a:t>
                      </a:r>
                    </a:p>
                  </a:txBody>
                  <a:tcPr/>
                </a:tc>
                <a:tc>
                  <a:txBody>
                    <a:bodyPr/>
                    <a:lstStyle/>
                    <a:p>
                      <a:r>
                        <a:rPr lang="en-US" sz="1400" dirty="0"/>
                        <a:t>POLICY AIMED TO MAINTAIN A HEALTHY COMPETITION BETWEEN COMPANIES SO THAT CONSUMERS HAVE A WIDE CHOICE OF QUALITY GOODS AND SERVICES AT COMPETITIVE PRICES</a:t>
                      </a:r>
                      <a:endParaRPr lang="nl-BE" sz="1400" dirty="0"/>
                    </a:p>
                  </a:txBody>
                  <a:tcPr/>
                </a:tc>
                <a:tc>
                  <a:txBody>
                    <a:bodyPr/>
                    <a:lstStyle/>
                    <a:p>
                      <a:r>
                        <a:rPr lang="nl-BE" sz="1400" dirty="0"/>
                        <a:t>MEDEDINGINGSBELEID</a:t>
                      </a:r>
                    </a:p>
                  </a:txBody>
                  <a:tcPr/>
                </a:tc>
                <a:tc>
                  <a:txBody>
                    <a:bodyPr/>
                    <a:lstStyle/>
                    <a:p>
                      <a:r>
                        <a:rPr lang="nl-BE" sz="1400" dirty="0"/>
                        <a:t>BELEID DAT IS GERICHT OP HET HANDHAVEN VAN EEN GEZONDE CONCURRENTIE TUSSEN BEDRIJVEN ZODAT CONSUMENTEN EEN BREDE KEUZE HEBBEN VAN KWALITEITSVOLLE GOEDEREN EN DIENSTEN TEGEN CONCURRERENDE PRIJZEN</a:t>
                      </a:r>
                    </a:p>
                  </a:txBody>
                  <a:tcPr/>
                </a:tc>
                <a:extLst>
                  <a:ext uri="{0D108BD9-81ED-4DB2-BD59-A6C34878D82A}">
                    <a16:rowId xmlns:a16="http://schemas.microsoft.com/office/drawing/2014/main" val="905978440"/>
                  </a:ext>
                </a:extLst>
              </a:tr>
              <a:tr h="370840">
                <a:tc>
                  <a:txBody>
                    <a:bodyPr/>
                    <a:lstStyle/>
                    <a:p>
                      <a:r>
                        <a:rPr lang="nl-BE" sz="1400" dirty="0"/>
                        <a:t>COMPETITIVE MARKET</a:t>
                      </a:r>
                    </a:p>
                  </a:txBody>
                  <a:tcPr/>
                </a:tc>
                <a:tc>
                  <a:txBody>
                    <a:bodyPr/>
                    <a:lstStyle/>
                    <a:p>
                      <a:r>
                        <a:rPr lang="nl-BE" sz="1400" dirty="0"/>
                        <a:t>TYPE OF MARKET CHARACTERIZED BY ATOMISM, HOMOGENEITY, TRANSPARENCY AND OPENNESS</a:t>
                      </a:r>
                    </a:p>
                  </a:txBody>
                  <a:tcPr/>
                </a:tc>
                <a:tc>
                  <a:txBody>
                    <a:bodyPr/>
                    <a:lstStyle/>
                    <a:p>
                      <a:r>
                        <a:rPr lang="nl-BE" sz="1400" dirty="0"/>
                        <a:t>COMPETITIEVE MARKT</a:t>
                      </a:r>
                    </a:p>
                  </a:txBody>
                  <a:tcPr/>
                </a:tc>
                <a:tc>
                  <a:txBody>
                    <a:bodyPr/>
                    <a:lstStyle/>
                    <a:p>
                      <a:r>
                        <a:rPr lang="nl-BE" sz="1400" dirty="0"/>
                        <a:t>MARKTVORM DIE WORDT GEKENMERKT DOOR ATOMISME, HOMOGENITEIT, TRANSPARANTIE EN OPENHEID</a:t>
                      </a:r>
                    </a:p>
                  </a:txBody>
                  <a:tcPr/>
                </a:tc>
                <a:extLst>
                  <a:ext uri="{0D108BD9-81ED-4DB2-BD59-A6C34878D82A}">
                    <a16:rowId xmlns:a16="http://schemas.microsoft.com/office/drawing/2014/main" val="338654413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4225DD73-0743-9D7C-91C5-A79D4767CF2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9576490-823F-E129-8581-FEC19D6D65BE}"/>
              </a:ext>
            </a:extLst>
          </p:cNvPr>
          <p:cNvSpPr>
            <a:spLocks noGrp="1"/>
          </p:cNvSpPr>
          <p:nvPr>
            <p:ph type="sldNum" sz="quarter" idx="12"/>
          </p:nvPr>
        </p:nvSpPr>
        <p:spPr/>
        <p:txBody>
          <a:bodyPr/>
          <a:lstStyle/>
          <a:p>
            <a:fld id="{C8997273-801F-4FC5-9C8E-1D1AD37BEC65}" type="slidenum">
              <a:rPr lang="nl-BE" smtClean="0"/>
              <a:t>23</a:t>
            </a:fld>
            <a:endParaRPr lang="nl-BE"/>
          </a:p>
        </p:txBody>
      </p:sp>
      <p:sp>
        <p:nvSpPr>
          <p:cNvPr id="4" name="Tijdelijke aanduiding voor datum 3">
            <a:extLst>
              <a:ext uri="{FF2B5EF4-FFF2-40B4-BE49-F238E27FC236}">
                <a16:creationId xmlns:a16="http://schemas.microsoft.com/office/drawing/2014/main" id="{CB7645BF-8406-E972-1B0A-DE04448E5CE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754302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85065434"/>
              </p:ext>
            </p:extLst>
          </p:nvPr>
        </p:nvGraphicFramePr>
        <p:xfrm>
          <a:off x="402772" y="356053"/>
          <a:ext cx="10515600" cy="5857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COMPETITIVENESS</a:t>
                      </a:r>
                    </a:p>
                  </a:txBody>
                  <a:tcPr/>
                </a:tc>
                <a:tc>
                  <a:txBody>
                    <a:bodyPr/>
                    <a:lstStyle/>
                    <a:p>
                      <a:r>
                        <a:rPr lang="en-US" sz="1400" dirty="0"/>
                        <a:t>EXTENT TO WHICH A COMPANY OR COUNTRY IS ABLE TO COMPETE WITH ANOTHER COMPANY OR ANOTHER COUNTRY, FOR EXAMPLE IN THE FIELD OF PRICES, LABOR COSTS, TAX SYSTEM, …</a:t>
                      </a:r>
                      <a:endParaRPr lang="nl-BE" sz="1400" dirty="0"/>
                    </a:p>
                  </a:txBody>
                  <a:tcPr/>
                </a:tc>
                <a:tc>
                  <a:txBody>
                    <a:bodyPr/>
                    <a:lstStyle/>
                    <a:p>
                      <a:r>
                        <a:rPr lang="nl-BE" sz="1400" dirty="0"/>
                        <a:t>CONCURRENTIEKRACHT</a:t>
                      </a:r>
                    </a:p>
                  </a:txBody>
                  <a:tcPr/>
                </a:tc>
                <a:tc>
                  <a:txBody>
                    <a:bodyPr/>
                    <a:lstStyle/>
                    <a:p>
                      <a:r>
                        <a:rPr lang="nl-BE" sz="1400" dirty="0"/>
                        <a:t>MATE WAARIN EEN BEDRIJF OF LAND IN STAAT IS TE CONCURREREN MET EEN ANDER BEDRIJF OF EEN ANDER LAND, BIJVOORBEELD OP HET GEBIED VAN PRIJZEN, ARBEIDSKOSTEN, BELASTINGSYSTEEM, …</a:t>
                      </a:r>
                    </a:p>
                  </a:txBody>
                  <a:tcPr/>
                </a:tc>
                <a:extLst>
                  <a:ext uri="{0D108BD9-81ED-4DB2-BD59-A6C34878D82A}">
                    <a16:rowId xmlns:a16="http://schemas.microsoft.com/office/drawing/2014/main" val="163380999"/>
                  </a:ext>
                </a:extLst>
              </a:tr>
              <a:tr h="370840">
                <a:tc>
                  <a:txBody>
                    <a:bodyPr/>
                    <a:lstStyle/>
                    <a:p>
                      <a:r>
                        <a:rPr lang="nl-BE" sz="1400" dirty="0"/>
                        <a:t>COMPLEMENTARY GOODS</a:t>
                      </a:r>
                    </a:p>
                  </a:txBody>
                  <a:tcPr/>
                </a:tc>
                <a:tc>
                  <a:txBody>
                    <a:bodyPr/>
                    <a:lstStyle/>
                    <a:p>
                      <a:r>
                        <a:rPr lang="en-US" sz="1400" dirty="0"/>
                        <a:t>GOODS AND SERVICES THAT COMPLEMENT EACH OTHER IN CONSUMPTION</a:t>
                      </a:r>
                      <a:endParaRPr lang="nl-BE" sz="1400" dirty="0"/>
                    </a:p>
                  </a:txBody>
                  <a:tcPr/>
                </a:tc>
                <a:tc>
                  <a:txBody>
                    <a:bodyPr/>
                    <a:lstStyle/>
                    <a:p>
                      <a:r>
                        <a:rPr lang="nl-BE" sz="1400" dirty="0"/>
                        <a:t>COMPLEMENTAIRE GOEDEREN</a:t>
                      </a:r>
                    </a:p>
                  </a:txBody>
                  <a:tcPr/>
                </a:tc>
                <a:tc>
                  <a:txBody>
                    <a:bodyPr/>
                    <a:lstStyle/>
                    <a:p>
                      <a:r>
                        <a:rPr lang="nl-BE" sz="1400" dirty="0"/>
                        <a:t>GOEDEREN EN DIENSTEN DIE ELKAAR IN DE CONSUMPTIE AANVULLEN</a:t>
                      </a:r>
                    </a:p>
                  </a:txBody>
                  <a:tcPr/>
                </a:tc>
                <a:extLst>
                  <a:ext uri="{0D108BD9-81ED-4DB2-BD59-A6C34878D82A}">
                    <a16:rowId xmlns:a16="http://schemas.microsoft.com/office/drawing/2014/main" val="2318541218"/>
                  </a:ext>
                </a:extLst>
              </a:tr>
              <a:tr h="370840">
                <a:tc>
                  <a:txBody>
                    <a:bodyPr/>
                    <a:lstStyle/>
                    <a:p>
                      <a:r>
                        <a:rPr lang="nl-BE" sz="1400" dirty="0"/>
                        <a:t>CONCENTRATION DEGREE</a:t>
                      </a:r>
                    </a:p>
                  </a:txBody>
                  <a:tcPr/>
                </a:tc>
                <a:tc>
                  <a:txBody>
                    <a:bodyPr/>
                    <a:lstStyle/>
                    <a:p>
                      <a:r>
                        <a:rPr lang="en-US" sz="1400" dirty="0"/>
                        <a:t>MEASURE OF THE DEGREE OF COMPETITION WHICH IS DETERMINED BY THE AGGREGATE MARKET SHARE OF THE LARGEST COMPANIES IN A MARKET</a:t>
                      </a:r>
                      <a:endParaRPr lang="nl-BE" sz="1400" dirty="0"/>
                    </a:p>
                  </a:txBody>
                  <a:tcPr/>
                </a:tc>
                <a:tc>
                  <a:txBody>
                    <a:bodyPr/>
                    <a:lstStyle/>
                    <a:p>
                      <a:r>
                        <a:rPr lang="nl-BE" sz="1400" dirty="0"/>
                        <a:t>CONCENTRATIEGRAAD</a:t>
                      </a:r>
                    </a:p>
                  </a:txBody>
                  <a:tcPr/>
                </a:tc>
                <a:tc>
                  <a:txBody>
                    <a:bodyPr/>
                    <a:lstStyle/>
                    <a:p>
                      <a:r>
                        <a:rPr lang="nl-BE" sz="1400" dirty="0"/>
                        <a:t>MAATSTAF VOOR DE MATE VAN CONCURRENTIE DIE WORDT GEVORMD DOOR HET GEZAMENLIJK MARKTAANDEEL VAN DE GROOTSTE BEDRIJVEN IN EEN MARKT</a:t>
                      </a:r>
                    </a:p>
                  </a:txBody>
                  <a:tcPr/>
                </a:tc>
                <a:extLst>
                  <a:ext uri="{0D108BD9-81ED-4DB2-BD59-A6C34878D82A}">
                    <a16:rowId xmlns:a16="http://schemas.microsoft.com/office/drawing/2014/main" val="1564452917"/>
                  </a:ext>
                </a:extLst>
              </a:tr>
              <a:tr h="370840">
                <a:tc>
                  <a:txBody>
                    <a:bodyPr/>
                    <a:lstStyle/>
                    <a:p>
                      <a:r>
                        <a:rPr lang="nl-BE" sz="1400" dirty="0"/>
                        <a:t>CONSUMER CONFIDENCE</a:t>
                      </a:r>
                    </a:p>
                  </a:txBody>
                  <a:tcPr/>
                </a:tc>
                <a:tc>
                  <a:txBody>
                    <a:bodyPr/>
                    <a:lstStyle/>
                    <a:p>
                      <a:r>
                        <a:rPr lang="en-US" sz="1400" dirty="0"/>
                        <a:t>CYCLICAL INDICATOR THAT SHOWS THE EXTENT THE MOOD AMONG HOUSEHOLDS IS POSITIVE OR NEGATIVE WITH REGARD TO THE ECONOMIC CLIMATE</a:t>
                      </a:r>
                    </a:p>
                    <a:p>
                      <a:endParaRPr lang="nl-BE" sz="1400" dirty="0"/>
                    </a:p>
                  </a:txBody>
                  <a:tcPr/>
                </a:tc>
                <a:tc>
                  <a:txBody>
                    <a:bodyPr/>
                    <a:lstStyle/>
                    <a:p>
                      <a:r>
                        <a:rPr lang="nl-BE" sz="1400" dirty="0"/>
                        <a:t>CONSUMENTENVERTROUWEN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CONJUNCTUURINDICATOR DIE AANGEEFT IN HOEVERRE DE STEMMING ONDER DE GEZINNEN POSITIEF DAN WEL NEGATIEF IS OP HET GEBIED VAN HET ECONOMISCH KLIMAAT</a:t>
                      </a:r>
                    </a:p>
                  </a:txBody>
                  <a:tcPr/>
                </a:tc>
                <a:extLst>
                  <a:ext uri="{0D108BD9-81ED-4DB2-BD59-A6C34878D82A}">
                    <a16:rowId xmlns:a16="http://schemas.microsoft.com/office/drawing/2014/main" val="374150140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C2956919-5BAD-D183-725A-0A7810C7538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BFA4052-DD85-A017-9654-A1BD7008A1A9}"/>
              </a:ext>
            </a:extLst>
          </p:cNvPr>
          <p:cNvSpPr>
            <a:spLocks noGrp="1"/>
          </p:cNvSpPr>
          <p:nvPr>
            <p:ph type="sldNum" sz="quarter" idx="12"/>
          </p:nvPr>
        </p:nvSpPr>
        <p:spPr/>
        <p:txBody>
          <a:bodyPr/>
          <a:lstStyle/>
          <a:p>
            <a:fld id="{C8997273-801F-4FC5-9C8E-1D1AD37BEC65}" type="slidenum">
              <a:rPr lang="nl-BE" smtClean="0"/>
              <a:t>24</a:t>
            </a:fld>
            <a:endParaRPr lang="nl-BE"/>
          </a:p>
        </p:txBody>
      </p:sp>
      <p:sp>
        <p:nvSpPr>
          <p:cNvPr id="4" name="Tijdelijke aanduiding voor datum 3">
            <a:extLst>
              <a:ext uri="{FF2B5EF4-FFF2-40B4-BE49-F238E27FC236}">
                <a16:creationId xmlns:a16="http://schemas.microsoft.com/office/drawing/2014/main" id="{C30DBE50-E575-25CB-E060-9E3512A6AC90}"/>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130145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273209975"/>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CONSUMER PRICE INDEX (CPI)</a:t>
                      </a:r>
                    </a:p>
                  </a:txBody>
                  <a:tcPr/>
                </a:tc>
                <a:tc>
                  <a:txBody>
                    <a:bodyPr/>
                    <a:lstStyle/>
                    <a:p>
                      <a:r>
                        <a:rPr lang="en-US" sz="1400" dirty="0"/>
                        <a:t>INDEX REPRESENTING THE PRICE LEVEL OF A BASKET OF GOODS AND SERVICES PURCHASED BY HOUSEHOLDS</a:t>
                      </a:r>
                      <a:endParaRPr lang="nl-BE" sz="1400" dirty="0"/>
                    </a:p>
                  </a:txBody>
                  <a:tcPr/>
                </a:tc>
                <a:tc>
                  <a:txBody>
                    <a:bodyPr/>
                    <a:lstStyle/>
                    <a:p>
                      <a:r>
                        <a:rPr lang="nl-BE" sz="1400" dirty="0"/>
                        <a:t>CONSUMPTIEPRIJSINDEX (CPI)</a:t>
                      </a:r>
                    </a:p>
                  </a:txBody>
                  <a:tcPr/>
                </a:tc>
                <a:tc>
                  <a:txBody>
                    <a:bodyPr/>
                    <a:lstStyle/>
                    <a:p>
                      <a:r>
                        <a:rPr lang="nl-BE" sz="1400" dirty="0"/>
                        <a:t>INDEXCIJFER DAT HET PRIJSNIVEAU WEERGEEFT VAN EEN KORF VAN GOEDEREN EN DIENSTEN DIE WORDEN  AANGEKOCHT DOOR GEZINNEN</a:t>
                      </a:r>
                    </a:p>
                  </a:txBody>
                  <a:tcPr/>
                </a:tc>
                <a:extLst>
                  <a:ext uri="{0D108BD9-81ED-4DB2-BD59-A6C34878D82A}">
                    <a16:rowId xmlns:a16="http://schemas.microsoft.com/office/drawing/2014/main" val="605651383"/>
                  </a:ext>
                </a:extLst>
              </a:tr>
              <a:tr h="370840">
                <a:tc>
                  <a:txBody>
                    <a:bodyPr/>
                    <a:lstStyle/>
                    <a:p>
                      <a:r>
                        <a:rPr lang="nl-BE" sz="1400" dirty="0"/>
                        <a:t>CONSUMER SURPLUS</a:t>
                      </a:r>
                    </a:p>
                  </a:txBody>
                  <a:tcPr/>
                </a:tc>
                <a:tc>
                  <a:txBody>
                    <a:bodyPr/>
                    <a:lstStyle/>
                    <a:p>
                      <a:r>
                        <a:rPr lang="en-US" sz="1400" dirty="0"/>
                        <a:t>MONEY THAT CONSUMERS RETAIN IN A MARKET BECAUSE THE MARKET PRICE IS LOWER THAN THE PRICE THEY ARE WILLING TO PAY</a:t>
                      </a:r>
                      <a:endParaRPr lang="nl-BE" sz="1400" dirty="0"/>
                    </a:p>
                  </a:txBody>
                  <a:tcPr/>
                </a:tc>
                <a:tc>
                  <a:txBody>
                    <a:bodyPr/>
                    <a:lstStyle/>
                    <a:p>
                      <a:r>
                        <a:rPr lang="nl-BE" sz="1400" dirty="0"/>
                        <a:t>CONSUMENTENSURPLUS</a:t>
                      </a:r>
                    </a:p>
                  </a:txBody>
                  <a:tcPr/>
                </a:tc>
                <a:tc>
                  <a:txBody>
                    <a:bodyPr/>
                    <a:lstStyle/>
                    <a:p>
                      <a:r>
                        <a:rPr lang="nl-BE" sz="1400" dirty="0"/>
                        <a:t>GELD DAT DE CONSUMENTEN OVERHOUDEN IN EEN MARKT OMDAT DE MARKTPRIJS LAGER IS DAN DE PRIJS DIE ZE BEREID ZIJN TE BETALEN</a:t>
                      </a:r>
                    </a:p>
                  </a:txBody>
                  <a:tcPr/>
                </a:tc>
                <a:extLst>
                  <a:ext uri="{0D108BD9-81ED-4DB2-BD59-A6C34878D82A}">
                    <a16:rowId xmlns:a16="http://schemas.microsoft.com/office/drawing/2014/main" val="175070301"/>
                  </a:ext>
                </a:extLst>
              </a:tr>
              <a:tr h="370840">
                <a:tc>
                  <a:txBody>
                    <a:bodyPr/>
                    <a:lstStyle/>
                    <a:p>
                      <a:r>
                        <a:rPr lang="nl-BE" sz="1400" dirty="0"/>
                        <a:t>CONSUMPTION (C) </a:t>
                      </a:r>
                    </a:p>
                  </a:txBody>
                  <a:tcPr/>
                </a:tc>
                <a:tc>
                  <a:txBody>
                    <a:bodyPr/>
                    <a:lstStyle/>
                    <a:p>
                      <a:r>
                        <a:rPr lang="en-US" sz="1400" dirty="0"/>
                        <a:t>TO USE UP AND USE FINAL GOODS AND SERVICES</a:t>
                      </a:r>
                      <a:endParaRPr lang="nl-BE" sz="1400" dirty="0"/>
                    </a:p>
                  </a:txBody>
                  <a:tcPr/>
                </a:tc>
                <a:tc>
                  <a:txBody>
                    <a:bodyPr/>
                    <a:lstStyle/>
                    <a:p>
                      <a:r>
                        <a:rPr lang="nl-BE" sz="1400" dirty="0"/>
                        <a:t>CONSUMPTIE (C)</a:t>
                      </a:r>
                    </a:p>
                  </a:txBody>
                  <a:tcPr/>
                </a:tc>
                <a:tc>
                  <a:txBody>
                    <a:bodyPr/>
                    <a:lstStyle/>
                    <a:p>
                      <a:r>
                        <a:rPr lang="nl-BE" sz="1400" dirty="0"/>
                        <a:t>FINALE GOEDEREN EN DIENSTEN VERBRUIKEN EN GEBRUIKEN</a:t>
                      </a:r>
                    </a:p>
                  </a:txBody>
                  <a:tcPr/>
                </a:tc>
                <a:extLst>
                  <a:ext uri="{0D108BD9-81ED-4DB2-BD59-A6C34878D82A}">
                    <a16:rowId xmlns:a16="http://schemas.microsoft.com/office/drawing/2014/main" val="3683817269"/>
                  </a:ext>
                </a:extLst>
              </a:tr>
              <a:tr h="370840">
                <a:tc>
                  <a:txBody>
                    <a:bodyPr/>
                    <a:lstStyle/>
                    <a:p>
                      <a:r>
                        <a:rPr lang="nl-BE" sz="1400" dirty="0"/>
                        <a:t>CONSUMPTION GOODS</a:t>
                      </a:r>
                    </a:p>
                  </a:txBody>
                  <a:tcPr/>
                </a:tc>
                <a:tc>
                  <a:txBody>
                    <a:bodyPr/>
                    <a:lstStyle/>
                    <a:p>
                      <a:r>
                        <a:rPr lang="nl-BE" sz="1400" dirty="0"/>
                        <a:t>FINAL GOODS AND SERVICES USED UP AND USED BY HOUSEHOLDS, COMPANIES AND GOVERNMENTS</a:t>
                      </a:r>
                    </a:p>
                  </a:txBody>
                  <a:tcPr/>
                </a:tc>
                <a:tc>
                  <a:txBody>
                    <a:bodyPr/>
                    <a:lstStyle/>
                    <a:p>
                      <a:r>
                        <a:rPr lang="nl-BE" sz="1400" dirty="0"/>
                        <a:t>CONSUMPTIEGOEDEREN</a:t>
                      </a:r>
                    </a:p>
                  </a:txBody>
                  <a:tcPr/>
                </a:tc>
                <a:tc>
                  <a:txBody>
                    <a:bodyPr/>
                    <a:lstStyle/>
                    <a:p>
                      <a:r>
                        <a:rPr lang="nl-BE" sz="1400" dirty="0"/>
                        <a:t>FINALE GOEDEREN EN DIENSTEN DIE WORDEN VERBRUIKT EN GEBRUIKT DOOR GEZINNEN, BEDRIJVEN EN OVERHEDEN</a:t>
                      </a:r>
                    </a:p>
                  </a:txBody>
                  <a:tcPr/>
                </a:tc>
                <a:extLst>
                  <a:ext uri="{0D108BD9-81ED-4DB2-BD59-A6C34878D82A}">
                    <a16:rowId xmlns:a16="http://schemas.microsoft.com/office/drawing/2014/main" val="18763945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2FF9D47F-31E5-0C9C-F0B0-1F74C179E6E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2FC5C92-7062-036D-09E7-C23A7A0E8BC9}"/>
              </a:ext>
            </a:extLst>
          </p:cNvPr>
          <p:cNvSpPr>
            <a:spLocks noGrp="1"/>
          </p:cNvSpPr>
          <p:nvPr>
            <p:ph type="sldNum" sz="quarter" idx="12"/>
          </p:nvPr>
        </p:nvSpPr>
        <p:spPr/>
        <p:txBody>
          <a:bodyPr/>
          <a:lstStyle/>
          <a:p>
            <a:fld id="{C8997273-801F-4FC5-9C8E-1D1AD37BEC65}" type="slidenum">
              <a:rPr lang="nl-BE" smtClean="0"/>
              <a:t>25</a:t>
            </a:fld>
            <a:endParaRPr lang="nl-BE"/>
          </a:p>
        </p:txBody>
      </p:sp>
      <p:sp>
        <p:nvSpPr>
          <p:cNvPr id="4" name="Tijdelijke aanduiding voor datum 3">
            <a:extLst>
              <a:ext uri="{FF2B5EF4-FFF2-40B4-BE49-F238E27FC236}">
                <a16:creationId xmlns:a16="http://schemas.microsoft.com/office/drawing/2014/main" id="{4CC87C55-B8C5-9F21-1A04-AAF425B9EC5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674366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41807037"/>
              </p:ext>
            </p:extLst>
          </p:nvPr>
        </p:nvGraphicFramePr>
        <p:xfrm>
          <a:off x="402772" y="356053"/>
          <a:ext cx="10515600" cy="45770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CORE INFLATION</a:t>
                      </a:r>
                    </a:p>
                  </a:txBody>
                  <a:tcPr/>
                </a:tc>
                <a:tc>
                  <a:txBody>
                    <a:bodyPr/>
                    <a:lstStyle/>
                    <a:p>
                      <a:r>
                        <a:rPr lang="en-US" sz="1400" dirty="0"/>
                        <a:t>INFLATION NOT TAKING INTO ACCOUNT VOLATILE PRICE LEVELS OF ENERGY AND FOOD </a:t>
                      </a:r>
                      <a:endParaRPr lang="nl-BE" sz="1400" dirty="0"/>
                    </a:p>
                  </a:txBody>
                  <a:tcPr/>
                </a:tc>
                <a:tc>
                  <a:txBody>
                    <a:bodyPr/>
                    <a:lstStyle/>
                    <a:p>
                      <a:r>
                        <a:rPr lang="nl-BE" sz="1400" dirty="0"/>
                        <a:t>KERNINFLATIE</a:t>
                      </a:r>
                    </a:p>
                  </a:txBody>
                  <a:tcPr/>
                </a:tc>
                <a:tc>
                  <a:txBody>
                    <a:bodyPr/>
                    <a:lstStyle/>
                    <a:p>
                      <a:r>
                        <a:rPr lang="nl-BE" sz="1400" dirty="0"/>
                        <a:t>INFLATIE DIE GEEN REKENING HOUDT MET SCHOMMELENDE  PRIJSNIVEAUS VAN ENERGIE EN VOEDING</a:t>
                      </a:r>
                    </a:p>
                  </a:txBody>
                  <a:tcPr/>
                </a:tc>
                <a:extLst>
                  <a:ext uri="{0D108BD9-81ED-4DB2-BD59-A6C34878D82A}">
                    <a16:rowId xmlns:a16="http://schemas.microsoft.com/office/drawing/2014/main" val="2067904119"/>
                  </a:ext>
                </a:extLst>
              </a:tr>
              <a:tr h="370840">
                <a:tc>
                  <a:txBody>
                    <a:bodyPr/>
                    <a:lstStyle/>
                    <a:p>
                      <a:r>
                        <a:rPr lang="nl-BE" sz="1400" dirty="0"/>
                        <a:t>CORPORATE SOCIAL RESPONSIBILITY (CSR)</a:t>
                      </a:r>
                    </a:p>
                  </a:txBody>
                  <a:tcPr/>
                </a:tc>
                <a:tc>
                  <a:txBody>
                    <a:bodyPr/>
                    <a:lstStyle/>
                    <a:p>
                      <a:r>
                        <a:rPr lang="en-US" sz="1400" dirty="0"/>
                        <a:t>BUSINESS POLICY THAT TAKES INTO ACCOUNT THE INTERESTS OF PEOPLE, ENVIRONMENT AND SOCIETY</a:t>
                      </a:r>
                      <a:endParaRPr lang="nl-BE" sz="1400" dirty="0"/>
                    </a:p>
                  </a:txBody>
                  <a:tcPr/>
                </a:tc>
                <a:tc>
                  <a:txBody>
                    <a:bodyPr/>
                    <a:lstStyle/>
                    <a:p>
                      <a:r>
                        <a:rPr lang="nl-BE" sz="1400" dirty="0"/>
                        <a:t>MAATSCHAPPELIJK VERANTWOORD ONDERNEMEN</a:t>
                      </a:r>
                    </a:p>
                  </a:txBody>
                  <a:tcPr/>
                </a:tc>
                <a:tc>
                  <a:txBody>
                    <a:bodyPr/>
                    <a:lstStyle/>
                    <a:p>
                      <a:r>
                        <a:rPr lang="nl-BE" sz="1400" dirty="0"/>
                        <a:t>BEDRIJFSBELEID DAT REKENING HOUDT MET DE BELANGEN VAN MENS, MILIEU EN SAMENLEVING</a:t>
                      </a:r>
                    </a:p>
                  </a:txBody>
                  <a:tcPr/>
                </a:tc>
                <a:extLst>
                  <a:ext uri="{0D108BD9-81ED-4DB2-BD59-A6C34878D82A}">
                    <a16:rowId xmlns:a16="http://schemas.microsoft.com/office/drawing/2014/main" val="1059896129"/>
                  </a:ext>
                </a:extLst>
              </a:tr>
              <a:tr h="370840">
                <a:tc>
                  <a:txBody>
                    <a:bodyPr/>
                    <a:lstStyle/>
                    <a:p>
                      <a:r>
                        <a:rPr lang="nl-BE" sz="1400" dirty="0"/>
                        <a:t>CORPORATE SUSTAINABILITY REPORTING DIRECTIVE  (CSRD)</a:t>
                      </a:r>
                    </a:p>
                  </a:txBody>
                  <a:tcPr/>
                </a:tc>
                <a:tc>
                  <a:txBody>
                    <a:bodyPr/>
                    <a:lstStyle/>
                    <a:p>
                      <a:r>
                        <a:rPr lang="en-US" sz="1400" dirty="0"/>
                        <a:t>DIRECTIVE THAT REQUIRES COMPANIES TO REPORT ON THEIR SUSTAINABILITY USING A NUMBER OF SUSTAINABILITY CRITERIA</a:t>
                      </a:r>
                      <a:endParaRPr lang="nl-BE" sz="1400" dirty="0"/>
                    </a:p>
                  </a:txBody>
                  <a:tcPr/>
                </a:tc>
                <a:tc>
                  <a:txBody>
                    <a:bodyPr/>
                    <a:lstStyle/>
                    <a:p>
                      <a:r>
                        <a:rPr lang="nl-BE" sz="1400" dirty="0"/>
                        <a:t>RAPPORTERINGSRICHTLIJN MAATSCHAPPELIJK VERANTWOORD ONDERNEMEN</a:t>
                      </a:r>
                    </a:p>
                  </a:txBody>
                  <a:tcPr/>
                </a:tc>
                <a:tc>
                  <a:txBody>
                    <a:bodyPr/>
                    <a:lstStyle/>
                    <a:p>
                      <a:r>
                        <a:rPr lang="nl-BE" sz="1400" dirty="0"/>
                        <a:t>RICHTLIJN DIE BEDRIJVEN VERPLICHT OM TE RAPPORTEREN OVER HUN DUURZAAMHEID AAN DE HAND VAN EEN AANTAL DUURZAAMHEIDSCRITERIA</a:t>
                      </a:r>
                    </a:p>
                  </a:txBody>
                  <a:tcPr/>
                </a:tc>
                <a:extLst>
                  <a:ext uri="{0D108BD9-81ED-4DB2-BD59-A6C34878D82A}">
                    <a16:rowId xmlns:a16="http://schemas.microsoft.com/office/drawing/2014/main" val="3994752996"/>
                  </a:ext>
                </a:extLst>
              </a:tr>
              <a:tr h="370840">
                <a:tc>
                  <a:txBody>
                    <a:bodyPr/>
                    <a:lstStyle/>
                    <a:p>
                      <a:r>
                        <a:rPr lang="nl-BE" sz="1400" dirty="0"/>
                        <a:t>COST INFLATION</a:t>
                      </a:r>
                    </a:p>
                  </a:txBody>
                  <a:tcPr/>
                </a:tc>
                <a:tc>
                  <a:txBody>
                    <a:bodyPr/>
                    <a:lstStyle/>
                    <a:p>
                      <a:r>
                        <a:rPr lang="en-US" sz="1400" dirty="0"/>
                        <a:t>INFLATION CAUSED BY AN INCREASE IN THE PRICES OF PRODUCTION FACTORS</a:t>
                      </a:r>
                      <a:endParaRPr lang="nl-BE" sz="1400" dirty="0"/>
                    </a:p>
                  </a:txBody>
                  <a:tcPr/>
                </a:tc>
                <a:tc>
                  <a:txBody>
                    <a:bodyPr/>
                    <a:lstStyle/>
                    <a:p>
                      <a:r>
                        <a:rPr lang="nl-BE" sz="1400" dirty="0"/>
                        <a:t>KOSTENINFLATIE</a:t>
                      </a:r>
                    </a:p>
                  </a:txBody>
                  <a:tcPr/>
                </a:tc>
                <a:tc>
                  <a:txBody>
                    <a:bodyPr/>
                    <a:lstStyle/>
                    <a:p>
                      <a:r>
                        <a:rPr lang="nl-BE" sz="1400" dirty="0"/>
                        <a:t>INFLATIE DIE WORDT VEROORZAAKT DOOR EEN PRIJSSTIJGING VAN DE PRODUCTIEFACTOREN</a:t>
                      </a:r>
                    </a:p>
                  </a:txBody>
                  <a:tcPr/>
                </a:tc>
                <a:extLst>
                  <a:ext uri="{0D108BD9-81ED-4DB2-BD59-A6C34878D82A}">
                    <a16:rowId xmlns:a16="http://schemas.microsoft.com/office/drawing/2014/main" val="388760982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06B2CE12-6FE6-96DC-F5E4-2F0B87E022E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CB551D1-BE97-0086-94EE-EEFF18004030}"/>
              </a:ext>
            </a:extLst>
          </p:cNvPr>
          <p:cNvSpPr>
            <a:spLocks noGrp="1"/>
          </p:cNvSpPr>
          <p:nvPr>
            <p:ph type="sldNum" sz="quarter" idx="12"/>
          </p:nvPr>
        </p:nvSpPr>
        <p:spPr/>
        <p:txBody>
          <a:bodyPr/>
          <a:lstStyle/>
          <a:p>
            <a:fld id="{C8997273-801F-4FC5-9C8E-1D1AD37BEC65}" type="slidenum">
              <a:rPr lang="nl-BE" smtClean="0"/>
              <a:t>26</a:t>
            </a:fld>
            <a:endParaRPr lang="nl-BE"/>
          </a:p>
        </p:txBody>
      </p:sp>
      <p:sp>
        <p:nvSpPr>
          <p:cNvPr id="4" name="Tijdelijke aanduiding voor datum 3">
            <a:extLst>
              <a:ext uri="{FF2B5EF4-FFF2-40B4-BE49-F238E27FC236}">
                <a16:creationId xmlns:a16="http://schemas.microsoft.com/office/drawing/2014/main" id="{08D8A7E7-77AD-95D0-CAF6-B90D552C949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461987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993803543"/>
              </p:ext>
            </p:extLst>
          </p:nvPr>
        </p:nvGraphicFramePr>
        <p:xfrm>
          <a:off x="402772" y="356053"/>
          <a:ext cx="10515600" cy="5643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COUNTERCYCLICAL POLICY</a:t>
                      </a:r>
                    </a:p>
                  </a:txBody>
                  <a:tcPr/>
                </a:tc>
                <a:tc>
                  <a:txBody>
                    <a:bodyPr/>
                    <a:lstStyle/>
                    <a:p>
                      <a:r>
                        <a:rPr lang="en-US" sz="1400" dirty="0"/>
                        <a:t>ECONOMIC POLICY AIMED AT WEAKENING THE EFFECTS OF  POSITIVE AND NEGATIVE SHOCKS OF CYCLICAL ACTIVITY</a:t>
                      </a:r>
                      <a:endParaRPr lang="nl-BE" sz="1400" dirty="0"/>
                    </a:p>
                  </a:txBody>
                  <a:tcPr/>
                </a:tc>
                <a:tc>
                  <a:txBody>
                    <a:bodyPr/>
                    <a:lstStyle/>
                    <a:p>
                      <a:r>
                        <a:rPr lang="nl-BE" sz="1400" dirty="0"/>
                        <a:t>ANTI-CYCLISCH BELEID</a:t>
                      </a:r>
                    </a:p>
                  </a:txBody>
                  <a:tcPr/>
                </a:tc>
                <a:tc>
                  <a:txBody>
                    <a:bodyPr/>
                    <a:lstStyle/>
                    <a:p>
                      <a:r>
                        <a:rPr lang="nl-BE" sz="1400" dirty="0"/>
                        <a:t>ECONOMISCH BELEID DAT IS GERICHT OP HET AFZWAKKEN VAN DE EFFECTEN VAN POSITIEVE EN NEGATIEVE SCHOKKEN IN DE CONJUNCTUURACTIVITEIT</a:t>
                      </a:r>
                    </a:p>
                  </a:txBody>
                  <a:tcPr/>
                </a:tc>
                <a:extLst>
                  <a:ext uri="{0D108BD9-81ED-4DB2-BD59-A6C34878D82A}">
                    <a16:rowId xmlns:a16="http://schemas.microsoft.com/office/drawing/2014/main" val="2966968600"/>
                  </a:ext>
                </a:extLst>
              </a:tr>
              <a:tr h="370840">
                <a:tc>
                  <a:txBody>
                    <a:bodyPr/>
                    <a:lstStyle/>
                    <a:p>
                      <a:r>
                        <a:rPr lang="nl-BE" sz="1400" dirty="0"/>
                        <a:t>CREATIVE DESTRUCTION</a:t>
                      </a:r>
                    </a:p>
                  </a:txBody>
                  <a:tcPr/>
                </a:tc>
                <a:tc>
                  <a:txBody>
                    <a:bodyPr/>
                    <a:lstStyle/>
                    <a:p>
                      <a:r>
                        <a:rPr lang="en-US" sz="1400"/>
                        <a:t>PHILOSOPHY OF CONSTANT INNOVATION WHERE NEW GOODS, SERVICES AND PROCESSES REPLACE THE OLD</a:t>
                      </a:r>
                      <a:endParaRPr lang="nl-BE" sz="1400" dirty="0"/>
                    </a:p>
                  </a:txBody>
                  <a:tcPr/>
                </a:tc>
                <a:tc>
                  <a:txBody>
                    <a:bodyPr/>
                    <a:lstStyle/>
                    <a:p>
                      <a:r>
                        <a:rPr lang="nl-BE" sz="1400" dirty="0"/>
                        <a:t>CREATIEVE VERNIETIGING</a:t>
                      </a:r>
                    </a:p>
                  </a:txBody>
                  <a:tcPr/>
                </a:tc>
                <a:tc>
                  <a:txBody>
                    <a:bodyPr/>
                    <a:lstStyle/>
                    <a:p>
                      <a:r>
                        <a:rPr lang="nl-BE" sz="1400" dirty="0"/>
                        <a:t>FILOSOFIE VAN VOORTDURENDE INNOVATIE WAARBIJ NIEUWE GOEDEREN, DIENSTEN EN PROCESSEN DE OUDE VERVANGEN</a:t>
                      </a:r>
                    </a:p>
                  </a:txBody>
                  <a:tcPr/>
                </a:tc>
                <a:extLst>
                  <a:ext uri="{0D108BD9-81ED-4DB2-BD59-A6C34878D82A}">
                    <a16:rowId xmlns:a16="http://schemas.microsoft.com/office/drawing/2014/main" val="1212046601"/>
                  </a:ext>
                </a:extLst>
              </a:tr>
              <a:tr h="370840">
                <a:tc>
                  <a:txBody>
                    <a:bodyPr/>
                    <a:lstStyle/>
                    <a:p>
                      <a:r>
                        <a:rPr lang="nl-BE" sz="1400" dirty="0"/>
                        <a:t>CREDIT CARD</a:t>
                      </a:r>
                    </a:p>
                  </a:txBody>
                  <a:tcPr/>
                </a:tc>
                <a:tc>
                  <a:txBody>
                    <a:bodyPr/>
                    <a:lstStyle/>
                    <a:p>
                      <a:r>
                        <a:rPr lang="en-US" sz="1400" dirty="0"/>
                        <a:t>PAYMENT CARD WHERE PAYMENTS AND CASH WITHDRAWALS ARE NOT IMMEDIATELY DEBITED FROM THE BANK ACCOUNT</a:t>
                      </a:r>
                      <a:endParaRPr lang="nl-BE" sz="1400" dirty="0"/>
                    </a:p>
                  </a:txBody>
                  <a:tcPr/>
                </a:tc>
                <a:tc>
                  <a:txBody>
                    <a:bodyPr/>
                    <a:lstStyle/>
                    <a:p>
                      <a:r>
                        <a:rPr lang="nl-BE" sz="1400" dirty="0"/>
                        <a:t>KREDIETKAART</a:t>
                      </a:r>
                    </a:p>
                  </a:txBody>
                  <a:tcPr/>
                </a:tc>
                <a:tc>
                  <a:txBody>
                    <a:bodyPr/>
                    <a:lstStyle/>
                    <a:p>
                      <a:r>
                        <a:rPr lang="nl-BE" sz="1400" dirty="0"/>
                        <a:t>BETAALKAART WAARBIJ DE BETALINGEN EN GELDAFHALINGEN NIET ONMIDDELLIJK VAN DE BANKREKENING WORDEN GEDEBITEERD</a:t>
                      </a:r>
                    </a:p>
                  </a:txBody>
                  <a:tcPr/>
                </a:tc>
                <a:extLst>
                  <a:ext uri="{0D108BD9-81ED-4DB2-BD59-A6C34878D82A}">
                    <a16:rowId xmlns:a16="http://schemas.microsoft.com/office/drawing/2014/main" val="2397413345"/>
                  </a:ext>
                </a:extLst>
              </a:tr>
              <a:tr h="370840">
                <a:tc>
                  <a:txBody>
                    <a:bodyPr/>
                    <a:lstStyle/>
                    <a:p>
                      <a:r>
                        <a:rPr lang="nl-BE" sz="1400" dirty="0"/>
                        <a:t>CROSS-PRICE ELASTICITY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SENSITIVITY OF THE REACTION IN THE DEMAND OF A GOOD OR SERVICE TO A CHANGE IN THE PRICE OF ANOTHER GOOD OR SERVICE</a:t>
                      </a:r>
                      <a:endParaRPr lang="nl-BE" sz="1400" dirty="0"/>
                    </a:p>
                    <a:p>
                      <a:endParaRPr lang="nl-BE" sz="1400" dirty="0"/>
                    </a:p>
                  </a:txBody>
                  <a:tcPr/>
                </a:tc>
                <a:tc>
                  <a:txBody>
                    <a:bodyPr/>
                    <a:lstStyle/>
                    <a:p>
                      <a:r>
                        <a:rPr lang="nl-BE" sz="1400" dirty="0"/>
                        <a:t>KRUISELINGSE PRIJSELASTICITEIT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GEVOELIGHEID VAN DE REACTIE VAN DE VRAAG NAAR  EEN GOED OF DIENST OP EEN  VERANDERING VAN DE PRIJS VAN EEN ANDER GOED OF DIENST</a:t>
                      </a:r>
                    </a:p>
                  </a:txBody>
                  <a:tcPr/>
                </a:tc>
                <a:extLst>
                  <a:ext uri="{0D108BD9-81ED-4DB2-BD59-A6C34878D82A}">
                    <a16:rowId xmlns:a16="http://schemas.microsoft.com/office/drawing/2014/main" val="314019351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05312A3F-85F2-DD65-A64A-B0FCD978A14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D95339C7-63A1-A7A1-247F-770879B55D62}"/>
              </a:ext>
            </a:extLst>
          </p:cNvPr>
          <p:cNvSpPr>
            <a:spLocks noGrp="1"/>
          </p:cNvSpPr>
          <p:nvPr>
            <p:ph type="sldNum" sz="quarter" idx="12"/>
          </p:nvPr>
        </p:nvSpPr>
        <p:spPr/>
        <p:txBody>
          <a:bodyPr/>
          <a:lstStyle/>
          <a:p>
            <a:fld id="{C8997273-801F-4FC5-9C8E-1D1AD37BEC65}" type="slidenum">
              <a:rPr lang="nl-BE" smtClean="0"/>
              <a:t>27</a:t>
            </a:fld>
            <a:endParaRPr lang="nl-BE"/>
          </a:p>
        </p:txBody>
      </p:sp>
      <p:sp>
        <p:nvSpPr>
          <p:cNvPr id="4" name="Tijdelijke aanduiding voor datum 3">
            <a:extLst>
              <a:ext uri="{FF2B5EF4-FFF2-40B4-BE49-F238E27FC236}">
                <a16:creationId xmlns:a16="http://schemas.microsoft.com/office/drawing/2014/main" id="{E124EDB6-14A0-1C6C-9A3C-197C694BC4C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279359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337536519"/>
              </p:ext>
            </p:extLst>
          </p:nvPr>
        </p:nvGraphicFramePr>
        <p:xfrm>
          <a:off x="402772" y="356053"/>
          <a:ext cx="10515600" cy="5217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CROWDING-OUT EFFECT</a:t>
                      </a:r>
                    </a:p>
                  </a:txBody>
                  <a:tcPr/>
                </a:tc>
                <a:tc>
                  <a:txBody>
                    <a:bodyPr/>
                    <a:lstStyle/>
                    <a:p>
                      <a:r>
                        <a:rPr lang="en-US" sz="1400" dirty="0"/>
                        <a:t>EFFECT THAT OCCURS WHEN THE GOVERNMENT IS VERY ACTIVE IN THE MARKET AND DISPLACES HOUSEHOLDS AND BUSINESSES FROM THE MARKET</a:t>
                      </a:r>
                      <a:endParaRPr lang="nl-BE" sz="1400" dirty="0"/>
                    </a:p>
                  </a:txBody>
                  <a:tcPr/>
                </a:tc>
                <a:tc>
                  <a:txBody>
                    <a:bodyPr/>
                    <a:lstStyle/>
                    <a:p>
                      <a:r>
                        <a:rPr lang="nl-BE" sz="1400" dirty="0"/>
                        <a:t>VERDRINGINGSEFFECT</a:t>
                      </a:r>
                    </a:p>
                  </a:txBody>
                  <a:tcPr/>
                </a:tc>
                <a:tc>
                  <a:txBody>
                    <a:bodyPr/>
                    <a:lstStyle/>
                    <a:p>
                      <a:r>
                        <a:rPr lang="nl-BE" sz="1400" dirty="0"/>
                        <a:t>EFFECT DAT OPTREEDT ALS DE OVERHEID HEEL ACTIEF IS OP DE MARKT EN GEZINNEN EN BEDRIJVEN VAN DE MARKT VERDRINGT</a:t>
                      </a:r>
                    </a:p>
                  </a:txBody>
                  <a:tcPr/>
                </a:tc>
                <a:extLst>
                  <a:ext uri="{0D108BD9-81ED-4DB2-BD59-A6C34878D82A}">
                    <a16:rowId xmlns:a16="http://schemas.microsoft.com/office/drawing/2014/main" val="4118330681"/>
                  </a:ext>
                </a:extLst>
              </a:tr>
              <a:tr h="370840">
                <a:tc>
                  <a:txBody>
                    <a:bodyPr/>
                    <a:lstStyle/>
                    <a:p>
                      <a:r>
                        <a:rPr lang="nl-BE" sz="1400" dirty="0"/>
                        <a:t>CRYPTOCURRENCY</a:t>
                      </a:r>
                    </a:p>
                  </a:txBody>
                  <a:tcPr/>
                </a:tc>
                <a:tc>
                  <a:txBody>
                    <a:bodyPr/>
                    <a:lstStyle/>
                    <a:p>
                      <a:r>
                        <a:rPr lang="en-US" sz="1400" dirty="0"/>
                        <a:t>DIGITAL ‘VALUE’ THAT YOU EXCHANGE WITH OTHERS USING A TECHNOLOGY (SUCH AS BLOCKCHAIN) AND KEEP IN A DIGITAL WALLET</a:t>
                      </a:r>
                      <a:endParaRPr lang="nl-BE" sz="1400" dirty="0"/>
                    </a:p>
                  </a:txBody>
                  <a:tcPr/>
                </a:tc>
                <a:tc>
                  <a:txBody>
                    <a:bodyPr/>
                    <a:lstStyle/>
                    <a:p>
                      <a:r>
                        <a:rPr lang="nl-BE" sz="1400" dirty="0"/>
                        <a:t>CRYPTOMUNT</a:t>
                      </a:r>
                    </a:p>
                  </a:txBody>
                  <a:tcPr/>
                </a:tc>
                <a:tc>
                  <a:txBody>
                    <a:bodyPr/>
                    <a:lstStyle/>
                    <a:p>
                      <a:r>
                        <a:rPr lang="nl-BE" sz="1400" dirty="0"/>
                        <a:t>DIGITALE “WAARDE” DIE JE MET ANDEREN UITWISSELT AAN DE HAND VAN EEN TECHNOLOGIE (ZOALS BLOCKCHAIN) EN DIE JE BEWAART IN EEN DIGITALE PORTEFEUILLE</a:t>
                      </a:r>
                    </a:p>
                  </a:txBody>
                  <a:tcPr/>
                </a:tc>
                <a:extLst>
                  <a:ext uri="{0D108BD9-81ED-4DB2-BD59-A6C34878D82A}">
                    <a16:rowId xmlns:a16="http://schemas.microsoft.com/office/drawing/2014/main" val="2403224037"/>
                  </a:ext>
                </a:extLst>
              </a:tr>
              <a:tr h="370840">
                <a:tc>
                  <a:txBody>
                    <a:bodyPr/>
                    <a:lstStyle/>
                    <a:p>
                      <a:r>
                        <a:rPr lang="nl-BE" sz="1400" dirty="0"/>
                        <a:t>CURVE OF PRODUCTION POSSIBILITIES</a:t>
                      </a:r>
                    </a:p>
                  </a:txBody>
                  <a:tcPr/>
                </a:tc>
                <a:tc>
                  <a:txBody>
                    <a:bodyPr/>
                    <a:lstStyle/>
                    <a:p>
                      <a:r>
                        <a:rPr lang="en-US" sz="1400" dirty="0"/>
                        <a:t>CURVE CONTAINING ALL PRODUCTION POSSIBILITIES OF TWO GOODS OR SERVICES, GIVEN SCARCE FACTORS OF PRODUCTION</a:t>
                      </a:r>
                      <a:endParaRPr lang="nl-BE" sz="1400" dirty="0"/>
                    </a:p>
                  </a:txBody>
                  <a:tcPr/>
                </a:tc>
                <a:tc>
                  <a:txBody>
                    <a:bodyPr/>
                    <a:lstStyle/>
                    <a:p>
                      <a:r>
                        <a:rPr lang="nl-BE" sz="1400" dirty="0"/>
                        <a:t>CURVE VAN PRODUCTIEMOGELIJKHEDEN</a:t>
                      </a:r>
                    </a:p>
                  </a:txBody>
                  <a:tcPr/>
                </a:tc>
                <a:tc>
                  <a:txBody>
                    <a:bodyPr/>
                    <a:lstStyle/>
                    <a:p>
                      <a:r>
                        <a:rPr lang="nl-BE" sz="1400" dirty="0"/>
                        <a:t>CURVE DIE ALLE PRODUCTIEMOGELIJKHEDEN VAN TWEE GOEDEREN OF DIENSTEN BEVAT, GEGEVEN SCHAARSE PRODUCTIEFACTOREN</a:t>
                      </a:r>
                    </a:p>
                  </a:txBody>
                  <a:tcPr/>
                </a:tc>
                <a:extLst>
                  <a:ext uri="{0D108BD9-81ED-4DB2-BD59-A6C34878D82A}">
                    <a16:rowId xmlns:a16="http://schemas.microsoft.com/office/drawing/2014/main" val="1123081163"/>
                  </a:ext>
                </a:extLst>
              </a:tr>
              <a:tr h="370840">
                <a:tc>
                  <a:txBody>
                    <a:bodyPr/>
                    <a:lstStyle/>
                    <a:p>
                      <a:r>
                        <a:rPr lang="nl-BE" sz="1400" dirty="0"/>
                        <a:t>CUSTOMER</a:t>
                      </a:r>
                    </a:p>
                  </a:txBody>
                  <a:tcPr/>
                </a:tc>
                <a:tc>
                  <a:txBody>
                    <a:bodyPr/>
                    <a:lstStyle/>
                    <a:p>
                      <a:r>
                        <a:rPr lang="en-US" sz="1400" dirty="0"/>
                        <a:t>CONSUMER OF A GOOD OR SERVICE OFFERED BY A COMPANY</a:t>
                      </a:r>
                      <a:endParaRPr lang="nl-BE" sz="1400" dirty="0"/>
                    </a:p>
                  </a:txBody>
                  <a:tcPr/>
                </a:tc>
                <a:tc>
                  <a:txBody>
                    <a:bodyPr/>
                    <a:lstStyle/>
                    <a:p>
                      <a:r>
                        <a:rPr lang="nl-BE" sz="1400" dirty="0"/>
                        <a:t>KLANT</a:t>
                      </a:r>
                    </a:p>
                  </a:txBody>
                  <a:tcPr/>
                </a:tc>
                <a:tc>
                  <a:txBody>
                    <a:bodyPr/>
                    <a:lstStyle/>
                    <a:p>
                      <a:r>
                        <a:rPr lang="nl-BE" sz="1400" dirty="0"/>
                        <a:t>CONSUMENT VAN EEN GOED OF DIENST AANGEBODEN DOOR EEN BEDRIJF</a:t>
                      </a:r>
                    </a:p>
                  </a:txBody>
                  <a:tcPr/>
                </a:tc>
                <a:extLst>
                  <a:ext uri="{0D108BD9-81ED-4DB2-BD59-A6C34878D82A}">
                    <a16:rowId xmlns:a16="http://schemas.microsoft.com/office/drawing/2014/main" val="81296488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011B867D-0AE8-4298-F086-F82CF26AA99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AA6AFF5-5056-0589-3E1D-1ACA5D112834}"/>
              </a:ext>
            </a:extLst>
          </p:cNvPr>
          <p:cNvSpPr>
            <a:spLocks noGrp="1"/>
          </p:cNvSpPr>
          <p:nvPr>
            <p:ph type="sldNum" sz="quarter" idx="12"/>
          </p:nvPr>
        </p:nvSpPr>
        <p:spPr/>
        <p:txBody>
          <a:bodyPr/>
          <a:lstStyle/>
          <a:p>
            <a:fld id="{C8997273-801F-4FC5-9C8E-1D1AD37BEC65}" type="slidenum">
              <a:rPr lang="nl-BE" smtClean="0"/>
              <a:t>28</a:t>
            </a:fld>
            <a:endParaRPr lang="nl-BE"/>
          </a:p>
        </p:txBody>
      </p:sp>
      <p:sp>
        <p:nvSpPr>
          <p:cNvPr id="4" name="Tijdelijke aanduiding voor datum 3">
            <a:extLst>
              <a:ext uri="{FF2B5EF4-FFF2-40B4-BE49-F238E27FC236}">
                <a16:creationId xmlns:a16="http://schemas.microsoft.com/office/drawing/2014/main" id="{E1896F10-141D-1C65-9EC9-89B583976DE0}"/>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651848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466344120"/>
              </p:ext>
            </p:extLst>
          </p:nvPr>
        </p:nvGraphicFramePr>
        <p:xfrm>
          <a:off x="402772" y="356053"/>
          <a:ext cx="10515600" cy="5430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CUSTOMS UNION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TYPE OF ECONOMIC INTEGRATION BETWEEN COUNTRIES IN WHICH 1) ALL TRADE BARRIERS ARE REMOVED AND 2) COMMON TRADE BARRIERS ARE IMPOSED ON NON-MEMBERS</a:t>
                      </a:r>
                      <a:endParaRPr lang="nl-BE" sz="1400" dirty="0"/>
                    </a:p>
                  </a:txBody>
                  <a:tcPr/>
                </a:tc>
                <a:tc>
                  <a:txBody>
                    <a:bodyPr/>
                    <a:lstStyle/>
                    <a:p>
                      <a:r>
                        <a:rPr lang="nl-BE" sz="1400" dirty="0"/>
                        <a:t>DOUANE-UNIE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VORM VAN ECONOMISCHE INTEGRATIE TUSSEN LANDEN WAARBIJ 1) ALLE ONDERLINGE HANDELSBELEMMERINGEN ZIJN WEGGENOMEN EN  2) GEMEENSCHAPPELIJKE HANDELSBELEMMERINGEN WORDEN OPGELEGD AAN NIET-LEDEN</a:t>
                      </a:r>
                    </a:p>
                  </a:txBody>
                  <a:tcPr/>
                </a:tc>
                <a:extLst>
                  <a:ext uri="{0D108BD9-81ED-4DB2-BD59-A6C34878D82A}">
                    <a16:rowId xmlns:a16="http://schemas.microsoft.com/office/drawing/2014/main" val="1167753232"/>
                  </a:ext>
                </a:extLst>
              </a:tr>
              <a:tr h="370840">
                <a:tc>
                  <a:txBody>
                    <a:bodyPr/>
                    <a:lstStyle/>
                    <a:p>
                      <a:r>
                        <a:rPr lang="nl-BE" sz="1400" dirty="0"/>
                        <a:t>CYCLICAL ACTIVITY</a:t>
                      </a:r>
                    </a:p>
                  </a:txBody>
                  <a:tcPr/>
                </a:tc>
                <a:tc>
                  <a:txBody>
                    <a:bodyPr/>
                    <a:lstStyle/>
                    <a:p>
                      <a:r>
                        <a:rPr lang="en-US" sz="1400" dirty="0"/>
                        <a:t>SHORT-TERM AND MEDIUM-TERM EVOLUTION OF ECONOMIC ACTIVITY</a:t>
                      </a:r>
                      <a:endParaRPr lang="nl-BE" sz="1400" dirty="0"/>
                    </a:p>
                  </a:txBody>
                  <a:tcPr/>
                </a:tc>
                <a:tc>
                  <a:txBody>
                    <a:bodyPr/>
                    <a:lstStyle/>
                    <a:p>
                      <a:r>
                        <a:rPr lang="nl-BE" sz="1400" dirty="0"/>
                        <a:t>CONJUNCTUUR</a:t>
                      </a:r>
                    </a:p>
                  </a:txBody>
                  <a:tcPr/>
                </a:tc>
                <a:tc>
                  <a:txBody>
                    <a:bodyPr/>
                    <a:lstStyle/>
                    <a:p>
                      <a:r>
                        <a:rPr lang="nl-BE" sz="1400" dirty="0"/>
                        <a:t>EVOLUTIE VAN DE ECONOMISCHE ACTIVITEIT OP DE KORTE EN MIDDELLANGE TERMIJN</a:t>
                      </a:r>
                    </a:p>
                  </a:txBody>
                  <a:tcPr/>
                </a:tc>
                <a:extLst>
                  <a:ext uri="{0D108BD9-81ED-4DB2-BD59-A6C34878D82A}">
                    <a16:rowId xmlns:a16="http://schemas.microsoft.com/office/drawing/2014/main" val="799055543"/>
                  </a:ext>
                </a:extLst>
              </a:tr>
              <a:tr h="370840">
                <a:tc>
                  <a:txBody>
                    <a:bodyPr/>
                    <a:lstStyle/>
                    <a:p>
                      <a:r>
                        <a:rPr lang="nl-BE" sz="1400" dirty="0"/>
                        <a:t>CYCLICAL INDICATOR</a:t>
                      </a:r>
                    </a:p>
                  </a:txBody>
                  <a:tcPr/>
                </a:tc>
                <a:tc>
                  <a:txBody>
                    <a:bodyPr/>
                    <a:lstStyle/>
                    <a:p>
                      <a:r>
                        <a:rPr lang="en-US" sz="1400" dirty="0"/>
                        <a:t>ECONOMIC MEASURE  PROVIDING AN INDICATION OF SHORT-TERM AND MEDIUM-TERM ECONOMIC ACTIVITY</a:t>
                      </a:r>
                      <a:endParaRPr lang="nl-BE" sz="1400" dirty="0"/>
                    </a:p>
                  </a:txBody>
                  <a:tcPr/>
                </a:tc>
                <a:tc>
                  <a:txBody>
                    <a:bodyPr/>
                    <a:lstStyle/>
                    <a:p>
                      <a:r>
                        <a:rPr lang="nl-BE" sz="1400" dirty="0"/>
                        <a:t>CONJUNCTUURINDICATOR</a:t>
                      </a:r>
                    </a:p>
                  </a:txBody>
                  <a:tcPr/>
                </a:tc>
                <a:tc>
                  <a:txBody>
                    <a:bodyPr/>
                    <a:lstStyle/>
                    <a:p>
                      <a:r>
                        <a:rPr lang="nl-BE" sz="1400" dirty="0"/>
                        <a:t>ECONOMISCHE GROOTHEID DIE EEN INDICATIE GEEFT VAN DE ECONOMISCHE ACTIVITEIT OP KORTE EN MIDDELLANGE TERMIJN</a:t>
                      </a:r>
                    </a:p>
                  </a:txBody>
                  <a:tcPr/>
                </a:tc>
                <a:extLst>
                  <a:ext uri="{0D108BD9-81ED-4DB2-BD59-A6C34878D82A}">
                    <a16:rowId xmlns:a16="http://schemas.microsoft.com/office/drawing/2014/main" val="1965445753"/>
                  </a:ext>
                </a:extLst>
              </a:tr>
              <a:tr h="370840">
                <a:tc>
                  <a:txBody>
                    <a:bodyPr/>
                    <a:lstStyle/>
                    <a:p>
                      <a:r>
                        <a:rPr lang="nl-BE" sz="1400" dirty="0"/>
                        <a:t>CYCLICAL UNEMPLOYMENT</a:t>
                      </a:r>
                    </a:p>
                  </a:txBody>
                  <a:tcPr/>
                </a:tc>
                <a:tc>
                  <a:txBody>
                    <a:bodyPr/>
                    <a:lstStyle/>
                    <a:p>
                      <a:r>
                        <a:rPr lang="en-US" sz="1400" dirty="0"/>
                        <a:t>TYPE OF UNEMPLOYMENT CAUSED BY A FALL IN CYCLICAL ACTIVITY</a:t>
                      </a:r>
                      <a:endParaRPr lang="nl-BE" sz="1400" dirty="0"/>
                    </a:p>
                  </a:txBody>
                  <a:tcPr/>
                </a:tc>
                <a:tc>
                  <a:txBody>
                    <a:bodyPr/>
                    <a:lstStyle/>
                    <a:p>
                      <a:r>
                        <a:rPr lang="nl-BE" sz="1400" dirty="0"/>
                        <a:t>CYCLISCHE WERKLOOSHEID</a:t>
                      </a:r>
                    </a:p>
                  </a:txBody>
                  <a:tcPr/>
                </a:tc>
                <a:tc>
                  <a:txBody>
                    <a:bodyPr/>
                    <a:lstStyle/>
                    <a:p>
                      <a:r>
                        <a:rPr lang="nl-BE" sz="1400" dirty="0"/>
                        <a:t>VORM VAN WERKLOOSHEID DIE WORDT VEROORZAAKT DOOR EEN DALING VAN DE CONJUNCTUUR</a:t>
                      </a:r>
                    </a:p>
                  </a:txBody>
                  <a:tcPr/>
                </a:tc>
                <a:extLst>
                  <a:ext uri="{0D108BD9-81ED-4DB2-BD59-A6C34878D82A}">
                    <a16:rowId xmlns:a16="http://schemas.microsoft.com/office/drawing/2014/main" val="60565138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C98A6452-8B89-CFA8-ED44-7C9F52B2AB6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C9EA438-0887-C5F3-9F7A-AB5839FFA4E5}"/>
              </a:ext>
            </a:extLst>
          </p:cNvPr>
          <p:cNvSpPr>
            <a:spLocks noGrp="1"/>
          </p:cNvSpPr>
          <p:nvPr>
            <p:ph type="sldNum" sz="quarter" idx="12"/>
          </p:nvPr>
        </p:nvSpPr>
        <p:spPr/>
        <p:txBody>
          <a:bodyPr/>
          <a:lstStyle/>
          <a:p>
            <a:fld id="{C8997273-801F-4FC5-9C8E-1D1AD37BEC65}" type="slidenum">
              <a:rPr lang="nl-BE" smtClean="0"/>
              <a:t>29</a:t>
            </a:fld>
            <a:endParaRPr lang="nl-BE"/>
          </a:p>
        </p:txBody>
      </p:sp>
      <p:sp>
        <p:nvSpPr>
          <p:cNvPr id="4" name="Tijdelijke aanduiding voor datum 3">
            <a:extLst>
              <a:ext uri="{FF2B5EF4-FFF2-40B4-BE49-F238E27FC236}">
                <a16:creationId xmlns:a16="http://schemas.microsoft.com/office/drawing/2014/main" id="{55AC71E8-B010-4BA1-DC83-C1DD963CF30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352299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284B32E3-6E1F-F3A7-CC27-55B80E97789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CE47D20-30F4-A0B1-43CF-761E5A881B6E}"/>
              </a:ext>
            </a:extLst>
          </p:cNvPr>
          <p:cNvSpPr>
            <a:spLocks noGrp="1"/>
          </p:cNvSpPr>
          <p:nvPr>
            <p:ph type="sldNum" sz="quarter" idx="12"/>
          </p:nvPr>
        </p:nvSpPr>
        <p:spPr/>
        <p:txBody>
          <a:bodyPr/>
          <a:lstStyle/>
          <a:p>
            <a:fld id="{C8997273-801F-4FC5-9C8E-1D1AD37BEC65}" type="slidenum">
              <a:rPr lang="nl-BE" smtClean="0"/>
              <a:t>30</a:t>
            </a:fld>
            <a:endParaRPr lang="nl-BE"/>
          </a:p>
        </p:txBody>
      </p:sp>
      <p:sp>
        <p:nvSpPr>
          <p:cNvPr id="4" name="Tijdelijke aanduiding voor datum 3">
            <a:extLst>
              <a:ext uri="{FF2B5EF4-FFF2-40B4-BE49-F238E27FC236}">
                <a16:creationId xmlns:a16="http://schemas.microsoft.com/office/drawing/2014/main" id="{437CB277-B985-7D7D-FA90-007773ACF106}"/>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641998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30899242-215F-1749-FA14-3F309A3739DA}"/>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084D8FD-17F8-61BA-30C9-A12185F5DE1A}"/>
              </a:ext>
            </a:extLst>
          </p:cNvPr>
          <p:cNvSpPr>
            <a:spLocks noGrp="1"/>
          </p:cNvSpPr>
          <p:nvPr>
            <p:ph type="sldNum" sz="quarter" idx="12"/>
          </p:nvPr>
        </p:nvSpPr>
        <p:spPr/>
        <p:txBody>
          <a:bodyPr/>
          <a:lstStyle/>
          <a:p>
            <a:fld id="{C8997273-801F-4FC5-9C8E-1D1AD37BEC65}" type="slidenum">
              <a:rPr lang="nl-BE" smtClean="0"/>
              <a:t>31</a:t>
            </a:fld>
            <a:endParaRPr lang="nl-BE"/>
          </a:p>
        </p:txBody>
      </p:sp>
      <p:sp>
        <p:nvSpPr>
          <p:cNvPr id="4" name="Tijdelijke aanduiding voor datum 3">
            <a:extLst>
              <a:ext uri="{FF2B5EF4-FFF2-40B4-BE49-F238E27FC236}">
                <a16:creationId xmlns:a16="http://schemas.microsoft.com/office/drawing/2014/main" id="{84DC7F84-775C-E97E-C4B6-939235DEDAF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256188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C</a:t>
            </a:r>
          </a:p>
        </p:txBody>
      </p:sp>
      <p:sp>
        <p:nvSpPr>
          <p:cNvPr id="2" name="Tijdelijke aanduiding voor voettekst 1">
            <a:extLst>
              <a:ext uri="{FF2B5EF4-FFF2-40B4-BE49-F238E27FC236}">
                <a16:creationId xmlns:a16="http://schemas.microsoft.com/office/drawing/2014/main" id="{E03F9CDE-6F75-F549-6DF1-45A05E282AB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D85CF151-708A-9F3B-6D91-B8ABCDA57574}"/>
              </a:ext>
            </a:extLst>
          </p:cNvPr>
          <p:cNvSpPr>
            <a:spLocks noGrp="1"/>
          </p:cNvSpPr>
          <p:nvPr>
            <p:ph type="sldNum" sz="quarter" idx="12"/>
          </p:nvPr>
        </p:nvSpPr>
        <p:spPr/>
        <p:txBody>
          <a:bodyPr/>
          <a:lstStyle/>
          <a:p>
            <a:fld id="{C8997273-801F-4FC5-9C8E-1D1AD37BEC65}" type="slidenum">
              <a:rPr lang="nl-BE" smtClean="0"/>
              <a:t>32</a:t>
            </a:fld>
            <a:endParaRPr lang="nl-BE"/>
          </a:p>
        </p:txBody>
      </p:sp>
      <p:sp>
        <p:nvSpPr>
          <p:cNvPr id="4" name="Tijdelijke aanduiding voor datum 3">
            <a:extLst>
              <a:ext uri="{FF2B5EF4-FFF2-40B4-BE49-F238E27FC236}">
                <a16:creationId xmlns:a16="http://schemas.microsoft.com/office/drawing/2014/main" id="{D064BB05-BDA2-C61E-AC88-7E82F392511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548641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196740554"/>
              </p:ext>
            </p:extLst>
          </p:nvPr>
        </p:nvGraphicFramePr>
        <p:xfrm>
          <a:off x="402772" y="356053"/>
          <a:ext cx="10515600" cy="5521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DEADWEIGHT LOSS</a:t>
                      </a:r>
                    </a:p>
                  </a:txBody>
                  <a:tcPr/>
                </a:tc>
                <a:tc>
                  <a:txBody>
                    <a:bodyPr/>
                    <a:lstStyle/>
                    <a:p>
                      <a:r>
                        <a:rPr lang="en-US" sz="1400" dirty="0"/>
                        <a:t>LOSS OF WEALTH DUE TO A DEVIATION FROM MARKET EQUILIBRIUM (PRICE, QUANTITY) AS A RESULT OF GOVERNMENT INTERVENTIONS</a:t>
                      </a:r>
                      <a:endParaRPr lang="nl-BE" sz="1400" dirty="0"/>
                    </a:p>
                  </a:txBody>
                  <a:tcPr/>
                </a:tc>
                <a:tc>
                  <a:txBody>
                    <a:bodyPr/>
                    <a:lstStyle/>
                    <a:p>
                      <a:r>
                        <a:rPr lang="nl-BE" sz="1400" dirty="0"/>
                        <a:t>WELVAARTSVERLIES</a:t>
                      </a:r>
                    </a:p>
                  </a:txBody>
                  <a:tcPr/>
                </a:tc>
                <a:tc>
                  <a:txBody>
                    <a:bodyPr/>
                    <a:lstStyle/>
                    <a:p>
                      <a:r>
                        <a:rPr lang="nl-BE" sz="1400" dirty="0"/>
                        <a:t>VERLIES VAN WELVAART DOOR EEN AFWIJKING VAN HET MARKTEVENWICHT (PRIJS, HOEVEELHEID) ALS GEVOLG VAN OVERHEIDSINTERVENTIES</a:t>
                      </a:r>
                    </a:p>
                  </a:txBody>
                  <a:tcPr/>
                </a:tc>
                <a:extLst>
                  <a:ext uri="{0D108BD9-81ED-4DB2-BD59-A6C34878D82A}">
                    <a16:rowId xmlns:a16="http://schemas.microsoft.com/office/drawing/2014/main" val="2632282021"/>
                  </a:ext>
                </a:extLst>
              </a:tr>
              <a:tr h="370840">
                <a:tc>
                  <a:txBody>
                    <a:bodyPr/>
                    <a:lstStyle/>
                    <a:p>
                      <a:r>
                        <a:rPr lang="nl-BE" sz="1400" dirty="0"/>
                        <a:t>DEBIT CARD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PAYMENT CARD WHERE PAYMENTS AND CASH WITHDRAWALS ARE IMMEDIATELY DEBITED FROM THE BANK ACCOUNT</a:t>
                      </a:r>
                      <a:endParaRPr lang="nl-BE" sz="1400" dirty="0"/>
                    </a:p>
                    <a:p>
                      <a:endParaRPr lang="nl-BE" sz="1400" dirty="0"/>
                    </a:p>
                  </a:txBody>
                  <a:tcPr/>
                </a:tc>
                <a:tc>
                  <a:txBody>
                    <a:bodyPr/>
                    <a:lstStyle/>
                    <a:p>
                      <a:r>
                        <a:rPr lang="nl-BE" sz="1400" dirty="0"/>
                        <a:t>DEBETKAART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BETAALKAART WAARBIJ DE BETALINGEN EN GELDAFHALINGEN ONMIDDELLIJK VAN DE BANKREKENING WORDEN GEDEBITEERD</a:t>
                      </a:r>
                    </a:p>
                  </a:txBody>
                  <a:tcPr/>
                </a:tc>
                <a:extLst>
                  <a:ext uri="{0D108BD9-81ED-4DB2-BD59-A6C34878D82A}">
                    <a16:rowId xmlns:a16="http://schemas.microsoft.com/office/drawing/2014/main" val="3023666830"/>
                  </a:ext>
                </a:extLst>
              </a:tr>
              <a:tr h="370840">
                <a:tc>
                  <a:txBody>
                    <a:bodyPr/>
                    <a:lstStyle/>
                    <a:p>
                      <a:r>
                        <a:rPr lang="nl-BE" sz="1400" dirty="0"/>
                        <a:t>DEBT RATE</a:t>
                      </a:r>
                    </a:p>
                  </a:txBody>
                  <a:tcPr/>
                </a:tc>
                <a:tc>
                  <a:txBody>
                    <a:bodyPr/>
                    <a:lstStyle/>
                    <a:p>
                      <a:r>
                        <a:rPr lang="en-US" sz="1400" dirty="0"/>
                        <a:t>VOLUME OF A COUNTRY'S PUBLIC DEBT RELATIVE TO THE GDP</a:t>
                      </a:r>
                      <a:endParaRPr lang="nl-BE" sz="1400" dirty="0"/>
                    </a:p>
                  </a:txBody>
                  <a:tcPr/>
                </a:tc>
                <a:tc>
                  <a:txBody>
                    <a:bodyPr/>
                    <a:lstStyle/>
                    <a:p>
                      <a:r>
                        <a:rPr lang="nl-BE" sz="1400" dirty="0"/>
                        <a:t>SCHULDGRAAD</a:t>
                      </a:r>
                    </a:p>
                  </a:txBody>
                  <a:tcPr/>
                </a:tc>
                <a:tc>
                  <a:txBody>
                    <a:bodyPr/>
                    <a:lstStyle/>
                    <a:p>
                      <a:r>
                        <a:rPr lang="nl-BE" sz="1400" dirty="0"/>
                        <a:t>VOLUME VAN DE STAATSSCHULD VAN EEN LAND TEN OPZICHTE VAN HET BBP</a:t>
                      </a:r>
                    </a:p>
                  </a:txBody>
                  <a:tcPr/>
                </a:tc>
                <a:extLst>
                  <a:ext uri="{0D108BD9-81ED-4DB2-BD59-A6C34878D82A}">
                    <a16:rowId xmlns:a16="http://schemas.microsoft.com/office/drawing/2014/main" val="3735102507"/>
                  </a:ext>
                </a:extLst>
              </a:tr>
              <a:tr h="370840">
                <a:tc>
                  <a:txBody>
                    <a:bodyPr/>
                    <a:lstStyle/>
                    <a:p>
                      <a:r>
                        <a:rPr lang="nl-BE" sz="1400" dirty="0"/>
                        <a:t>DECILE</a:t>
                      </a:r>
                    </a:p>
                  </a:txBody>
                  <a:tcPr/>
                </a:tc>
                <a:tc>
                  <a:txBody>
                    <a:bodyPr/>
                    <a:lstStyle/>
                    <a:p>
                      <a:r>
                        <a:rPr lang="en-US" sz="1400" dirty="0"/>
                        <a:t>ONE TENTH OF A DATA SET</a:t>
                      </a:r>
                      <a:endParaRPr lang="nl-BE" sz="1400" dirty="0"/>
                    </a:p>
                  </a:txBody>
                  <a:tcPr/>
                </a:tc>
                <a:tc>
                  <a:txBody>
                    <a:bodyPr/>
                    <a:lstStyle/>
                    <a:p>
                      <a:r>
                        <a:rPr lang="nl-BE" sz="1400" dirty="0"/>
                        <a:t>DECIEL</a:t>
                      </a:r>
                    </a:p>
                  </a:txBody>
                  <a:tcPr/>
                </a:tc>
                <a:tc>
                  <a:txBody>
                    <a:bodyPr/>
                    <a:lstStyle/>
                    <a:p>
                      <a:r>
                        <a:rPr lang="nl-BE" sz="1400" dirty="0"/>
                        <a:t>EEN TIENDE DEEL VAN EEN VERZAMELING GEGEVENS</a:t>
                      </a:r>
                    </a:p>
                  </a:txBody>
                  <a:tcPr/>
                </a:tc>
                <a:extLst>
                  <a:ext uri="{0D108BD9-81ED-4DB2-BD59-A6C34878D82A}">
                    <a16:rowId xmlns:a16="http://schemas.microsoft.com/office/drawing/2014/main" val="1223194406"/>
                  </a:ext>
                </a:extLst>
              </a:tr>
              <a:tr h="370840">
                <a:tc>
                  <a:txBody>
                    <a:bodyPr/>
                    <a:lstStyle/>
                    <a:p>
                      <a:r>
                        <a:rPr lang="nl-BE" sz="1400" dirty="0"/>
                        <a:t>DEFICIT SPENDING</a:t>
                      </a:r>
                    </a:p>
                  </a:txBody>
                  <a:tcPr/>
                </a:tc>
                <a:tc>
                  <a:txBody>
                    <a:bodyPr/>
                    <a:lstStyle/>
                    <a:p>
                      <a:pPr lvl="0">
                        <a:buNone/>
                      </a:pPr>
                      <a:r>
                        <a:rPr lang="nl-BE" sz="1400" b="0" i="0" u="none" strike="noStrike" noProof="0" dirty="0">
                          <a:solidFill>
                            <a:srgbClr val="000000"/>
                          </a:solidFill>
                          <a:latin typeface="Aptos"/>
                        </a:rPr>
                        <a:t>SITUATION IN WHICH A GOVERNMENT’S SPENDING IS GREATER THAN THE MONEY IT RECEIVES</a:t>
                      </a:r>
                      <a:endParaRPr lang="nl-NL" dirty="0"/>
                    </a:p>
                    <a:p>
                      <a:pPr lvl="0">
                        <a:buNone/>
                      </a:pPr>
                      <a:endParaRPr lang="nl-NL" sz="1400" dirty="0"/>
                    </a:p>
                  </a:txBody>
                  <a:tcPr/>
                </a:tc>
                <a:tc>
                  <a:txBody>
                    <a:bodyPr/>
                    <a:lstStyle/>
                    <a:p>
                      <a:r>
                        <a:rPr lang="nl-BE" sz="1400" dirty="0"/>
                        <a:t>DEFICIT SPENDING</a:t>
                      </a:r>
                    </a:p>
                  </a:txBody>
                  <a:tcPr/>
                </a:tc>
                <a:tc>
                  <a:txBody>
                    <a:bodyPr/>
                    <a:lstStyle/>
                    <a:p>
                      <a:pPr lvl="0">
                        <a:buNone/>
                      </a:pPr>
                      <a:r>
                        <a:rPr lang="nl-NL" sz="1400" b="0" i="0" u="none" strike="noStrike" noProof="0" dirty="0">
                          <a:solidFill>
                            <a:srgbClr val="000000"/>
                          </a:solidFill>
                          <a:latin typeface="Aptos"/>
                        </a:rPr>
                        <a:t>SITUATIE WAARIN DE UITGAVEN VAN EEN OVERHEID GROTER ZIJN DAN HET GELD DAT ZE ONTVANGT</a:t>
                      </a:r>
                      <a:endParaRPr lang="nl-NL" dirty="0"/>
                    </a:p>
                  </a:txBody>
                  <a:tcPr/>
                </a:tc>
                <a:extLst>
                  <a:ext uri="{0D108BD9-81ED-4DB2-BD59-A6C34878D82A}">
                    <a16:rowId xmlns:a16="http://schemas.microsoft.com/office/drawing/2014/main" val="407336566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51D2DF44-0896-94AF-E714-070E559DD56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4511A88-866F-EC79-3B45-7EFED1E82497}"/>
              </a:ext>
            </a:extLst>
          </p:cNvPr>
          <p:cNvSpPr>
            <a:spLocks noGrp="1"/>
          </p:cNvSpPr>
          <p:nvPr>
            <p:ph type="sldNum" sz="quarter" idx="12"/>
          </p:nvPr>
        </p:nvSpPr>
        <p:spPr/>
        <p:txBody>
          <a:bodyPr/>
          <a:lstStyle/>
          <a:p>
            <a:fld id="{C8997273-801F-4FC5-9C8E-1D1AD37BEC65}" type="slidenum">
              <a:rPr lang="nl-BE" smtClean="0"/>
              <a:t>33</a:t>
            </a:fld>
            <a:endParaRPr lang="nl-BE"/>
          </a:p>
        </p:txBody>
      </p:sp>
      <p:sp>
        <p:nvSpPr>
          <p:cNvPr id="4" name="Tijdelijke aanduiding voor datum 3">
            <a:extLst>
              <a:ext uri="{FF2B5EF4-FFF2-40B4-BE49-F238E27FC236}">
                <a16:creationId xmlns:a16="http://schemas.microsoft.com/office/drawing/2014/main" id="{A66F3195-4DEC-3BFC-FFDC-2C70B763025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6098028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110520239"/>
              </p:ext>
            </p:extLst>
          </p:nvPr>
        </p:nvGraphicFramePr>
        <p:xfrm>
          <a:off x="402772" y="356053"/>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DEFLATION</a:t>
                      </a:r>
                    </a:p>
                  </a:txBody>
                  <a:tcPr/>
                </a:tc>
                <a:tc>
                  <a:txBody>
                    <a:bodyPr/>
                    <a:lstStyle/>
                    <a:p>
                      <a:r>
                        <a:rPr lang="en-US" sz="1400" dirty="0"/>
                        <a:t>GENERAL DECLINE IN PRICES OF GOODS AND SERVICES</a:t>
                      </a:r>
                      <a:endParaRPr lang="nl-BE" sz="1400" dirty="0"/>
                    </a:p>
                  </a:txBody>
                  <a:tcPr/>
                </a:tc>
                <a:tc>
                  <a:txBody>
                    <a:bodyPr/>
                    <a:lstStyle/>
                    <a:p>
                      <a:r>
                        <a:rPr lang="nl-BE" sz="1400" dirty="0"/>
                        <a:t>DEFLATIE</a:t>
                      </a:r>
                    </a:p>
                  </a:txBody>
                  <a:tcPr/>
                </a:tc>
                <a:tc>
                  <a:txBody>
                    <a:bodyPr/>
                    <a:lstStyle/>
                    <a:p>
                      <a:r>
                        <a:rPr lang="nl-BE" sz="1400" dirty="0"/>
                        <a:t>ALGEMENE DALING VAN DE PRIJZEN VAN GOEDEREN EN DIENSTEN</a:t>
                      </a:r>
                    </a:p>
                  </a:txBody>
                  <a:tcPr/>
                </a:tc>
                <a:extLst>
                  <a:ext uri="{0D108BD9-81ED-4DB2-BD59-A6C34878D82A}">
                    <a16:rowId xmlns:a16="http://schemas.microsoft.com/office/drawing/2014/main" val="3642688228"/>
                  </a:ext>
                </a:extLst>
              </a:tr>
              <a:tr h="370840">
                <a:tc>
                  <a:txBody>
                    <a:bodyPr/>
                    <a:lstStyle/>
                    <a:p>
                      <a:r>
                        <a:rPr lang="nl-BE" sz="1400" dirty="0"/>
                        <a:t>DEFLATION SPIRAL</a:t>
                      </a:r>
                    </a:p>
                  </a:txBody>
                  <a:tcPr/>
                </a:tc>
                <a:tc>
                  <a:txBody>
                    <a:bodyPr/>
                    <a:lstStyle/>
                    <a:p>
                      <a:r>
                        <a:rPr lang="en-US" sz="1400" dirty="0"/>
                        <a:t>CONTINUED DEFLATION AS SPENDING IS DEFERRED, CAUSING OUTPUT TO FALL, WAGES TO FALL, DEMAND TO FALL, WHICH IN TURN CAUSES PRICES TO FALL, ETC.</a:t>
                      </a:r>
                      <a:endParaRPr lang="nl-BE" sz="1400" dirty="0"/>
                    </a:p>
                  </a:txBody>
                  <a:tcPr/>
                </a:tc>
                <a:tc>
                  <a:txBody>
                    <a:bodyPr/>
                    <a:lstStyle/>
                    <a:p>
                      <a:r>
                        <a:rPr lang="nl-BE" sz="1400" dirty="0"/>
                        <a:t>DEFLATIESPIRAAL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VOORTDURENDE DEFLATIE DOORDAT BESTEDINGEN WORDEN UITGESTELD WAARDOOR DE PRODUCTIE DAALT, DE LONEN DALEN, DE VRAAG DAALT, WAARDOOR WEER DE PRIJZEN DALEN, ENZ.</a:t>
                      </a:r>
                    </a:p>
                  </a:txBody>
                  <a:tcPr/>
                </a:tc>
                <a:extLst>
                  <a:ext uri="{0D108BD9-81ED-4DB2-BD59-A6C34878D82A}">
                    <a16:rowId xmlns:a16="http://schemas.microsoft.com/office/drawing/2014/main" val="482963926"/>
                  </a:ext>
                </a:extLst>
              </a:tr>
              <a:tr h="370840">
                <a:tc>
                  <a:txBody>
                    <a:bodyPr/>
                    <a:lstStyle/>
                    <a:p>
                      <a:r>
                        <a:rPr lang="nl-BE" sz="1400" dirty="0"/>
                        <a:t>DEMAND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SUM OF ALL THE DIFFERENT QUANTITIES CONSUMERS ARE WILLING TO BUY AT DIFFERENT PRICES</a:t>
                      </a:r>
                      <a:endParaRPr lang="nl-BE" sz="1400" dirty="0"/>
                    </a:p>
                    <a:p>
                      <a:endParaRPr lang="nl-BE" sz="1400" dirty="0"/>
                    </a:p>
                  </a:txBody>
                  <a:tcPr/>
                </a:tc>
                <a:tc>
                  <a:txBody>
                    <a:bodyPr/>
                    <a:lstStyle/>
                    <a:p>
                      <a:r>
                        <a:rPr lang="nl-BE" sz="1400" dirty="0"/>
                        <a:t>VRAAG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SOM VAN ALLE VERSCHILLENDE HOEVEELHEDEN DIE CONSUMENTEN BEREID ZIJN AAN TE KOPEN TEGEN VERSCHILLENDE PRIJZEN</a:t>
                      </a:r>
                      <a:endParaRPr lang="nl-BE" sz="1400" dirty="0"/>
                    </a:p>
                  </a:txBody>
                  <a:tcPr/>
                </a:tc>
                <a:extLst>
                  <a:ext uri="{0D108BD9-81ED-4DB2-BD59-A6C34878D82A}">
                    <a16:rowId xmlns:a16="http://schemas.microsoft.com/office/drawing/2014/main" val="1710149824"/>
                  </a:ext>
                </a:extLst>
              </a:tr>
              <a:tr h="370840">
                <a:tc>
                  <a:txBody>
                    <a:bodyPr/>
                    <a:lstStyle/>
                    <a:p>
                      <a:r>
                        <a:rPr lang="nl-BE" sz="1400" dirty="0"/>
                        <a:t>DEMAND AND SUPPLY MODEL</a:t>
                      </a:r>
                    </a:p>
                  </a:txBody>
                  <a:tcPr/>
                </a:tc>
                <a:tc>
                  <a:txBody>
                    <a:bodyPr/>
                    <a:lstStyle/>
                    <a:p>
                      <a:r>
                        <a:rPr lang="en-US" sz="1400" dirty="0"/>
                        <a:t>GRAPHICAL MODEL REPRESENTING DEMAND CURVE AND SUPPLY CURVE TOGETHER</a:t>
                      </a:r>
                      <a:endParaRPr lang="nl-BE" sz="1400" dirty="0"/>
                    </a:p>
                  </a:txBody>
                  <a:tcPr/>
                </a:tc>
                <a:tc>
                  <a:txBody>
                    <a:bodyPr/>
                    <a:lstStyle/>
                    <a:p>
                      <a:r>
                        <a:rPr lang="nl-BE" sz="1400" dirty="0"/>
                        <a:t>VRAAG- EN AANBODMODEL</a:t>
                      </a:r>
                    </a:p>
                  </a:txBody>
                  <a:tcPr/>
                </a:tc>
                <a:tc>
                  <a:txBody>
                    <a:bodyPr/>
                    <a:lstStyle/>
                    <a:p>
                      <a:r>
                        <a:rPr lang="nl-BE" sz="1400" dirty="0"/>
                        <a:t>GRAFISCH MODEL WAARIN VRAAGCURVE EN AANBODCURVE SAMEN WORDEN VOORGESTELD</a:t>
                      </a:r>
                    </a:p>
                  </a:txBody>
                  <a:tcPr/>
                </a:tc>
                <a:extLst>
                  <a:ext uri="{0D108BD9-81ED-4DB2-BD59-A6C34878D82A}">
                    <a16:rowId xmlns:a16="http://schemas.microsoft.com/office/drawing/2014/main" val="106956286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B2D7E07A-1213-1320-419A-6F59D35A019A}"/>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EF35A482-11CB-40C9-4D0E-F61B26E0B69F}"/>
              </a:ext>
            </a:extLst>
          </p:cNvPr>
          <p:cNvSpPr>
            <a:spLocks noGrp="1"/>
          </p:cNvSpPr>
          <p:nvPr>
            <p:ph type="sldNum" sz="quarter" idx="12"/>
          </p:nvPr>
        </p:nvSpPr>
        <p:spPr/>
        <p:txBody>
          <a:bodyPr/>
          <a:lstStyle/>
          <a:p>
            <a:fld id="{C8997273-801F-4FC5-9C8E-1D1AD37BEC65}" type="slidenum">
              <a:rPr lang="nl-BE" smtClean="0"/>
              <a:t>34</a:t>
            </a:fld>
            <a:endParaRPr lang="nl-BE"/>
          </a:p>
        </p:txBody>
      </p:sp>
      <p:sp>
        <p:nvSpPr>
          <p:cNvPr id="4" name="Tijdelijke aanduiding voor datum 3">
            <a:extLst>
              <a:ext uri="{FF2B5EF4-FFF2-40B4-BE49-F238E27FC236}">
                <a16:creationId xmlns:a16="http://schemas.microsoft.com/office/drawing/2014/main" id="{48DC12CE-F9F1-8D05-8338-CE5287C51A00}"/>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085144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96430857"/>
              </p:ext>
            </p:extLst>
          </p:nvPr>
        </p:nvGraphicFramePr>
        <p:xfrm>
          <a:off x="402772" y="356053"/>
          <a:ext cx="10515600" cy="53086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DEMAND INFLATION</a:t>
                      </a:r>
                    </a:p>
                  </a:txBody>
                  <a:tcPr/>
                </a:tc>
                <a:tc>
                  <a:txBody>
                    <a:bodyPr/>
                    <a:lstStyle/>
                    <a:p>
                      <a:r>
                        <a:rPr lang="en-US" sz="1400" dirty="0"/>
                        <a:t>INFLATION CAUSED BY OVERSPENDING (DEMAND SURPLUS), WHICH IN THE SHORT TERM PREVENTS SUPPLY FROM KEEPING UP WITH INCREASED DEMAND</a:t>
                      </a:r>
                      <a:endParaRPr lang="nl-BE" sz="1400" dirty="0"/>
                    </a:p>
                  </a:txBody>
                  <a:tcPr/>
                </a:tc>
                <a:tc>
                  <a:txBody>
                    <a:bodyPr/>
                    <a:lstStyle/>
                    <a:p>
                      <a:r>
                        <a:rPr lang="nl-BE" sz="1400" dirty="0"/>
                        <a:t>VRAAGINFLATIE</a:t>
                      </a:r>
                    </a:p>
                  </a:txBody>
                  <a:tcPr/>
                </a:tc>
                <a:tc>
                  <a:txBody>
                    <a:bodyPr/>
                    <a:lstStyle/>
                    <a:p>
                      <a:r>
                        <a:rPr lang="nl-BE" sz="1400" dirty="0"/>
                        <a:t>INFLATIE DIE WORDT VEROORZAAKT DOOR EEN OVERBESTEDING (VRAAGOVERSCHOT), WAARDOOR OP KORTE TERMIJN HET AANBOD DE GESTEGEN VRAAG NIET KAN VOLGEN</a:t>
                      </a:r>
                    </a:p>
                  </a:txBody>
                  <a:tcPr/>
                </a:tc>
                <a:extLst>
                  <a:ext uri="{0D108BD9-81ED-4DB2-BD59-A6C34878D82A}">
                    <a16:rowId xmlns:a16="http://schemas.microsoft.com/office/drawing/2014/main" val="902368112"/>
                  </a:ext>
                </a:extLst>
              </a:tr>
              <a:tr h="370840">
                <a:tc>
                  <a:txBody>
                    <a:bodyPr/>
                    <a:lstStyle/>
                    <a:p>
                      <a:r>
                        <a:rPr lang="nl-BE" sz="1400" dirty="0"/>
                        <a:t>DEMAND SHOCK</a:t>
                      </a:r>
                    </a:p>
                  </a:txBody>
                  <a:tcPr/>
                </a:tc>
                <a:tc>
                  <a:txBody>
                    <a:bodyPr/>
                    <a:lstStyle/>
                    <a:p>
                      <a:r>
                        <a:rPr lang="en-US" sz="1400" dirty="0"/>
                        <a:t>SUDDEN INCREASE OR DECREASE IN SPENDING IN AN ECONOMY</a:t>
                      </a:r>
                      <a:endParaRPr lang="nl-BE" sz="1400" dirty="0"/>
                    </a:p>
                  </a:txBody>
                  <a:tcPr/>
                </a:tc>
                <a:tc>
                  <a:txBody>
                    <a:bodyPr/>
                    <a:lstStyle/>
                    <a:p>
                      <a:r>
                        <a:rPr lang="nl-BE" sz="1400" dirty="0"/>
                        <a:t>VRAAGSCHOK</a:t>
                      </a:r>
                    </a:p>
                  </a:txBody>
                  <a:tcPr/>
                </a:tc>
                <a:tc>
                  <a:txBody>
                    <a:bodyPr/>
                    <a:lstStyle/>
                    <a:p>
                      <a:r>
                        <a:rPr lang="nl-BE" sz="1400" dirty="0"/>
                        <a:t>PLOTSE VERHOGING OF VERLAGING VAN DE BESTEDINGEN IN EEN ECONOMIE</a:t>
                      </a:r>
                    </a:p>
                  </a:txBody>
                  <a:tcPr/>
                </a:tc>
                <a:extLst>
                  <a:ext uri="{0D108BD9-81ED-4DB2-BD59-A6C34878D82A}">
                    <a16:rowId xmlns:a16="http://schemas.microsoft.com/office/drawing/2014/main" val="2666023101"/>
                  </a:ext>
                </a:extLst>
              </a:tr>
              <a:tr h="370840">
                <a:tc>
                  <a:txBody>
                    <a:bodyPr/>
                    <a:lstStyle/>
                    <a:p>
                      <a:r>
                        <a:rPr lang="nl-BE" sz="1400" dirty="0"/>
                        <a:t>DEMAND SHORTAGE</a:t>
                      </a:r>
                    </a:p>
                  </a:txBody>
                  <a:tcPr/>
                </a:tc>
                <a:tc>
                  <a:txBody>
                    <a:bodyPr/>
                    <a:lstStyle/>
                    <a:p>
                      <a:r>
                        <a:rPr lang="en-US" sz="1400" dirty="0"/>
                        <a:t>SITUATION IN A MARKET WHERE DEMAND IS LOWER THAN SUPPLY</a:t>
                      </a:r>
                      <a:endParaRPr lang="nl-BE" sz="1400" dirty="0"/>
                    </a:p>
                  </a:txBody>
                  <a:tcPr/>
                </a:tc>
                <a:tc>
                  <a:txBody>
                    <a:bodyPr/>
                    <a:lstStyle/>
                    <a:p>
                      <a:r>
                        <a:rPr lang="nl-BE" sz="1400" dirty="0"/>
                        <a:t>VRAAGTEKORT</a:t>
                      </a:r>
                    </a:p>
                  </a:txBody>
                  <a:tcPr/>
                </a:tc>
                <a:tc>
                  <a:txBody>
                    <a:bodyPr/>
                    <a:lstStyle/>
                    <a:p>
                      <a:r>
                        <a:rPr lang="nl-BE" sz="1400" dirty="0"/>
                        <a:t>SITUATIE IN EEN MARKT WAARIN DE VRAAG KLEINER IS DAN HET AANBOD</a:t>
                      </a:r>
                    </a:p>
                  </a:txBody>
                  <a:tcPr/>
                </a:tc>
                <a:extLst>
                  <a:ext uri="{0D108BD9-81ED-4DB2-BD59-A6C34878D82A}">
                    <a16:rowId xmlns:a16="http://schemas.microsoft.com/office/drawing/2014/main" val="2947804885"/>
                  </a:ext>
                </a:extLst>
              </a:tr>
              <a:tr h="370840">
                <a:tc>
                  <a:txBody>
                    <a:bodyPr/>
                    <a:lstStyle/>
                    <a:p>
                      <a:r>
                        <a:rPr lang="nl-BE" sz="1400" dirty="0"/>
                        <a:t>DEMAND SURPLUS</a:t>
                      </a:r>
                    </a:p>
                  </a:txBody>
                  <a:tcPr/>
                </a:tc>
                <a:tc>
                  <a:txBody>
                    <a:bodyPr/>
                    <a:lstStyle/>
                    <a:p>
                      <a:r>
                        <a:rPr lang="en-US" sz="1400" dirty="0"/>
                        <a:t>SITUATION IN A MARKET WHERE DEMAND EXCEEDS SUPPLY</a:t>
                      </a:r>
                      <a:endParaRPr lang="nl-BE" sz="1400" dirty="0"/>
                    </a:p>
                  </a:txBody>
                  <a:tcPr/>
                </a:tc>
                <a:tc>
                  <a:txBody>
                    <a:bodyPr/>
                    <a:lstStyle/>
                    <a:p>
                      <a:r>
                        <a:rPr lang="nl-BE" sz="1400" dirty="0"/>
                        <a:t>VRAAGOVERSCHOT</a:t>
                      </a:r>
                    </a:p>
                  </a:txBody>
                  <a:tcPr/>
                </a:tc>
                <a:tc>
                  <a:txBody>
                    <a:bodyPr/>
                    <a:lstStyle/>
                    <a:p>
                      <a:r>
                        <a:rPr lang="nl-BE" sz="1400" dirty="0"/>
                        <a:t>SITUATIE IN EEN MARKT WAARIN DE VRAAG GROTER IS DAN HET AANBOD</a:t>
                      </a:r>
                    </a:p>
                  </a:txBody>
                  <a:tcPr/>
                </a:tc>
                <a:extLst>
                  <a:ext uri="{0D108BD9-81ED-4DB2-BD59-A6C34878D82A}">
                    <a16:rowId xmlns:a16="http://schemas.microsoft.com/office/drawing/2014/main" val="2914636954"/>
                  </a:ext>
                </a:extLst>
              </a:tr>
              <a:tr h="370840">
                <a:tc>
                  <a:txBody>
                    <a:bodyPr/>
                    <a:lstStyle/>
                    <a:p>
                      <a:r>
                        <a:rPr lang="nl-BE" sz="1400" dirty="0"/>
                        <a:t>DEPOSIT</a:t>
                      </a:r>
                    </a:p>
                  </a:txBody>
                  <a:tcPr/>
                </a:tc>
                <a:tc>
                  <a:txBody>
                    <a:bodyPr/>
                    <a:lstStyle/>
                    <a:p>
                      <a:r>
                        <a:rPr lang="nl-BE" sz="1400" dirty="0"/>
                        <a:t>AMOUNT OF MONEY THAT IS STANDING IN OR PUT INTO A BANK ACCOUNT</a:t>
                      </a:r>
                    </a:p>
                  </a:txBody>
                  <a:tcPr/>
                </a:tc>
                <a:tc>
                  <a:txBody>
                    <a:bodyPr/>
                    <a:lstStyle/>
                    <a:p>
                      <a:r>
                        <a:rPr lang="nl-BE" sz="1400" dirty="0"/>
                        <a:t>TEGOED OP BANKREKENING</a:t>
                      </a:r>
                    </a:p>
                  </a:txBody>
                  <a:tcPr/>
                </a:tc>
                <a:tc>
                  <a:txBody>
                    <a:bodyPr/>
                    <a:lstStyle/>
                    <a:p>
                      <a:r>
                        <a:rPr lang="nl-NL" sz="1400" dirty="0"/>
                        <a:t>GELDBEDRAG DAT OP EEN BANKREKENING STAAT OF EROP WORDT GESTORT</a:t>
                      </a:r>
                      <a:endParaRPr lang="nl-BE" sz="1400" dirty="0"/>
                    </a:p>
                  </a:txBody>
                  <a:tcPr/>
                </a:tc>
                <a:extLst>
                  <a:ext uri="{0D108BD9-81ED-4DB2-BD59-A6C34878D82A}">
                    <a16:rowId xmlns:a16="http://schemas.microsoft.com/office/drawing/2014/main" val="239198724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7DFB8429-BE62-AA92-C1AB-0F94E24DBA6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B6DD92D-EEE7-4AB1-5556-F5AB0D6531F1}"/>
              </a:ext>
            </a:extLst>
          </p:cNvPr>
          <p:cNvSpPr>
            <a:spLocks noGrp="1"/>
          </p:cNvSpPr>
          <p:nvPr>
            <p:ph type="sldNum" sz="quarter" idx="12"/>
          </p:nvPr>
        </p:nvSpPr>
        <p:spPr/>
        <p:txBody>
          <a:bodyPr/>
          <a:lstStyle/>
          <a:p>
            <a:fld id="{C8997273-801F-4FC5-9C8E-1D1AD37BEC65}" type="slidenum">
              <a:rPr lang="nl-BE" smtClean="0"/>
              <a:t>35</a:t>
            </a:fld>
            <a:endParaRPr lang="nl-BE"/>
          </a:p>
        </p:txBody>
      </p:sp>
      <p:sp>
        <p:nvSpPr>
          <p:cNvPr id="4" name="Tijdelijke aanduiding voor datum 3">
            <a:extLst>
              <a:ext uri="{FF2B5EF4-FFF2-40B4-BE49-F238E27FC236}">
                <a16:creationId xmlns:a16="http://schemas.microsoft.com/office/drawing/2014/main" id="{68FAF3C8-1CC4-913C-1656-CD85C7BB739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52279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5690120"/>
              </p:ext>
            </p:extLst>
          </p:nvPr>
        </p:nvGraphicFramePr>
        <p:xfrm>
          <a:off x="402772" y="356053"/>
          <a:ext cx="10515600" cy="5217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DEPRECIATION (1)</a:t>
                      </a:r>
                    </a:p>
                  </a:txBody>
                  <a:tcPr/>
                </a:tc>
                <a:tc>
                  <a:txBody>
                    <a:bodyPr/>
                    <a:lstStyle/>
                    <a:p>
                      <a:r>
                        <a:rPr lang="en-US" sz="1400" dirty="0"/>
                        <a:t>DECREASE IN THE VALUE OF A CAPITAL ASSET DUE TO TECHNICAL OR ECONOMIC WEAR AND TEAR</a:t>
                      </a:r>
                      <a:endParaRPr lang="nl-BE" sz="1400" dirty="0"/>
                    </a:p>
                  </a:txBody>
                  <a:tcPr/>
                </a:tc>
                <a:tc>
                  <a:txBody>
                    <a:bodyPr/>
                    <a:lstStyle/>
                    <a:p>
                      <a:r>
                        <a:rPr lang="nl-BE" sz="1400" dirty="0"/>
                        <a:t>WAARDEVERMINDERING (1)</a:t>
                      </a:r>
                    </a:p>
                  </a:txBody>
                  <a:tcPr/>
                </a:tc>
                <a:tc>
                  <a:txBody>
                    <a:bodyPr/>
                    <a:lstStyle/>
                    <a:p>
                      <a:r>
                        <a:rPr lang="nl-BE" sz="1400" dirty="0"/>
                        <a:t>DALING IN DE WAARDE VAN EEN KAPITAALGOED DOOR TECHNISCHE OF ECONOMISCHE SLIJTAGE</a:t>
                      </a:r>
                    </a:p>
                  </a:txBody>
                  <a:tcPr/>
                </a:tc>
                <a:extLst>
                  <a:ext uri="{0D108BD9-81ED-4DB2-BD59-A6C34878D82A}">
                    <a16:rowId xmlns:a16="http://schemas.microsoft.com/office/drawing/2014/main" val="3439013053"/>
                  </a:ext>
                </a:extLst>
              </a:tr>
              <a:tr h="370840">
                <a:tc>
                  <a:txBody>
                    <a:bodyPr/>
                    <a:lstStyle/>
                    <a:p>
                      <a:r>
                        <a:rPr lang="nl-BE" sz="1400" dirty="0"/>
                        <a:t>DEPRECIATION (2)</a:t>
                      </a:r>
                    </a:p>
                  </a:txBody>
                  <a:tcPr/>
                </a:tc>
                <a:tc>
                  <a:txBody>
                    <a:bodyPr/>
                    <a:lstStyle/>
                    <a:p>
                      <a:r>
                        <a:rPr lang="en-US" sz="1400" dirty="0"/>
                        <a:t>FALL IN THE VALUE OF A CURRENCY THROUGH THE OPERATION OF SUPPLY AND DEMAND (FLOATING EXCHANGE RATE SYSTEM)</a:t>
                      </a:r>
                      <a:endParaRPr lang="nl-BE" sz="1400" dirty="0"/>
                    </a:p>
                  </a:txBody>
                  <a:tcPr/>
                </a:tc>
                <a:tc>
                  <a:txBody>
                    <a:bodyPr/>
                    <a:lstStyle/>
                    <a:p>
                      <a:r>
                        <a:rPr lang="nl-BE" sz="1400" dirty="0"/>
                        <a:t>DEPRECIATIE (2)</a:t>
                      </a:r>
                    </a:p>
                  </a:txBody>
                  <a:tcPr/>
                </a:tc>
                <a:tc>
                  <a:txBody>
                    <a:bodyPr/>
                    <a:lstStyle/>
                    <a:p>
                      <a:r>
                        <a:rPr lang="nl-BE" sz="1400" dirty="0"/>
                        <a:t>DALING IN DE WAARDE VAN EEN MUNT DOOR DE WERKING VAN VRAAG EN AANBOD (SYSTEEM VAN ZWEVENDE WISSELKOERSEN)</a:t>
                      </a:r>
                    </a:p>
                  </a:txBody>
                  <a:tcPr/>
                </a:tc>
                <a:extLst>
                  <a:ext uri="{0D108BD9-81ED-4DB2-BD59-A6C34878D82A}">
                    <a16:rowId xmlns:a16="http://schemas.microsoft.com/office/drawing/2014/main" val="4171213925"/>
                  </a:ext>
                </a:extLst>
              </a:tr>
              <a:tr h="370840">
                <a:tc>
                  <a:txBody>
                    <a:bodyPr/>
                    <a:lstStyle/>
                    <a:p>
                      <a:r>
                        <a:rPr lang="nl-BE" sz="1400" dirty="0"/>
                        <a:t>DEPRESSION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PERIOD IN CYCLICAL ACTIVITY IN WHICH THE REAL GDP IS SMALLER THAN THE POTENTIAL GDP</a:t>
                      </a:r>
                      <a:endParaRPr lang="nl-BE" sz="1400" dirty="0"/>
                    </a:p>
                    <a:p>
                      <a:r>
                        <a:rPr lang="nl-BE" sz="1400" dirty="0"/>
                        <a:t>AND THE ECONOMIC ACTIVITY SLOWS DOWN</a:t>
                      </a:r>
                    </a:p>
                  </a:txBody>
                  <a:tcPr/>
                </a:tc>
                <a:tc>
                  <a:txBody>
                    <a:bodyPr/>
                    <a:lstStyle/>
                    <a:p>
                      <a:r>
                        <a:rPr lang="nl-BE" sz="1400" dirty="0"/>
                        <a:t>DEPRESSIE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PERIODE IN DE CONJUNCTUUR WAARIN HET REEEL BBP KLEINER IS DAN HET POTENTIEEL BBP EN DE ECONOMISCHE ACTIVITEIT VERTRAAGT</a:t>
                      </a:r>
                    </a:p>
                  </a:txBody>
                  <a:tcPr/>
                </a:tc>
                <a:extLst>
                  <a:ext uri="{0D108BD9-81ED-4DB2-BD59-A6C34878D82A}">
                    <a16:rowId xmlns:a16="http://schemas.microsoft.com/office/drawing/2014/main" val="531708534"/>
                  </a:ext>
                </a:extLst>
              </a:tr>
              <a:tr h="370840">
                <a:tc>
                  <a:txBody>
                    <a:bodyPr/>
                    <a:lstStyle/>
                    <a:p>
                      <a:r>
                        <a:rPr lang="nl-BE" sz="1400" dirty="0"/>
                        <a:t>DEVALUATION</a:t>
                      </a:r>
                    </a:p>
                  </a:txBody>
                  <a:tcPr/>
                </a:tc>
                <a:tc>
                  <a:txBody>
                    <a:bodyPr/>
                    <a:lstStyle/>
                    <a:p>
                      <a:r>
                        <a:rPr lang="en-US" sz="1400" dirty="0"/>
                        <a:t>FALL IN THE VALUE OF A CURRENCY AS THE CENTRAL RATE IS REDUCED AGAINST ANOTHER CURRENCY (FIXED EXCHANGE RATE SYSTEM)</a:t>
                      </a:r>
                      <a:endParaRPr lang="nl-BE" sz="1400" dirty="0"/>
                    </a:p>
                  </a:txBody>
                  <a:tcPr/>
                </a:tc>
                <a:tc>
                  <a:txBody>
                    <a:bodyPr/>
                    <a:lstStyle/>
                    <a:p>
                      <a:r>
                        <a:rPr lang="nl-BE" sz="1400" dirty="0"/>
                        <a:t>DEVALUATIE</a:t>
                      </a:r>
                    </a:p>
                  </a:txBody>
                  <a:tcPr/>
                </a:tc>
                <a:tc>
                  <a:txBody>
                    <a:bodyPr/>
                    <a:lstStyle/>
                    <a:p>
                      <a:r>
                        <a:rPr lang="nl-BE" sz="1400" dirty="0"/>
                        <a:t>DALING IN DE WAARDE VAN EEN MUNT DOORDAT DE SPILKOERS WODRT VERLAAGD TEN OPZICHTE VAN EEN ANDERE MUNT (SYSTEEM VAN VASTE WISSELKOERSEN)</a:t>
                      </a:r>
                    </a:p>
                  </a:txBody>
                  <a:tcPr/>
                </a:tc>
                <a:extLst>
                  <a:ext uri="{0D108BD9-81ED-4DB2-BD59-A6C34878D82A}">
                    <a16:rowId xmlns:a16="http://schemas.microsoft.com/office/drawing/2014/main" val="27593223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FDB70699-35CD-8E84-6C17-9CDE9BC3A48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0B488B9-DA4B-8E79-88DE-92119BBB651C}"/>
              </a:ext>
            </a:extLst>
          </p:cNvPr>
          <p:cNvSpPr>
            <a:spLocks noGrp="1"/>
          </p:cNvSpPr>
          <p:nvPr>
            <p:ph type="sldNum" sz="quarter" idx="12"/>
          </p:nvPr>
        </p:nvSpPr>
        <p:spPr/>
        <p:txBody>
          <a:bodyPr/>
          <a:lstStyle/>
          <a:p>
            <a:fld id="{C8997273-801F-4FC5-9C8E-1D1AD37BEC65}" type="slidenum">
              <a:rPr lang="nl-BE" smtClean="0"/>
              <a:t>36</a:t>
            </a:fld>
            <a:endParaRPr lang="nl-BE"/>
          </a:p>
        </p:txBody>
      </p:sp>
      <p:sp>
        <p:nvSpPr>
          <p:cNvPr id="4" name="Tijdelijke aanduiding voor datum 3">
            <a:extLst>
              <a:ext uri="{FF2B5EF4-FFF2-40B4-BE49-F238E27FC236}">
                <a16:creationId xmlns:a16="http://schemas.microsoft.com/office/drawing/2014/main" id="{526D4B3A-2DAF-1C99-086E-5C23449F7A0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10581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87755128"/>
              </p:ext>
            </p:extLst>
          </p:nvPr>
        </p:nvGraphicFramePr>
        <p:xfrm>
          <a:off x="402772" y="356053"/>
          <a:ext cx="10515600" cy="30835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DEVELOPED COUNTRIES</a:t>
                      </a:r>
                    </a:p>
                  </a:txBody>
                  <a:tcPr/>
                </a:tc>
                <a:tc>
                  <a:txBody>
                    <a:bodyPr/>
                    <a:lstStyle/>
                    <a:p>
                      <a:r>
                        <a:rPr lang="en-US" sz="1400" dirty="0"/>
                        <a:t>COUNTRIES WITH A RATHER HIGH GDP PER CAPITA</a:t>
                      </a:r>
                      <a:endParaRPr lang="nl-BE" sz="1400" dirty="0"/>
                    </a:p>
                  </a:txBody>
                  <a:tcPr/>
                </a:tc>
                <a:tc>
                  <a:txBody>
                    <a:bodyPr/>
                    <a:lstStyle/>
                    <a:p>
                      <a:r>
                        <a:rPr lang="nl-BE" sz="1400" dirty="0"/>
                        <a:t>ONTWIKKELDE LANDEN</a:t>
                      </a:r>
                    </a:p>
                  </a:txBody>
                  <a:tcPr/>
                </a:tc>
                <a:tc>
                  <a:txBody>
                    <a:bodyPr/>
                    <a:lstStyle/>
                    <a:p>
                      <a:r>
                        <a:rPr lang="nl-BE" sz="1400" dirty="0"/>
                        <a:t>LANDEN MET EEN EERDER HOOG BBP PER CAPITA</a:t>
                      </a:r>
                    </a:p>
                  </a:txBody>
                  <a:tcPr/>
                </a:tc>
                <a:extLst>
                  <a:ext uri="{0D108BD9-81ED-4DB2-BD59-A6C34878D82A}">
                    <a16:rowId xmlns:a16="http://schemas.microsoft.com/office/drawing/2014/main" val="3205453133"/>
                  </a:ext>
                </a:extLst>
              </a:tr>
              <a:tr h="370840">
                <a:tc>
                  <a:txBody>
                    <a:bodyPr/>
                    <a:lstStyle/>
                    <a:p>
                      <a:r>
                        <a:rPr lang="nl-BE" sz="1400" dirty="0"/>
                        <a:t>DEVELOPING COUNTRIES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COUNTRIES WITH A RATHER LOW GDP PER CAPITA</a:t>
                      </a:r>
                      <a:endParaRPr lang="nl-BE" sz="1400" dirty="0"/>
                    </a:p>
                    <a:p>
                      <a:endParaRPr lang="nl-BE" sz="1400" dirty="0"/>
                    </a:p>
                  </a:txBody>
                  <a:tcPr/>
                </a:tc>
                <a:tc>
                  <a:txBody>
                    <a:bodyPr/>
                    <a:lstStyle/>
                    <a:p>
                      <a:r>
                        <a:rPr lang="nl-BE" sz="1400" dirty="0"/>
                        <a:t>ONTWIKKELINGSLANDEN</a:t>
                      </a:r>
                    </a:p>
                  </a:txBody>
                  <a:tcPr/>
                </a:tc>
                <a:tc>
                  <a:txBody>
                    <a:bodyPr/>
                    <a:lstStyle/>
                    <a:p>
                      <a:r>
                        <a:rPr lang="nl-BE" sz="1400" dirty="0"/>
                        <a:t>LANDEN MET EEN EERDER LAAG BBP PER CAPITA</a:t>
                      </a:r>
                    </a:p>
                  </a:txBody>
                  <a:tcPr/>
                </a:tc>
                <a:extLst>
                  <a:ext uri="{0D108BD9-81ED-4DB2-BD59-A6C34878D82A}">
                    <a16:rowId xmlns:a16="http://schemas.microsoft.com/office/drawing/2014/main" val="1658897706"/>
                  </a:ext>
                </a:extLst>
              </a:tr>
              <a:tr h="370840">
                <a:tc>
                  <a:txBody>
                    <a:bodyPr/>
                    <a:lstStyle/>
                    <a:p>
                      <a:r>
                        <a:rPr lang="nl-BE" sz="1400" dirty="0"/>
                        <a:t>DIP</a:t>
                      </a:r>
                    </a:p>
                  </a:txBody>
                  <a:tcPr/>
                </a:tc>
                <a:tc>
                  <a:txBody>
                    <a:bodyPr/>
                    <a:lstStyle/>
                    <a:p>
                      <a:r>
                        <a:rPr lang="en-US" sz="1400" dirty="0"/>
                        <a:t>LOW POINT IN THE CYCLICAL ACTIVITY</a:t>
                      </a:r>
                      <a:endParaRPr lang="nl-BE" sz="1400" dirty="0"/>
                    </a:p>
                  </a:txBody>
                  <a:tcPr/>
                </a:tc>
                <a:tc>
                  <a:txBody>
                    <a:bodyPr/>
                    <a:lstStyle/>
                    <a:p>
                      <a:r>
                        <a:rPr lang="nl-BE" sz="1400" dirty="0"/>
                        <a:t>DAL</a:t>
                      </a:r>
                    </a:p>
                  </a:txBody>
                  <a:tcPr/>
                </a:tc>
                <a:tc>
                  <a:txBody>
                    <a:bodyPr/>
                    <a:lstStyle/>
                    <a:p>
                      <a:r>
                        <a:rPr lang="nl-BE" sz="1400" dirty="0"/>
                        <a:t>LAAGTEPUNT IN DE CONJUNCTUUR</a:t>
                      </a:r>
                    </a:p>
                  </a:txBody>
                  <a:tcPr/>
                </a:tc>
                <a:extLst>
                  <a:ext uri="{0D108BD9-81ED-4DB2-BD59-A6C34878D82A}">
                    <a16:rowId xmlns:a16="http://schemas.microsoft.com/office/drawing/2014/main" val="3647163904"/>
                  </a:ext>
                </a:extLst>
              </a:tr>
              <a:tr h="370840">
                <a:tc>
                  <a:txBody>
                    <a:bodyPr/>
                    <a:lstStyle/>
                    <a:p>
                      <a:r>
                        <a:rPr lang="nl-BE" sz="1400" dirty="0"/>
                        <a:t>DIRECT TAXES</a:t>
                      </a:r>
                    </a:p>
                  </a:txBody>
                  <a:tcPr/>
                </a:tc>
                <a:tc>
                  <a:txBody>
                    <a:bodyPr/>
                    <a:lstStyle/>
                    <a:p>
                      <a:r>
                        <a:rPr lang="en-US" sz="1400" dirty="0"/>
                        <a:t>TAXES LEVIED BY A GOVERNMENT DIRECTLY ON A TAXPAYER</a:t>
                      </a:r>
                      <a:endParaRPr lang="nl-BE" sz="1400" dirty="0"/>
                    </a:p>
                  </a:txBody>
                  <a:tcPr/>
                </a:tc>
                <a:tc>
                  <a:txBody>
                    <a:bodyPr/>
                    <a:lstStyle/>
                    <a:p>
                      <a:r>
                        <a:rPr lang="nl-BE" sz="1400" dirty="0"/>
                        <a:t>DIRECTE BELASTINGEN</a:t>
                      </a:r>
                    </a:p>
                  </a:txBody>
                  <a:tcPr/>
                </a:tc>
                <a:tc>
                  <a:txBody>
                    <a:bodyPr/>
                    <a:lstStyle/>
                    <a:p>
                      <a:r>
                        <a:rPr lang="nl-BE" sz="1400" dirty="0"/>
                        <a:t>BELASTINGEN DIE DOOR EEN OVERHEID DIRECT WORDEN GEHEVEN OP EEN BELASTINGPLICHTIGE</a:t>
                      </a:r>
                    </a:p>
                  </a:txBody>
                  <a:tcPr/>
                </a:tc>
                <a:extLst>
                  <a:ext uri="{0D108BD9-81ED-4DB2-BD59-A6C34878D82A}">
                    <a16:rowId xmlns:a16="http://schemas.microsoft.com/office/drawing/2014/main" val="354711895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05D3974A-7836-4FBB-D606-90900739FB4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997490A-ECC3-03FE-278F-108A720F132A}"/>
              </a:ext>
            </a:extLst>
          </p:cNvPr>
          <p:cNvSpPr>
            <a:spLocks noGrp="1"/>
          </p:cNvSpPr>
          <p:nvPr>
            <p:ph type="sldNum" sz="quarter" idx="12"/>
          </p:nvPr>
        </p:nvSpPr>
        <p:spPr/>
        <p:txBody>
          <a:bodyPr/>
          <a:lstStyle/>
          <a:p>
            <a:fld id="{C8997273-801F-4FC5-9C8E-1D1AD37BEC65}" type="slidenum">
              <a:rPr lang="nl-BE" smtClean="0"/>
              <a:t>37</a:t>
            </a:fld>
            <a:endParaRPr lang="nl-BE"/>
          </a:p>
        </p:txBody>
      </p:sp>
      <p:sp>
        <p:nvSpPr>
          <p:cNvPr id="4" name="Tijdelijke aanduiding voor datum 3">
            <a:extLst>
              <a:ext uri="{FF2B5EF4-FFF2-40B4-BE49-F238E27FC236}">
                <a16:creationId xmlns:a16="http://schemas.microsoft.com/office/drawing/2014/main" id="{E456E8F3-74C7-5FC3-76C4-81CEBA3AB47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3389974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845564735"/>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DISRUPTION</a:t>
                      </a:r>
                    </a:p>
                  </a:txBody>
                  <a:tcPr/>
                </a:tc>
                <a:tc>
                  <a:txBody>
                    <a:bodyPr/>
                    <a:lstStyle/>
                    <a:p>
                      <a:r>
                        <a:rPr lang="nl-BE" sz="1400" dirty="0"/>
                        <a:t>DRASTIC CHANGE IN A MARKET AS A RESULT OF AN INNOVATION</a:t>
                      </a:r>
                    </a:p>
                  </a:txBody>
                  <a:tcPr/>
                </a:tc>
                <a:tc>
                  <a:txBody>
                    <a:bodyPr/>
                    <a:lstStyle/>
                    <a:p>
                      <a:r>
                        <a:rPr lang="nl-BE" sz="1400" dirty="0"/>
                        <a:t>DISRUPTIE</a:t>
                      </a:r>
                    </a:p>
                  </a:txBody>
                  <a:tcPr/>
                </a:tc>
                <a:tc>
                  <a:txBody>
                    <a:bodyPr/>
                    <a:lstStyle/>
                    <a:p>
                      <a:r>
                        <a:rPr lang="nl-BE" sz="1400" dirty="0"/>
                        <a:t>ONTWRICHTING VAN EEN MARKT ALS EEN RESULTAAT VAN EEN INNOVATIE</a:t>
                      </a:r>
                    </a:p>
                  </a:txBody>
                  <a:tcPr/>
                </a:tc>
                <a:extLst>
                  <a:ext uri="{0D108BD9-81ED-4DB2-BD59-A6C34878D82A}">
                    <a16:rowId xmlns:a16="http://schemas.microsoft.com/office/drawing/2014/main" val="2527963380"/>
                  </a:ext>
                </a:extLst>
              </a:tr>
              <a:tr h="370840">
                <a:tc>
                  <a:txBody>
                    <a:bodyPr/>
                    <a:lstStyle/>
                    <a:p>
                      <a:r>
                        <a:rPr lang="nl-BE" sz="1400" dirty="0"/>
                        <a:t>DIVIDEND</a:t>
                      </a:r>
                    </a:p>
                  </a:txBody>
                  <a:tcPr/>
                </a:tc>
                <a:tc>
                  <a:txBody>
                    <a:bodyPr/>
                    <a:lstStyle/>
                    <a:p>
                      <a:r>
                        <a:rPr lang="en-US" sz="1400" dirty="0"/>
                        <a:t>PART OF A COMPANY'S PROFIT THAT IS DISTRIBUTED TO THE SHAREHOLDERS</a:t>
                      </a:r>
                      <a:endParaRPr lang="nl-BE" sz="1400" dirty="0"/>
                    </a:p>
                  </a:txBody>
                  <a:tcPr/>
                </a:tc>
                <a:tc>
                  <a:txBody>
                    <a:bodyPr/>
                    <a:lstStyle/>
                    <a:p>
                      <a:r>
                        <a:rPr lang="nl-BE" sz="1400" dirty="0"/>
                        <a:t>DIVIDEND</a:t>
                      </a:r>
                    </a:p>
                  </a:txBody>
                  <a:tcPr/>
                </a:tc>
                <a:tc>
                  <a:txBody>
                    <a:bodyPr/>
                    <a:lstStyle/>
                    <a:p>
                      <a:r>
                        <a:rPr lang="nl-BE" sz="1400" dirty="0"/>
                        <a:t>DEEL VAN DE WINST VAN EEN ONDERNEMING DAT WORDT UITGEKEERD AAN DE AANDEELHOUDERS</a:t>
                      </a:r>
                    </a:p>
                  </a:txBody>
                  <a:tcPr/>
                </a:tc>
                <a:extLst>
                  <a:ext uri="{0D108BD9-81ED-4DB2-BD59-A6C34878D82A}">
                    <a16:rowId xmlns:a16="http://schemas.microsoft.com/office/drawing/2014/main" val="3483723189"/>
                  </a:ext>
                </a:extLst>
              </a:tr>
              <a:tr h="370840">
                <a:tc>
                  <a:txBody>
                    <a:bodyPr/>
                    <a:lstStyle/>
                    <a:p>
                      <a:r>
                        <a:rPr lang="nl-BE" sz="1400" dirty="0"/>
                        <a:t>DONUT ECONOMY</a:t>
                      </a:r>
                    </a:p>
                  </a:txBody>
                  <a:tcPr/>
                </a:tc>
                <a:tc>
                  <a:txBody>
                    <a:bodyPr/>
                    <a:lstStyle/>
                    <a:p>
                      <a:r>
                        <a:rPr lang="en-US" sz="1400" dirty="0"/>
                        <a:t>ECONOMIC WEALTH MODEL THAT ESTABLISHES AN ECOLOGICAL UPPER BOUNDARY AND A SOCIAL LOWER BOUNDARY FOR AN ECONOMIC SYSTEM</a:t>
                      </a:r>
                      <a:endParaRPr lang="nl-BE" sz="1400" dirty="0"/>
                    </a:p>
                  </a:txBody>
                  <a:tcPr/>
                </a:tc>
                <a:tc>
                  <a:txBody>
                    <a:bodyPr/>
                    <a:lstStyle/>
                    <a:p>
                      <a:r>
                        <a:rPr lang="nl-BE" sz="1400" dirty="0"/>
                        <a:t>DONUTECONOMIE</a:t>
                      </a:r>
                    </a:p>
                  </a:txBody>
                  <a:tcPr/>
                </a:tc>
                <a:tc>
                  <a:txBody>
                    <a:bodyPr/>
                    <a:lstStyle/>
                    <a:p>
                      <a:r>
                        <a:rPr lang="nl-BE" sz="1400" dirty="0"/>
                        <a:t>ECONOMISCH WELVAARTSMODEL DAT EEN ECOLOGISCHE BOVENGRENS EN EEN SOCIALE ONDERGRENS VASTLEGT VOOR EEN ECONOMISCH SYSTEEM</a:t>
                      </a:r>
                    </a:p>
                  </a:txBody>
                  <a:tcPr/>
                </a:tc>
                <a:extLst>
                  <a:ext uri="{0D108BD9-81ED-4DB2-BD59-A6C34878D82A}">
                    <a16:rowId xmlns:a16="http://schemas.microsoft.com/office/drawing/2014/main" val="2738269965"/>
                  </a:ext>
                </a:extLst>
              </a:tr>
              <a:tr h="370840">
                <a:tc>
                  <a:txBody>
                    <a:bodyPr/>
                    <a:lstStyle/>
                    <a:p>
                      <a:r>
                        <a:rPr lang="nl-BE" sz="1400" dirty="0"/>
                        <a:t>DOWNCYCLING</a:t>
                      </a:r>
                    </a:p>
                  </a:txBody>
                  <a:tcPr/>
                </a:tc>
                <a:tc>
                  <a:txBody>
                    <a:bodyPr/>
                    <a:lstStyle/>
                    <a:p>
                      <a:r>
                        <a:rPr lang="en-US" sz="1400" dirty="0"/>
                        <a:t>RECYCLING GOODS BY CONVERTING THEM INTO INFERIOR GOODS (LOWER QUALITY GOODS)</a:t>
                      </a:r>
                      <a:endParaRPr lang="nl-BE" sz="1400" dirty="0"/>
                    </a:p>
                  </a:txBody>
                  <a:tcPr/>
                </a:tc>
                <a:tc>
                  <a:txBody>
                    <a:bodyPr/>
                    <a:lstStyle/>
                    <a:p>
                      <a:r>
                        <a:rPr lang="nl-BE" sz="1400" dirty="0"/>
                        <a:t>DOWNCYCLING</a:t>
                      </a:r>
                    </a:p>
                  </a:txBody>
                  <a:tcPr/>
                </a:tc>
                <a:tc>
                  <a:txBody>
                    <a:bodyPr/>
                    <a:lstStyle/>
                    <a:p>
                      <a:r>
                        <a:rPr lang="nl-BE" sz="1400" dirty="0"/>
                        <a:t>HET REYCLEREN VAN GOEDEREN DOOR ZE OM TE ZETTEN IN MINDERWAARDIGE GOEDEREN (= GOEDEREN VAN LAGERE KWALITEIT)</a:t>
                      </a:r>
                    </a:p>
                  </a:txBody>
                  <a:tcPr/>
                </a:tc>
                <a:extLst>
                  <a:ext uri="{0D108BD9-81ED-4DB2-BD59-A6C34878D82A}">
                    <a16:rowId xmlns:a16="http://schemas.microsoft.com/office/drawing/2014/main" val="208989477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FC4188F9-D8F7-7402-2C61-B99AD6BBB72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FC7F9C5-D5F8-5D3B-2BB1-4E8ADCE40230}"/>
              </a:ext>
            </a:extLst>
          </p:cNvPr>
          <p:cNvSpPr>
            <a:spLocks noGrp="1"/>
          </p:cNvSpPr>
          <p:nvPr>
            <p:ph type="sldNum" sz="quarter" idx="12"/>
          </p:nvPr>
        </p:nvSpPr>
        <p:spPr/>
        <p:txBody>
          <a:bodyPr/>
          <a:lstStyle/>
          <a:p>
            <a:fld id="{C8997273-801F-4FC5-9C8E-1D1AD37BEC65}" type="slidenum">
              <a:rPr lang="nl-BE" smtClean="0"/>
              <a:t>38</a:t>
            </a:fld>
            <a:endParaRPr lang="nl-BE"/>
          </a:p>
        </p:txBody>
      </p:sp>
      <p:sp>
        <p:nvSpPr>
          <p:cNvPr id="4" name="Tijdelijke aanduiding voor datum 3">
            <a:extLst>
              <a:ext uri="{FF2B5EF4-FFF2-40B4-BE49-F238E27FC236}">
                <a16:creationId xmlns:a16="http://schemas.microsoft.com/office/drawing/2014/main" id="{D740237A-D75D-1278-DA79-12D4DF15F5B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03885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299392646"/>
              </p:ext>
            </p:extLst>
          </p:nvPr>
        </p:nvGraphicFramePr>
        <p:xfrm>
          <a:off x="402772" y="356053"/>
          <a:ext cx="10515600" cy="29921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DOWNTURN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PERIOD IN THE CYCLICAL ACTIVITY IN WHICH THE REAL GDP IS LOWER THAN THE POTENTIAL GDP</a:t>
                      </a:r>
                      <a:endParaRPr lang="nl-BE" sz="1400" dirty="0"/>
                    </a:p>
                    <a:p>
                      <a:endParaRPr lang="nl-BE" sz="1400" dirty="0"/>
                    </a:p>
                  </a:txBody>
                  <a:tcPr/>
                </a:tc>
                <a:tc>
                  <a:txBody>
                    <a:bodyPr/>
                    <a:lstStyle/>
                    <a:p>
                      <a:r>
                        <a:rPr lang="nl-BE" sz="1400" dirty="0"/>
                        <a:t>LAAGCONJUNCTUUR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PERIODE IN DE CONJUNCTUUR WAARIN HET REEEL BBP KLEINER IS DAN HET POTENTIEEL BBP</a:t>
                      </a:r>
                    </a:p>
                  </a:txBody>
                  <a:tcPr/>
                </a:tc>
                <a:extLst>
                  <a:ext uri="{0D108BD9-81ED-4DB2-BD59-A6C34878D82A}">
                    <a16:rowId xmlns:a16="http://schemas.microsoft.com/office/drawing/2014/main" val="518428603"/>
                  </a:ext>
                </a:extLst>
              </a:tr>
              <a:tr h="370840">
                <a:tc>
                  <a:txBody>
                    <a:bodyPr/>
                    <a:lstStyle/>
                    <a:p>
                      <a:r>
                        <a:rPr lang="nl-BE" sz="1400" dirty="0"/>
                        <a:t>DUAL LEARNING</a:t>
                      </a:r>
                    </a:p>
                  </a:txBody>
                  <a:tcPr/>
                </a:tc>
                <a:tc>
                  <a:txBody>
                    <a:bodyPr/>
                    <a:lstStyle/>
                    <a:p>
                      <a:r>
                        <a:rPr lang="en-US" sz="1400" dirty="0"/>
                        <a:t>TYPE OF LEARNING THAT COMBINES LEARNING AT SCHOOL WITH LEARNING IN A COMPANY</a:t>
                      </a:r>
                      <a:endParaRPr lang="nl-BE" sz="1400" dirty="0"/>
                    </a:p>
                  </a:txBody>
                  <a:tcPr/>
                </a:tc>
                <a:tc>
                  <a:txBody>
                    <a:bodyPr/>
                    <a:lstStyle/>
                    <a:p>
                      <a:r>
                        <a:rPr lang="nl-BE" sz="1400" dirty="0"/>
                        <a:t>DUAAL LEREN</a:t>
                      </a:r>
                    </a:p>
                  </a:txBody>
                  <a:tcPr/>
                </a:tc>
                <a:tc>
                  <a:txBody>
                    <a:bodyPr/>
                    <a:lstStyle/>
                    <a:p>
                      <a:r>
                        <a:rPr lang="nl-BE" sz="1400" dirty="0"/>
                        <a:t>VORM VAN LEREN WAARBIJ HET LEREN OP SCHOOL WORDT GECOMBINEERD MET HET LEREN IN EEN BEDRIJF</a:t>
                      </a:r>
                    </a:p>
                  </a:txBody>
                  <a:tcPr/>
                </a:tc>
                <a:extLst>
                  <a:ext uri="{0D108BD9-81ED-4DB2-BD59-A6C34878D82A}">
                    <a16:rowId xmlns:a16="http://schemas.microsoft.com/office/drawing/2014/main" val="3775824854"/>
                  </a:ext>
                </a:extLst>
              </a:tr>
              <a:tr h="370840">
                <a:tc>
                  <a:txBody>
                    <a:bodyPr/>
                    <a:lstStyle/>
                    <a:p>
                      <a:r>
                        <a:rPr lang="nl-BE" sz="1400" dirty="0"/>
                        <a:t>DUOPOLY</a:t>
                      </a:r>
                    </a:p>
                  </a:txBody>
                  <a:tcPr/>
                </a:tc>
                <a:tc>
                  <a:txBody>
                    <a:bodyPr/>
                    <a:lstStyle/>
                    <a:p>
                      <a:r>
                        <a:rPr lang="nl-BE" sz="1400" dirty="0"/>
                        <a:t>MARKET TYPE WITH TWO SUPPLIERS</a:t>
                      </a:r>
                    </a:p>
                  </a:txBody>
                  <a:tcPr/>
                </a:tc>
                <a:tc>
                  <a:txBody>
                    <a:bodyPr/>
                    <a:lstStyle/>
                    <a:p>
                      <a:r>
                        <a:rPr lang="nl-BE" sz="1400" dirty="0"/>
                        <a:t>DUOPOLIE</a:t>
                      </a:r>
                    </a:p>
                  </a:txBody>
                  <a:tcPr/>
                </a:tc>
                <a:tc>
                  <a:txBody>
                    <a:bodyPr/>
                    <a:lstStyle/>
                    <a:p>
                      <a:r>
                        <a:rPr lang="nl-BE" sz="1400" dirty="0"/>
                        <a:t>MARKTVORM MET TWEE AANBIEDERS</a:t>
                      </a:r>
                    </a:p>
                  </a:txBody>
                  <a:tcPr/>
                </a:tc>
                <a:extLst>
                  <a:ext uri="{0D108BD9-81ED-4DB2-BD59-A6C34878D82A}">
                    <a16:rowId xmlns:a16="http://schemas.microsoft.com/office/drawing/2014/main" val="171014982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B8D47974-5803-BFA5-681C-ACF60BC0755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B39AE5C-9A32-1A4D-6CC6-1DDA616513E0}"/>
              </a:ext>
            </a:extLst>
          </p:cNvPr>
          <p:cNvSpPr>
            <a:spLocks noGrp="1"/>
          </p:cNvSpPr>
          <p:nvPr>
            <p:ph type="sldNum" sz="quarter" idx="12"/>
          </p:nvPr>
        </p:nvSpPr>
        <p:spPr/>
        <p:txBody>
          <a:bodyPr/>
          <a:lstStyle/>
          <a:p>
            <a:fld id="{C8997273-801F-4FC5-9C8E-1D1AD37BEC65}" type="slidenum">
              <a:rPr lang="nl-BE" smtClean="0"/>
              <a:t>39</a:t>
            </a:fld>
            <a:endParaRPr lang="nl-BE"/>
          </a:p>
        </p:txBody>
      </p:sp>
      <p:sp>
        <p:nvSpPr>
          <p:cNvPr id="4" name="Tijdelijke aanduiding voor datum 3">
            <a:extLst>
              <a:ext uri="{FF2B5EF4-FFF2-40B4-BE49-F238E27FC236}">
                <a16:creationId xmlns:a16="http://schemas.microsoft.com/office/drawing/2014/main" id="{535D40F2-8D30-19CA-9B17-D24532DBD10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448724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15A67949-4C5F-FDD3-0666-88103B03914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493BB9A-B607-1C41-8416-C3590D625C08}"/>
              </a:ext>
            </a:extLst>
          </p:cNvPr>
          <p:cNvSpPr>
            <a:spLocks noGrp="1"/>
          </p:cNvSpPr>
          <p:nvPr>
            <p:ph type="sldNum" sz="quarter" idx="12"/>
          </p:nvPr>
        </p:nvSpPr>
        <p:spPr/>
        <p:txBody>
          <a:bodyPr/>
          <a:lstStyle/>
          <a:p>
            <a:fld id="{C8997273-801F-4FC5-9C8E-1D1AD37BEC65}" type="slidenum">
              <a:rPr lang="nl-BE" smtClean="0"/>
              <a:t>40</a:t>
            </a:fld>
            <a:endParaRPr lang="nl-BE"/>
          </a:p>
        </p:txBody>
      </p:sp>
      <p:sp>
        <p:nvSpPr>
          <p:cNvPr id="4" name="Tijdelijke aanduiding voor datum 3">
            <a:extLst>
              <a:ext uri="{FF2B5EF4-FFF2-40B4-BE49-F238E27FC236}">
                <a16:creationId xmlns:a16="http://schemas.microsoft.com/office/drawing/2014/main" id="{28BBC54E-3AAE-0D86-AF9D-A8CE35D0F9E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912497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1A0857CC-AC38-30F4-9A83-EC1A7614502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08D1C87-B4D8-50CE-D161-30911154A50D}"/>
              </a:ext>
            </a:extLst>
          </p:cNvPr>
          <p:cNvSpPr>
            <a:spLocks noGrp="1"/>
          </p:cNvSpPr>
          <p:nvPr>
            <p:ph type="sldNum" sz="quarter" idx="12"/>
          </p:nvPr>
        </p:nvSpPr>
        <p:spPr/>
        <p:txBody>
          <a:bodyPr/>
          <a:lstStyle/>
          <a:p>
            <a:fld id="{C8997273-801F-4FC5-9C8E-1D1AD37BEC65}" type="slidenum">
              <a:rPr lang="nl-BE" smtClean="0"/>
              <a:t>41</a:t>
            </a:fld>
            <a:endParaRPr lang="nl-BE"/>
          </a:p>
        </p:txBody>
      </p:sp>
      <p:sp>
        <p:nvSpPr>
          <p:cNvPr id="4" name="Tijdelijke aanduiding voor datum 3">
            <a:extLst>
              <a:ext uri="{FF2B5EF4-FFF2-40B4-BE49-F238E27FC236}">
                <a16:creationId xmlns:a16="http://schemas.microsoft.com/office/drawing/2014/main" id="{78D4561F-7B45-0B44-F760-D892AF05D4E1}"/>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050463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D</a:t>
            </a:r>
          </a:p>
        </p:txBody>
      </p:sp>
      <p:sp>
        <p:nvSpPr>
          <p:cNvPr id="2" name="Tijdelijke aanduiding voor voettekst 1">
            <a:extLst>
              <a:ext uri="{FF2B5EF4-FFF2-40B4-BE49-F238E27FC236}">
                <a16:creationId xmlns:a16="http://schemas.microsoft.com/office/drawing/2014/main" id="{CD58F37B-E1B3-D123-3A2C-EBD73F8B0F8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46A5EB7-BB98-B0CB-62D7-37022FD973CC}"/>
              </a:ext>
            </a:extLst>
          </p:cNvPr>
          <p:cNvSpPr>
            <a:spLocks noGrp="1"/>
          </p:cNvSpPr>
          <p:nvPr>
            <p:ph type="sldNum" sz="quarter" idx="12"/>
          </p:nvPr>
        </p:nvSpPr>
        <p:spPr/>
        <p:txBody>
          <a:bodyPr/>
          <a:lstStyle/>
          <a:p>
            <a:fld id="{C8997273-801F-4FC5-9C8E-1D1AD37BEC65}" type="slidenum">
              <a:rPr lang="nl-BE" smtClean="0"/>
              <a:t>42</a:t>
            </a:fld>
            <a:endParaRPr lang="nl-BE"/>
          </a:p>
        </p:txBody>
      </p:sp>
      <p:sp>
        <p:nvSpPr>
          <p:cNvPr id="4" name="Tijdelijke aanduiding voor datum 3">
            <a:extLst>
              <a:ext uri="{FF2B5EF4-FFF2-40B4-BE49-F238E27FC236}">
                <a16:creationId xmlns:a16="http://schemas.microsoft.com/office/drawing/2014/main" id="{B093CDED-2835-C1AC-17A0-86A95638B06E}"/>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082411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573360140"/>
              </p:ext>
            </p:extLst>
          </p:nvPr>
        </p:nvGraphicFramePr>
        <p:xfrm>
          <a:off x="402772" y="356053"/>
          <a:ext cx="10515600" cy="5857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ECONOMIC GROWTH</a:t>
                      </a:r>
                    </a:p>
                  </a:txBody>
                  <a:tcPr/>
                </a:tc>
                <a:tc>
                  <a:txBody>
                    <a:bodyPr/>
                    <a:lstStyle/>
                    <a:p>
                      <a:r>
                        <a:rPr lang="en-US" sz="1400" dirty="0"/>
                        <a:t>RELATIVE CHANGE IN THE REAL GDP</a:t>
                      </a:r>
                      <a:endParaRPr lang="nl-BE" sz="1400" dirty="0"/>
                    </a:p>
                  </a:txBody>
                  <a:tcPr/>
                </a:tc>
                <a:tc>
                  <a:txBody>
                    <a:bodyPr/>
                    <a:lstStyle/>
                    <a:p>
                      <a:r>
                        <a:rPr lang="nl-BE" sz="1400" dirty="0"/>
                        <a:t>ECONOMISCHE GROEI</a:t>
                      </a:r>
                    </a:p>
                  </a:txBody>
                  <a:tcPr/>
                </a:tc>
                <a:tc>
                  <a:txBody>
                    <a:bodyPr/>
                    <a:lstStyle/>
                    <a:p>
                      <a:r>
                        <a:rPr lang="nl-BE" sz="1400" dirty="0"/>
                        <a:t>PROCENTUELE EVOLUTIE VAN HET REEEL BBP</a:t>
                      </a:r>
                    </a:p>
                  </a:txBody>
                  <a:tcPr/>
                </a:tc>
                <a:extLst>
                  <a:ext uri="{0D108BD9-81ED-4DB2-BD59-A6C34878D82A}">
                    <a16:rowId xmlns:a16="http://schemas.microsoft.com/office/drawing/2014/main" val="461197146"/>
                  </a:ext>
                </a:extLst>
              </a:tr>
              <a:tr h="370840">
                <a:tc>
                  <a:txBody>
                    <a:bodyPr/>
                    <a:lstStyle/>
                    <a:p>
                      <a:r>
                        <a:rPr lang="nl-BE" sz="1400" dirty="0"/>
                        <a:t>ECONOMIC INFRASTRUCTURE</a:t>
                      </a:r>
                    </a:p>
                  </a:txBody>
                  <a:tcPr/>
                </a:tc>
                <a:tc>
                  <a:txBody>
                    <a:bodyPr/>
                    <a:lstStyle/>
                    <a:p>
                      <a:r>
                        <a:rPr lang="en-US" sz="1400" dirty="0"/>
                        <a:t>INFRASTRUCTURE AIMED AT PRODUCING GOODS AND SERVICES</a:t>
                      </a:r>
                      <a:endParaRPr lang="nl-BE" sz="1400" dirty="0"/>
                    </a:p>
                  </a:txBody>
                  <a:tcPr/>
                </a:tc>
                <a:tc>
                  <a:txBody>
                    <a:bodyPr/>
                    <a:lstStyle/>
                    <a:p>
                      <a:r>
                        <a:rPr lang="nl-BE" sz="1400" dirty="0"/>
                        <a:t>ECONOMISCHE INFRASTRUCTUUR</a:t>
                      </a:r>
                    </a:p>
                  </a:txBody>
                  <a:tcPr/>
                </a:tc>
                <a:tc>
                  <a:txBody>
                    <a:bodyPr/>
                    <a:lstStyle/>
                    <a:p>
                      <a:r>
                        <a:rPr lang="nl-BE" sz="1400" dirty="0"/>
                        <a:t>INFRASTRUCTUUR DIE IS GERICHT OP HET PRODUCEREN VAN GOEDEREN EN DIENSTEN</a:t>
                      </a:r>
                    </a:p>
                  </a:txBody>
                  <a:tcPr/>
                </a:tc>
                <a:extLst>
                  <a:ext uri="{0D108BD9-81ED-4DB2-BD59-A6C34878D82A}">
                    <a16:rowId xmlns:a16="http://schemas.microsoft.com/office/drawing/2014/main" val="2156654303"/>
                  </a:ext>
                </a:extLst>
              </a:tr>
              <a:tr h="370840">
                <a:tc>
                  <a:txBody>
                    <a:bodyPr/>
                    <a:lstStyle/>
                    <a:p>
                      <a:r>
                        <a:rPr lang="nl-BE" sz="1400" dirty="0"/>
                        <a:t>ECONOMIC INTEGRATION</a:t>
                      </a:r>
                    </a:p>
                  </a:txBody>
                  <a:tcPr/>
                </a:tc>
                <a:tc>
                  <a:txBody>
                    <a:bodyPr/>
                    <a:lstStyle/>
                    <a:p>
                      <a:r>
                        <a:rPr lang="en-US" sz="1400" dirty="0"/>
                        <a:t>COOPERATION BETWEEN COUNTRIES ON TRADE AND THE ECONOMY</a:t>
                      </a:r>
                      <a:endParaRPr lang="nl-BE" sz="1400" dirty="0"/>
                    </a:p>
                  </a:txBody>
                  <a:tcPr/>
                </a:tc>
                <a:tc>
                  <a:txBody>
                    <a:bodyPr/>
                    <a:lstStyle/>
                    <a:p>
                      <a:r>
                        <a:rPr lang="nl-BE" sz="1400" dirty="0"/>
                        <a:t>ECONOMISCHE INTEGRATIE</a:t>
                      </a:r>
                    </a:p>
                  </a:txBody>
                  <a:tcPr/>
                </a:tc>
                <a:tc>
                  <a:txBody>
                    <a:bodyPr/>
                    <a:lstStyle/>
                    <a:p>
                      <a:r>
                        <a:rPr lang="nl-BE" sz="1400" dirty="0"/>
                        <a:t>SAMENWERKING TUSSEN LANDEN OP HET GEBIED VAN HANDEL EN ECONOMIE</a:t>
                      </a:r>
                    </a:p>
                  </a:txBody>
                  <a:tcPr/>
                </a:tc>
                <a:extLst>
                  <a:ext uri="{0D108BD9-81ED-4DB2-BD59-A6C34878D82A}">
                    <a16:rowId xmlns:a16="http://schemas.microsoft.com/office/drawing/2014/main" val="1856462754"/>
                  </a:ext>
                </a:extLst>
              </a:tr>
              <a:tr h="370840">
                <a:tc>
                  <a:txBody>
                    <a:bodyPr/>
                    <a:lstStyle/>
                    <a:p>
                      <a:r>
                        <a:rPr lang="nl-BE" sz="1400" dirty="0"/>
                        <a:t>ECONOMIC UNION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TYPE OF ECONOMIC INTEGRATION BETWEEN COUNTRIES IN WHICH 1) ALL TRADE BARRIERS ARE REMOVED, 2) COMMON TRADE BARRIERS ARE IMPOSED ON NON-MEMBERS, 3) FREE MOVEMENT OF PEOPLE, GOODS, SERVICES, CAPITAL TAKES PLACE AND 4) A COMMON ECONOMIC POLICY IS FOLLOWED</a:t>
                      </a:r>
                      <a:endParaRPr lang="nl-BE" sz="1400" dirty="0"/>
                    </a:p>
                    <a:p>
                      <a:endParaRPr lang="nl-BE" sz="1400" dirty="0"/>
                    </a:p>
                  </a:txBody>
                  <a:tcPr/>
                </a:tc>
                <a:tc>
                  <a:txBody>
                    <a:bodyPr/>
                    <a:lstStyle/>
                    <a:p>
                      <a:r>
                        <a:rPr lang="nl-BE" sz="1400" dirty="0"/>
                        <a:t>ECONOMISCHE UNIE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VORM VAN ECONOMISCHE INTEGRATIE TUSSEN LANDEN WAARBIJ 1) ALLE ONDERLINGE HANDELSBELEMMERINGEN ZIJN WEGGENOMEN, 2) GEMEENSCHAPPELIJKE HANDELSBELEMMERINGEN WORDEN OPGELEGD AAN NIET-LEDEN , 3) VRIJ VERKEER VAN PERSONEN, GOEDEREN, DIENSTEN EN KAPITAAL PLAATSVINDT EN 4) EEN GEMEENSCHAPPELIJK ECONOMISCH BELEID WORDT GEVOLGD</a:t>
                      </a:r>
                    </a:p>
                  </a:txBody>
                  <a:tcPr/>
                </a:tc>
                <a:extLst>
                  <a:ext uri="{0D108BD9-81ED-4DB2-BD59-A6C34878D82A}">
                    <a16:rowId xmlns:a16="http://schemas.microsoft.com/office/drawing/2014/main" val="42436714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C243E17C-9F64-7A45-F4BA-653CE34AA42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12F8089-762D-4941-6121-0FD30C2D4FA3}"/>
              </a:ext>
            </a:extLst>
          </p:cNvPr>
          <p:cNvSpPr>
            <a:spLocks noGrp="1"/>
          </p:cNvSpPr>
          <p:nvPr>
            <p:ph type="sldNum" sz="quarter" idx="12"/>
          </p:nvPr>
        </p:nvSpPr>
        <p:spPr/>
        <p:txBody>
          <a:bodyPr/>
          <a:lstStyle/>
          <a:p>
            <a:fld id="{C8997273-801F-4FC5-9C8E-1D1AD37BEC65}" type="slidenum">
              <a:rPr lang="nl-BE" smtClean="0"/>
              <a:t>43</a:t>
            </a:fld>
            <a:endParaRPr lang="nl-BE"/>
          </a:p>
        </p:txBody>
      </p:sp>
      <p:sp>
        <p:nvSpPr>
          <p:cNvPr id="4" name="Tijdelijke aanduiding voor datum 3">
            <a:extLst>
              <a:ext uri="{FF2B5EF4-FFF2-40B4-BE49-F238E27FC236}">
                <a16:creationId xmlns:a16="http://schemas.microsoft.com/office/drawing/2014/main" id="{68684537-629E-D29E-6FAF-57A346342F2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930459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080923275"/>
              </p:ext>
            </p:extLst>
          </p:nvPr>
        </p:nvGraphicFramePr>
        <p:xfrm>
          <a:off x="402772" y="356053"/>
          <a:ext cx="10515600" cy="45770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462553">
                <a:tc>
                  <a:txBody>
                    <a:bodyPr/>
                    <a:lstStyle/>
                    <a:p>
                      <a:r>
                        <a:rPr lang="nl-BE" sz="1400" dirty="0"/>
                        <a:t>ECONOMIES OF SCALE</a:t>
                      </a:r>
                    </a:p>
                  </a:txBody>
                  <a:tcPr/>
                </a:tc>
                <a:tc>
                  <a:txBody>
                    <a:bodyPr/>
                    <a:lstStyle/>
                    <a:p>
                      <a:r>
                        <a:rPr lang="en-US" sz="1400" dirty="0"/>
                        <a:t>DECREASE IN THE AVERAGE COST INCURRED BY PRODUCING ON LARGE SCALE</a:t>
                      </a:r>
                      <a:endParaRPr lang="nl-BE" sz="1400" dirty="0"/>
                    </a:p>
                  </a:txBody>
                  <a:tcPr/>
                </a:tc>
                <a:tc>
                  <a:txBody>
                    <a:bodyPr/>
                    <a:lstStyle/>
                    <a:p>
                      <a:r>
                        <a:rPr lang="nl-BE" sz="1400" dirty="0"/>
                        <a:t>SCHAALVOORDELEN</a:t>
                      </a:r>
                    </a:p>
                  </a:txBody>
                  <a:tcPr/>
                </a:tc>
                <a:tc>
                  <a:txBody>
                    <a:bodyPr/>
                    <a:lstStyle/>
                    <a:p>
                      <a:r>
                        <a:rPr lang="nl-BE" sz="1400" dirty="0"/>
                        <a:t>DALING VAN DE GEMIDDELDE KOST DIE OPTREEDT DOOR OP GROTE SCHAAL TE PRODUCEREN</a:t>
                      </a:r>
                    </a:p>
                  </a:txBody>
                  <a:tcPr/>
                </a:tc>
                <a:extLst>
                  <a:ext uri="{0D108BD9-81ED-4DB2-BD59-A6C34878D82A}">
                    <a16:rowId xmlns:a16="http://schemas.microsoft.com/office/drawing/2014/main" val="1302745770"/>
                  </a:ext>
                </a:extLst>
              </a:tr>
              <a:tr h="370840">
                <a:tc>
                  <a:txBody>
                    <a:bodyPr/>
                    <a:lstStyle/>
                    <a:p>
                      <a:r>
                        <a:rPr lang="nl-BE" sz="1400" dirty="0"/>
                        <a:t>EDUCATION LEVEL</a:t>
                      </a:r>
                    </a:p>
                  </a:txBody>
                  <a:tcPr/>
                </a:tc>
                <a:tc>
                  <a:txBody>
                    <a:bodyPr/>
                    <a:lstStyle/>
                    <a:p>
                      <a:r>
                        <a:rPr lang="en-US" sz="1400" dirty="0"/>
                        <a:t>BREAKDOWN OF A COUNTRY'S POPULATION BY LEVEL OF EDUCATION</a:t>
                      </a:r>
                      <a:endParaRPr lang="nl-BE" sz="1400" dirty="0"/>
                    </a:p>
                  </a:txBody>
                  <a:tcPr/>
                </a:tc>
                <a:tc>
                  <a:txBody>
                    <a:bodyPr/>
                    <a:lstStyle/>
                    <a:p>
                      <a:r>
                        <a:rPr lang="nl-BE" sz="1400" dirty="0"/>
                        <a:t>SCHOLINGSGRAAD</a:t>
                      </a:r>
                    </a:p>
                  </a:txBody>
                  <a:tcPr/>
                </a:tc>
                <a:tc>
                  <a:txBody>
                    <a:bodyPr/>
                    <a:lstStyle/>
                    <a:p>
                      <a:r>
                        <a:rPr lang="nl-BE" sz="1400" dirty="0"/>
                        <a:t>INDELING VAN DE BEVOLKING VAN EEN LAND VOLGENS ONDERWIJSNIVEAU</a:t>
                      </a:r>
                    </a:p>
                  </a:txBody>
                  <a:tcPr/>
                </a:tc>
                <a:extLst>
                  <a:ext uri="{0D108BD9-81ED-4DB2-BD59-A6C34878D82A}">
                    <a16:rowId xmlns:a16="http://schemas.microsoft.com/office/drawing/2014/main" val="4115957924"/>
                  </a:ext>
                </a:extLst>
              </a:tr>
              <a:tr h="370840">
                <a:tc>
                  <a:txBody>
                    <a:bodyPr/>
                    <a:lstStyle/>
                    <a:p>
                      <a:r>
                        <a:rPr lang="nl-BE" sz="1400" dirty="0"/>
                        <a:t>ELASTIC DEMAND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GREAT SENSITIVITY OF THE REACTION IN THE DEMAND OF A GOOD OR SERVICE TO A CHANGE IN THE PRICE OF THAT GOOD OR SERVICE</a:t>
                      </a:r>
                      <a:endParaRPr lang="nl-BE" sz="1400" dirty="0"/>
                    </a:p>
                  </a:txBody>
                  <a:tcPr/>
                </a:tc>
                <a:tc>
                  <a:txBody>
                    <a:bodyPr/>
                    <a:lstStyle/>
                    <a:p>
                      <a:r>
                        <a:rPr lang="nl-BE" sz="1400" dirty="0"/>
                        <a:t>ELASTISCHE VRAAG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GROTE GEVOELIGHEID VAN DE REACTIE VAN DE VRAAG NAAR  EEN GOED OF DIENST OP EEN VERANDERING VAN DE PRIJS VAN DAT GOED OF DIE DIENST</a:t>
                      </a:r>
                    </a:p>
                  </a:txBody>
                  <a:tcPr/>
                </a:tc>
                <a:extLst>
                  <a:ext uri="{0D108BD9-81ED-4DB2-BD59-A6C34878D82A}">
                    <a16:rowId xmlns:a16="http://schemas.microsoft.com/office/drawing/2014/main" val="255551095"/>
                  </a:ext>
                </a:extLst>
              </a:tr>
              <a:tr h="370840">
                <a:tc>
                  <a:txBody>
                    <a:bodyPr/>
                    <a:lstStyle/>
                    <a:p>
                      <a:r>
                        <a:rPr lang="nl-BE" sz="1400" dirty="0"/>
                        <a:t>ELASTIC SUPPLY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GREAT SENSITIVITY OF THE REACTION IN THE SUPPLY OF A GOOD OR SERVICE TO A CHANGE IN THE PRICE OF THAT GOOD OR SERVICE</a:t>
                      </a:r>
                      <a:endParaRPr lang="nl-BE" sz="1400" dirty="0"/>
                    </a:p>
                    <a:p>
                      <a:endParaRPr lang="nl-BE" sz="1400" dirty="0"/>
                    </a:p>
                  </a:txBody>
                  <a:tcPr/>
                </a:tc>
                <a:tc>
                  <a:txBody>
                    <a:bodyPr/>
                    <a:lstStyle/>
                    <a:p>
                      <a:r>
                        <a:rPr lang="nl-BE" sz="1400" dirty="0"/>
                        <a:t>ELASTISCH AANBOD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GROTE GEVOELIGHEID VAN DE REACTIE VAN HET AANBOD VAN EEN GOED OF DIENST OP EEN VERANDERING VAN DE PRIJS VAN DAT GOED OF DIE DIENST</a:t>
                      </a:r>
                    </a:p>
                  </a:txBody>
                  <a:tcPr/>
                </a:tc>
                <a:extLst>
                  <a:ext uri="{0D108BD9-81ED-4DB2-BD59-A6C34878D82A}">
                    <a16:rowId xmlns:a16="http://schemas.microsoft.com/office/drawing/2014/main" val="354045586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94882647-DC35-432D-4BB4-C411771D198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DD70C8E-5516-6FED-4E18-2379D922FFC3}"/>
              </a:ext>
            </a:extLst>
          </p:cNvPr>
          <p:cNvSpPr>
            <a:spLocks noGrp="1"/>
          </p:cNvSpPr>
          <p:nvPr>
            <p:ph type="sldNum" sz="quarter" idx="12"/>
          </p:nvPr>
        </p:nvSpPr>
        <p:spPr/>
        <p:txBody>
          <a:bodyPr/>
          <a:lstStyle/>
          <a:p>
            <a:fld id="{C8997273-801F-4FC5-9C8E-1D1AD37BEC65}" type="slidenum">
              <a:rPr lang="nl-BE" smtClean="0"/>
              <a:t>44</a:t>
            </a:fld>
            <a:endParaRPr lang="nl-BE"/>
          </a:p>
        </p:txBody>
      </p:sp>
      <p:sp>
        <p:nvSpPr>
          <p:cNvPr id="4" name="Tijdelijke aanduiding voor datum 3">
            <a:extLst>
              <a:ext uri="{FF2B5EF4-FFF2-40B4-BE49-F238E27FC236}">
                <a16:creationId xmlns:a16="http://schemas.microsoft.com/office/drawing/2014/main" id="{F97DB638-BE7A-47A6-C255-046781AA856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369965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214246247"/>
              </p:ext>
            </p:extLst>
          </p:nvPr>
        </p:nvGraphicFramePr>
        <p:xfrm>
          <a:off x="402772" y="356053"/>
          <a:ext cx="10515600" cy="54000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ELEPHANT CURVE</a:t>
                      </a:r>
                    </a:p>
                  </a:txBody>
                  <a:tcPr/>
                </a:tc>
                <a:tc>
                  <a:txBody>
                    <a:bodyPr/>
                    <a:lstStyle/>
                    <a:p>
                      <a:r>
                        <a:rPr lang="en-US" sz="1400" dirty="0"/>
                        <a:t>CURVE REPRESENTING THE CHANGES IN THE REAL INCOME FOR THE DIFFERENT INCOME LEVELS AROUND THE WORLD BETWEEN 1988 AND 2008</a:t>
                      </a:r>
                      <a:endParaRPr lang="nl-BE" sz="1400" dirty="0"/>
                    </a:p>
                  </a:txBody>
                  <a:tcPr/>
                </a:tc>
                <a:tc>
                  <a:txBody>
                    <a:bodyPr/>
                    <a:lstStyle/>
                    <a:p>
                      <a:r>
                        <a:rPr lang="nl-BE" sz="1400" dirty="0"/>
                        <a:t>OLIFANTCURVE</a:t>
                      </a:r>
                    </a:p>
                  </a:txBody>
                  <a:tcPr/>
                </a:tc>
                <a:tc>
                  <a:txBody>
                    <a:bodyPr/>
                    <a:lstStyle/>
                    <a:p>
                      <a:r>
                        <a:rPr lang="nl-BE" sz="1400" dirty="0"/>
                        <a:t>CURVE DIE DE VERANDERINGEN IN HET REEEL INKOMEN VOOR DE VERSCHILLENDE INKOMENSNIVEAUS IN DE WERELD TUSSEN 1988 EN 2008 VOORSTELT</a:t>
                      </a:r>
                    </a:p>
                  </a:txBody>
                  <a:tcPr/>
                </a:tc>
                <a:extLst>
                  <a:ext uri="{0D108BD9-81ED-4DB2-BD59-A6C34878D82A}">
                    <a16:rowId xmlns:a16="http://schemas.microsoft.com/office/drawing/2014/main" val="368842831"/>
                  </a:ext>
                </a:extLst>
              </a:tr>
              <a:tr h="370840">
                <a:tc>
                  <a:txBody>
                    <a:bodyPr/>
                    <a:lstStyle/>
                    <a:p>
                      <a:r>
                        <a:rPr lang="nl-BE" sz="1400" dirty="0"/>
                        <a:t>EMISSION RIGHTS</a:t>
                      </a:r>
                    </a:p>
                  </a:txBody>
                  <a:tcPr/>
                </a:tc>
                <a:tc>
                  <a:txBody>
                    <a:bodyPr/>
                    <a:lstStyle/>
                    <a:p>
                      <a:r>
                        <a:rPr lang="en-US" sz="1400" dirty="0"/>
                        <a:t>RIGHT THAT COMPANIES AND COUNTRIES HAVE TO EMIT GREENHOUSE AND OTHER HARMFUL GASES</a:t>
                      </a:r>
                      <a:endParaRPr lang="nl-BE" sz="1400" dirty="0"/>
                    </a:p>
                  </a:txBody>
                  <a:tcPr/>
                </a:tc>
                <a:tc>
                  <a:txBody>
                    <a:bodyPr/>
                    <a:lstStyle/>
                    <a:p>
                      <a:r>
                        <a:rPr lang="nl-BE" sz="1400" dirty="0"/>
                        <a:t>EMISSIERECHTEN</a:t>
                      </a:r>
                    </a:p>
                  </a:txBody>
                  <a:tcPr/>
                </a:tc>
                <a:tc>
                  <a:txBody>
                    <a:bodyPr/>
                    <a:lstStyle/>
                    <a:p>
                      <a:r>
                        <a:rPr lang="nl-BE" sz="1400" dirty="0"/>
                        <a:t>RECHT DAT BEDRIJVEN EN LANDEN HEBBEN OM BROEIKASGASSEN EN ANDERE SCHADELIJKE GASSEN UIT TE STOTEN</a:t>
                      </a:r>
                    </a:p>
                  </a:txBody>
                  <a:tcPr/>
                </a:tc>
                <a:extLst>
                  <a:ext uri="{0D108BD9-81ED-4DB2-BD59-A6C34878D82A}">
                    <a16:rowId xmlns:a16="http://schemas.microsoft.com/office/drawing/2014/main" val="2139614687"/>
                  </a:ext>
                </a:extLst>
              </a:tr>
              <a:tr h="370840">
                <a:tc>
                  <a:txBody>
                    <a:bodyPr/>
                    <a:lstStyle/>
                    <a:p>
                      <a:r>
                        <a:rPr lang="nl-BE" sz="1400" dirty="0"/>
                        <a:t>EMPLOYED POPULATION</a:t>
                      </a:r>
                    </a:p>
                  </a:txBody>
                  <a:tcPr/>
                </a:tc>
                <a:tc>
                  <a:txBody>
                    <a:bodyPr/>
                    <a:lstStyle/>
                    <a:p>
                      <a:r>
                        <a:rPr lang="nl-BE" sz="1400" dirty="0"/>
                        <a:t>POPULATION ACTIVELY AT WORK</a:t>
                      </a:r>
                    </a:p>
                  </a:txBody>
                  <a:tcPr/>
                </a:tc>
                <a:tc>
                  <a:txBody>
                    <a:bodyPr/>
                    <a:lstStyle/>
                    <a:p>
                      <a:r>
                        <a:rPr lang="nl-BE" sz="1400" dirty="0"/>
                        <a:t>WERKENDE BEVOLKING</a:t>
                      </a:r>
                    </a:p>
                  </a:txBody>
                  <a:tcPr/>
                </a:tc>
                <a:tc>
                  <a:txBody>
                    <a:bodyPr/>
                    <a:lstStyle/>
                    <a:p>
                      <a:r>
                        <a:rPr lang="nl-NL" sz="1400" b="0" i="0" kern="1200" dirty="0">
                          <a:solidFill>
                            <a:schemeClr val="dk1"/>
                          </a:solidFill>
                          <a:effectLst/>
                          <a:latin typeface="+mn-lt"/>
                          <a:ea typeface="+mn-ea"/>
                          <a:cs typeface="+mn-cs"/>
                        </a:rPr>
                        <a:t>BEVOLKING DIE ACTIEF AAN HET WERK IS</a:t>
                      </a:r>
                      <a:endParaRPr lang="nl-BE" sz="1400" dirty="0"/>
                    </a:p>
                  </a:txBody>
                  <a:tcPr/>
                </a:tc>
                <a:extLst>
                  <a:ext uri="{0D108BD9-81ED-4DB2-BD59-A6C34878D82A}">
                    <a16:rowId xmlns:a16="http://schemas.microsoft.com/office/drawing/2014/main" val="2996638114"/>
                  </a:ext>
                </a:extLst>
              </a:tr>
              <a:tr h="370840">
                <a:tc>
                  <a:txBody>
                    <a:bodyPr/>
                    <a:lstStyle/>
                    <a:p>
                      <a:r>
                        <a:rPr lang="nl-BE" sz="1400" dirty="0"/>
                        <a:t>EMPLOYEE</a:t>
                      </a:r>
                    </a:p>
                  </a:txBody>
                  <a:tcPr/>
                </a:tc>
                <a:tc>
                  <a:txBody>
                    <a:bodyPr/>
                    <a:lstStyle/>
                    <a:p>
                      <a:r>
                        <a:rPr lang="nl-BE" sz="1400" dirty="0"/>
                        <a:t>PERSON OFFERING LABOUR</a:t>
                      </a:r>
                    </a:p>
                  </a:txBody>
                  <a:tcPr/>
                </a:tc>
                <a:tc>
                  <a:txBody>
                    <a:bodyPr/>
                    <a:lstStyle/>
                    <a:p>
                      <a:r>
                        <a:rPr lang="nl-BE" sz="1400" dirty="0"/>
                        <a:t>WERKNEMER</a:t>
                      </a:r>
                    </a:p>
                  </a:txBody>
                  <a:tcPr/>
                </a:tc>
                <a:tc>
                  <a:txBody>
                    <a:bodyPr/>
                    <a:lstStyle/>
                    <a:p>
                      <a:r>
                        <a:rPr lang="nl-BE" sz="1400" dirty="0"/>
                        <a:t>PERSOON DIE ARBEID AANBIEDT</a:t>
                      </a:r>
                    </a:p>
                  </a:txBody>
                  <a:tcPr/>
                </a:tc>
                <a:extLst>
                  <a:ext uri="{0D108BD9-81ED-4DB2-BD59-A6C34878D82A}">
                    <a16:rowId xmlns:a16="http://schemas.microsoft.com/office/drawing/2014/main" val="3642967167"/>
                  </a:ext>
                </a:extLst>
              </a:tr>
              <a:tr h="370840">
                <a:tc>
                  <a:txBody>
                    <a:bodyPr/>
                    <a:lstStyle/>
                    <a:p>
                      <a:r>
                        <a:rPr lang="nl-BE" sz="1400" dirty="0"/>
                        <a:t>EMPLOYER</a:t>
                      </a:r>
                    </a:p>
                  </a:txBody>
                  <a:tcPr/>
                </a:tc>
                <a:tc>
                  <a:txBody>
                    <a:bodyPr/>
                    <a:lstStyle/>
                    <a:p>
                      <a:r>
                        <a:rPr lang="nl-BE" sz="1400" dirty="0"/>
                        <a:t>COMPANY OR GOVERNMENT REQUESTING LABOUR</a:t>
                      </a:r>
                    </a:p>
                  </a:txBody>
                  <a:tcPr/>
                </a:tc>
                <a:tc>
                  <a:txBody>
                    <a:bodyPr/>
                    <a:lstStyle/>
                    <a:p>
                      <a:r>
                        <a:rPr lang="nl-BE" sz="1400" dirty="0"/>
                        <a:t>WERKGEVER</a:t>
                      </a:r>
                    </a:p>
                  </a:txBody>
                  <a:tcPr/>
                </a:tc>
                <a:tc>
                  <a:txBody>
                    <a:bodyPr/>
                    <a:lstStyle/>
                    <a:p>
                      <a:r>
                        <a:rPr lang="nl-BE" sz="1400" dirty="0"/>
                        <a:t>BEDRIJF DAT OF OVERHEID DIE ARBEID VRAAGT</a:t>
                      </a:r>
                    </a:p>
                  </a:txBody>
                  <a:tcPr/>
                </a:tc>
                <a:extLst>
                  <a:ext uri="{0D108BD9-81ED-4DB2-BD59-A6C34878D82A}">
                    <a16:rowId xmlns:a16="http://schemas.microsoft.com/office/drawing/2014/main" val="2796230133"/>
                  </a:ext>
                </a:extLst>
              </a:tr>
              <a:tr h="370840">
                <a:tc>
                  <a:txBody>
                    <a:bodyPr/>
                    <a:lstStyle/>
                    <a:p>
                      <a:r>
                        <a:rPr lang="nl-BE" sz="1400" dirty="0"/>
                        <a:t>EMPLOYMENT (ook: JOBS)</a:t>
                      </a:r>
                    </a:p>
                  </a:txBody>
                  <a:tcPr/>
                </a:tc>
                <a:tc>
                  <a:txBody>
                    <a:bodyPr/>
                    <a:lstStyle/>
                    <a:p>
                      <a:r>
                        <a:rPr lang="en-US" sz="1400" dirty="0"/>
                        <a:t>ENTIRETY OF OPPORTUNITIES TO EMPLOY WORKERS</a:t>
                      </a:r>
                      <a:endParaRPr lang="nl-BE" sz="1400" dirty="0"/>
                    </a:p>
                  </a:txBody>
                  <a:tcPr/>
                </a:tc>
                <a:tc>
                  <a:txBody>
                    <a:bodyPr/>
                    <a:lstStyle/>
                    <a:p>
                      <a:r>
                        <a:rPr lang="nl-BE" sz="1400" dirty="0"/>
                        <a:t>TEWERKSTELLING (ook: WERKGELEGENHEID)</a:t>
                      </a:r>
                    </a:p>
                  </a:txBody>
                  <a:tcPr/>
                </a:tc>
                <a:tc>
                  <a:txBody>
                    <a:bodyPr/>
                    <a:lstStyle/>
                    <a:p>
                      <a:r>
                        <a:rPr lang="nl-BE" sz="1400" dirty="0"/>
                        <a:t>GEHEEL VAN MOGELIJKHEDEN OM ARBEIDSKRACHTEN AAN HET WERK TE ZETTEN</a:t>
                      </a:r>
                    </a:p>
                  </a:txBody>
                  <a:tcPr/>
                </a:tc>
                <a:extLst>
                  <a:ext uri="{0D108BD9-81ED-4DB2-BD59-A6C34878D82A}">
                    <a16:rowId xmlns:a16="http://schemas.microsoft.com/office/drawing/2014/main" val="251694610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28872C80-1190-1D81-C0CA-E2851AF8615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9B17FEC-7F12-F301-4B71-009A5EEEB49E}"/>
              </a:ext>
            </a:extLst>
          </p:cNvPr>
          <p:cNvSpPr>
            <a:spLocks noGrp="1"/>
          </p:cNvSpPr>
          <p:nvPr>
            <p:ph type="sldNum" sz="quarter" idx="12"/>
          </p:nvPr>
        </p:nvSpPr>
        <p:spPr/>
        <p:txBody>
          <a:bodyPr/>
          <a:lstStyle/>
          <a:p>
            <a:fld id="{C8997273-801F-4FC5-9C8E-1D1AD37BEC65}" type="slidenum">
              <a:rPr lang="nl-BE" smtClean="0"/>
              <a:t>45</a:t>
            </a:fld>
            <a:endParaRPr lang="nl-BE"/>
          </a:p>
        </p:txBody>
      </p:sp>
      <p:sp>
        <p:nvSpPr>
          <p:cNvPr id="4" name="Tijdelijke aanduiding voor datum 3">
            <a:extLst>
              <a:ext uri="{FF2B5EF4-FFF2-40B4-BE49-F238E27FC236}">
                <a16:creationId xmlns:a16="http://schemas.microsoft.com/office/drawing/2014/main" id="{7E12660B-0B73-9EFE-C2DF-A3298A0C493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110809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226919706"/>
              </p:ext>
            </p:extLst>
          </p:nvPr>
        </p:nvGraphicFramePr>
        <p:xfrm>
          <a:off x="402772" y="356053"/>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81998">
                <a:tc>
                  <a:txBody>
                    <a:bodyPr/>
                    <a:lstStyle/>
                    <a:p>
                      <a:r>
                        <a:rPr lang="nl-BE" sz="1400" dirty="0"/>
                        <a:t>EMPLOYMENT ARGUMENT</a:t>
                      </a:r>
                    </a:p>
                  </a:txBody>
                  <a:tcPr/>
                </a:tc>
                <a:tc>
                  <a:txBody>
                    <a:bodyPr/>
                    <a:lstStyle/>
                    <a:p>
                      <a:r>
                        <a:rPr lang="en-US" sz="1400" dirty="0"/>
                        <a:t>ARGUMENT FOR TRADE RESTRICTION WITH COUNTRIES THAT THREATEN LOCAL EMPLOYMENT</a:t>
                      </a:r>
                      <a:endParaRPr lang="nl-BE" sz="1400" dirty="0"/>
                    </a:p>
                  </a:txBody>
                  <a:tcPr/>
                </a:tc>
                <a:tc>
                  <a:txBody>
                    <a:bodyPr/>
                    <a:lstStyle/>
                    <a:p>
                      <a:r>
                        <a:rPr lang="nl-BE" sz="1400" dirty="0"/>
                        <a:t>TEWERKSTELLINGSARGUMENT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ARGUMENT VOOR BELEMMERING VAN DE HANDEL MET LANDEN DIE DE LOKALE TEWERKSTELLING BEDREIGEN</a:t>
                      </a:r>
                    </a:p>
                  </a:txBody>
                  <a:tcPr/>
                </a:tc>
                <a:extLst>
                  <a:ext uri="{0D108BD9-81ED-4DB2-BD59-A6C34878D82A}">
                    <a16:rowId xmlns:a16="http://schemas.microsoft.com/office/drawing/2014/main" val="4180588261"/>
                  </a:ext>
                </a:extLst>
              </a:tr>
              <a:tr h="381998">
                <a:tc>
                  <a:txBody>
                    <a:bodyPr/>
                    <a:lstStyle/>
                    <a:p>
                      <a:r>
                        <a:rPr lang="nl-BE" sz="1400" dirty="0"/>
                        <a:t>EMPLOYMENT RATE</a:t>
                      </a:r>
                    </a:p>
                  </a:txBody>
                  <a:tcPr/>
                </a:tc>
                <a:tc>
                  <a:txBody>
                    <a:bodyPr/>
                    <a:lstStyle/>
                    <a:p>
                      <a:r>
                        <a:rPr lang="en-US" sz="1400" dirty="0"/>
                        <a:t>PROPORTION OF WORKING-AGE POPULATION ACTIVELY AT WORK</a:t>
                      </a:r>
                      <a:endParaRPr lang="nl-BE" sz="1400" dirty="0"/>
                    </a:p>
                  </a:txBody>
                  <a:tcPr/>
                </a:tc>
                <a:tc>
                  <a:txBody>
                    <a:bodyPr/>
                    <a:lstStyle/>
                    <a:p>
                      <a:r>
                        <a:rPr lang="nl-BE" sz="1400" dirty="0"/>
                        <a:t>WERKGELEGENHEIDSGRAAD (of WERKZAAMHEIDSGRAAD)</a:t>
                      </a:r>
                    </a:p>
                  </a:txBody>
                  <a:tcPr/>
                </a:tc>
                <a:tc>
                  <a:txBody>
                    <a:bodyPr/>
                    <a:lstStyle/>
                    <a:p>
                      <a:r>
                        <a:rPr lang="nl-NL" sz="1400" b="0" i="0" kern="1200" dirty="0">
                          <a:solidFill>
                            <a:schemeClr val="dk1"/>
                          </a:solidFill>
                          <a:effectLst/>
                          <a:latin typeface="+mn-lt"/>
                          <a:ea typeface="+mn-ea"/>
                          <a:cs typeface="+mn-cs"/>
                        </a:rPr>
                        <a:t>DEEL VAN DE BEVOLKING OP ARBEIDSLEEFTIJD DAT ACTIEF AAN HET WERK IS</a:t>
                      </a:r>
                      <a:endParaRPr lang="nl-BE" sz="1400" dirty="0"/>
                    </a:p>
                  </a:txBody>
                  <a:tcPr/>
                </a:tc>
                <a:extLst>
                  <a:ext uri="{0D108BD9-81ED-4DB2-BD59-A6C34878D82A}">
                    <a16:rowId xmlns:a16="http://schemas.microsoft.com/office/drawing/2014/main" val="1265383199"/>
                  </a:ext>
                </a:extLst>
              </a:tr>
              <a:tr h="370840">
                <a:tc>
                  <a:txBody>
                    <a:bodyPr/>
                    <a:lstStyle/>
                    <a:p>
                      <a:r>
                        <a:rPr lang="nl-BE" sz="1400" dirty="0"/>
                        <a:t>EMPLOYMENT TRAP</a:t>
                      </a:r>
                    </a:p>
                  </a:txBody>
                  <a:tcPr/>
                </a:tc>
                <a:tc>
                  <a:txBody>
                    <a:bodyPr/>
                    <a:lstStyle/>
                    <a:p>
                      <a:r>
                        <a:rPr lang="en-US" sz="1400" dirty="0"/>
                        <a:t>SITUATION WHERE THE UNEMPLOYED HAVE NO INCENTIVE TO WORK BECAUSE THE FINANCIAL DIFFERENCE BETWEEN WORKING AND NOT WORKING IS NOT SUFFICIENTLY LARGE</a:t>
                      </a:r>
                      <a:endParaRPr lang="nl-BE" sz="1400" dirty="0"/>
                    </a:p>
                  </a:txBody>
                  <a:tcPr/>
                </a:tc>
                <a:tc>
                  <a:txBody>
                    <a:bodyPr/>
                    <a:lstStyle/>
                    <a:p>
                      <a:r>
                        <a:rPr lang="nl-BE" sz="1400" dirty="0"/>
                        <a:t>WERKLOOSHEIDSVAL</a:t>
                      </a:r>
                    </a:p>
                  </a:txBody>
                  <a:tcPr/>
                </a:tc>
                <a:tc>
                  <a:txBody>
                    <a:bodyPr/>
                    <a:lstStyle/>
                    <a:p>
                      <a:r>
                        <a:rPr lang="nl-BE" sz="1400" dirty="0"/>
                        <a:t>SITUATIE WAARIN WERKLOZEN NIET GEPRIKKELD ZIJN OM TE GAAN WERKEN OMDAT HET FINANCIEEL VERSCHIL TUSSEN WERKEN EN NIET WERKEN ONVOLDOENDE GROOT IS</a:t>
                      </a:r>
                    </a:p>
                  </a:txBody>
                  <a:tcPr/>
                </a:tc>
                <a:extLst>
                  <a:ext uri="{0D108BD9-81ED-4DB2-BD59-A6C34878D82A}">
                    <a16:rowId xmlns:a16="http://schemas.microsoft.com/office/drawing/2014/main" val="3644926473"/>
                  </a:ext>
                </a:extLst>
              </a:tr>
              <a:tr h="370840">
                <a:tc>
                  <a:txBody>
                    <a:bodyPr/>
                    <a:lstStyle/>
                    <a:p>
                      <a:r>
                        <a:rPr lang="nl-BE" sz="1400" dirty="0"/>
                        <a:t>ENDOGENEOUS SHOCK</a:t>
                      </a:r>
                    </a:p>
                  </a:txBody>
                  <a:tcPr/>
                </a:tc>
                <a:tc>
                  <a:txBody>
                    <a:bodyPr/>
                    <a:lstStyle/>
                    <a:p>
                      <a:r>
                        <a:rPr lang="en-US" sz="1400" dirty="0"/>
                        <a:t>SUDDEN ACCELERATION OR SLOW-DOWN OF THE CYCLICAL ACTIVITY DUE TO A CAUSE WITHIN THE ECONOMIC SYSTEM</a:t>
                      </a:r>
                      <a:endParaRPr lang="nl-BE" sz="1400" dirty="0"/>
                    </a:p>
                  </a:txBody>
                  <a:tcPr/>
                </a:tc>
                <a:tc>
                  <a:txBody>
                    <a:bodyPr/>
                    <a:lstStyle/>
                    <a:p>
                      <a:r>
                        <a:rPr lang="nl-BE" sz="1400" dirty="0"/>
                        <a:t>ENDOGENE SCHOK</a:t>
                      </a:r>
                    </a:p>
                  </a:txBody>
                  <a:tcPr/>
                </a:tc>
                <a:tc>
                  <a:txBody>
                    <a:bodyPr/>
                    <a:lstStyle/>
                    <a:p>
                      <a:r>
                        <a:rPr lang="nl-BE" sz="1400" dirty="0"/>
                        <a:t>PLOTSE VERSNELLING OF VERTRAGING VAN DE CONJUNCTUUR DOOR EEN OORZAAK BINNEN HET ECONOMISCH SYSTEEM</a:t>
                      </a:r>
                    </a:p>
                  </a:txBody>
                  <a:tcPr/>
                </a:tc>
                <a:extLst>
                  <a:ext uri="{0D108BD9-81ED-4DB2-BD59-A6C34878D82A}">
                    <a16:rowId xmlns:a16="http://schemas.microsoft.com/office/drawing/2014/main" val="2377056510"/>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E6384F34-2765-9EE1-460B-779C29F10B1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88735DA-3610-F993-1166-6D38E27BBE27}"/>
              </a:ext>
            </a:extLst>
          </p:cNvPr>
          <p:cNvSpPr>
            <a:spLocks noGrp="1"/>
          </p:cNvSpPr>
          <p:nvPr>
            <p:ph type="sldNum" sz="quarter" idx="12"/>
          </p:nvPr>
        </p:nvSpPr>
        <p:spPr/>
        <p:txBody>
          <a:bodyPr/>
          <a:lstStyle/>
          <a:p>
            <a:fld id="{C8997273-801F-4FC5-9C8E-1D1AD37BEC65}" type="slidenum">
              <a:rPr lang="nl-BE" smtClean="0"/>
              <a:t>46</a:t>
            </a:fld>
            <a:endParaRPr lang="nl-BE"/>
          </a:p>
        </p:txBody>
      </p:sp>
      <p:sp>
        <p:nvSpPr>
          <p:cNvPr id="4" name="Tijdelijke aanduiding voor datum 3">
            <a:extLst>
              <a:ext uri="{FF2B5EF4-FFF2-40B4-BE49-F238E27FC236}">
                <a16:creationId xmlns:a16="http://schemas.microsoft.com/office/drawing/2014/main" id="{D8293820-4366-8112-BC5F-FFD25EBCD6F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4526102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210920793"/>
              </p:ext>
            </p:extLst>
          </p:nvPr>
        </p:nvGraphicFramePr>
        <p:xfrm>
          <a:off x="402772" y="356053"/>
          <a:ext cx="10515600" cy="32969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ENTRY BARRIER</a:t>
                      </a:r>
                    </a:p>
                  </a:txBody>
                  <a:tcPr/>
                </a:tc>
                <a:tc>
                  <a:txBody>
                    <a:bodyPr/>
                    <a:lstStyle/>
                    <a:p>
                      <a:r>
                        <a:rPr lang="en-US" sz="1400" dirty="0"/>
                        <a:t>BARRIER TO ENTRY FOR A SUPPLIER IN A MARKET</a:t>
                      </a:r>
                      <a:endParaRPr lang="nl-BE" sz="1400" dirty="0"/>
                    </a:p>
                  </a:txBody>
                  <a:tcPr/>
                </a:tc>
                <a:tc>
                  <a:txBody>
                    <a:bodyPr/>
                    <a:lstStyle/>
                    <a:p>
                      <a:r>
                        <a:rPr lang="nl-BE" sz="1400" dirty="0"/>
                        <a:t>TOETREDINGSBARRIERE</a:t>
                      </a:r>
                    </a:p>
                  </a:txBody>
                  <a:tcPr/>
                </a:tc>
                <a:tc>
                  <a:txBody>
                    <a:bodyPr/>
                    <a:lstStyle/>
                    <a:p>
                      <a:r>
                        <a:rPr lang="nl-BE" sz="1400" dirty="0"/>
                        <a:t>BELEMMERING VOOR EEN AANBIEDER OM TOE TE TREDEN TOT EEN MARKT</a:t>
                      </a:r>
                    </a:p>
                  </a:txBody>
                  <a:tcPr/>
                </a:tc>
                <a:extLst>
                  <a:ext uri="{0D108BD9-81ED-4DB2-BD59-A6C34878D82A}">
                    <a16:rowId xmlns:a16="http://schemas.microsoft.com/office/drawing/2014/main" val="3539965895"/>
                  </a:ext>
                </a:extLst>
              </a:tr>
              <a:tr h="370840">
                <a:tc>
                  <a:txBody>
                    <a:bodyPr/>
                    <a:lstStyle/>
                    <a:p>
                      <a:r>
                        <a:rPr lang="nl-BE" sz="1400" dirty="0"/>
                        <a:t>ENVIRONMENT (or: PLANET)</a:t>
                      </a:r>
                    </a:p>
                  </a:txBody>
                  <a:tcPr/>
                </a:tc>
                <a:tc>
                  <a:txBody>
                    <a:bodyPr/>
                    <a:lstStyle/>
                    <a:p>
                      <a:r>
                        <a:rPr lang="nl-BE" sz="1400" dirty="0"/>
                        <a:t>ENTIRETY OF NATURAL RESOURCES</a:t>
                      </a:r>
                    </a:p>
                  </a:txBody>
                  <a:tcPr/>
                </a:tc>
                <a:tc>
                  <a:txBody>
                    <a:bodyPr/>
                    <a:lstStyle/>
                    <a:p>
                      <a:r>
                        <a:rPr lang="nl-BE" sz="1400" dirty="0"/>
                        <a:t>MILIEU (ook: PLANEET)</a:t>
                      </a:r>
                    </a:p>
                  </a:txBody>
                  <a:tcPr/>
                </a:tc>
                <a:tc>
                  <a:txBody>
                    <a:bodyPr/>
                    <a:lstStyle/>
                    <a:p>
                      <a:r>
                        <a:rPr lang="nl-BE" sz="1400" dirty="0"/>
                        <a:t>GEHEEL VAN NATUURLIJKE RIJKDOMMEN</a:t>
                      </a:r>
                    </a:p>
                  </a:txBody>
                  <a:tcPr/>
                </a:tc>
                <a:extLst>
                  <a:ext uri="{0D108BD9-81ED-4DB2-BD59-A6C34878D82A}">
                    <a16:rowId xmlns:a16="http://schemas.microsoft.com/office/drawing/2014/main" val="170816877"/>
                  </a:ext>
                </a:extLst>
              </a:tr>
              <a:tr h="370840">
                <a:tc>
                  <a:txBody>
                    <a:bodyPr/>
                    <a:lstStyle/>
                    <a:p>
                      <a:r>
                        <a:rPr lang="nl-BE" sz="1400" dirty="0"/>
                        <a:t>EQUILIBRIUM (1)</a:t>
                      </a:r>
                    </a:p>
                  </a:txBody>
                  <a:tcPr/>
                </a:tc>
                <a:tc>
                  <a:txBody>
                    <a:bodyPr/>
                    <a:lstStyle/>
                    <a:p>
                      <a:r>
                        <a:rPr lang="en-US" sz="1400" dirty="0"/>
                        <a:t>MARKET SITUATION WHERE SUPPLY AND DEMAND ARE EQUAL</a:t>
                      </a:r>
                      <a:endParaRPr lang="nl-BE" sz="1400" dirty="0"/>
                    </a:p>
                  </a:txBody>
                  <a:tcPr/>
                </a:tc>
                <a:tc>
                  <a:txBody>
                    <a:bodyPr/>
                    <a:lstStyle/>
                    <a:p>
                      <a:r>
                        <a:rPr lang="nl-BE" sz="1400" dirty="0"/>
                        <a:t>EVENWICHT (1)</a:t>
                      </a:r>
                    </a:p>
                  </a:txBody>
                  <a:tcPr/>
                </a:tc>
                <a:tc>
                  <a:txBody>
                    <a:bodyPr/>
                    <a:lstStyle/>
                    <a:p>
                      <a:r>
                        <a:rPr lang="nl-BE" sz="1400" dirty="0"/>
                        <a:t>MARKTSITUATIE WAARIN VRAAG EN AANBOD AAN ELKAAR GELIJK ZIJN</a:t>
                      </a:r>
                    </a:p>
                  </a:txBody>
                  <a:tcPr/>
                </a:tc>
                <a:extLst>
                  <a:ext uri="{0D108BD9-81ED-4DB2-BD59-A6C34878D82A}">
                    <a16:rowId xmlns:a16="http://schemas.microsoft.com/office/drawing/2014/main" val="3396240904"/>
                  </a:ext>
                </a:extLst>
              </a:tr>
              <a:tr h="370840">
                <a:tc>
                  <a:txBody>
                    <a:bodyPr/>
                    <a:lstStyle/>
                    <a:p>
                      <a:r>
                        <a:rPr lang="nl-BE" sz="1400" dirty="0"/>
                        <a:t>EQUILIBRIUM (2)</a:t>
                      </a:r>
                    </a:p>
                  </a:txBody>
                  <a:tcPr/>
                </a:tc>
                <a:tc>
                  <a:txBody>
                    <a:bodyPr/>
                    <a:lstStyle/>
                    <a:p>
                      <a:r>
                        <a:rPr lang="en-US" sz="1400" dirty="0"/>
                        <a:t>SITUATION IN CYCLICAL ACTIVITY WHERE REAL GDP AND POTENTIAL GDP EQUAL EACH OTHER</a:t>
                      </a:r>
                      <a:endParaRPr lang="nl-BE" sz="1400" dirty="0"/>
                    </a:p>
                  </a:txBody>
                  <a:tcPr/>
                </a:tc>
                <a:tc>
                  <a:txBody>
                    <a:bodyPr/>
                    <a:lstStyle/>
                    <a:p>
                      <a:r>
                        <a:rPr lang="nl-BE" sz="1400" dirty="0"/>
                        <a:t>EVENWICHT (2)</a:t>
                      </a:r>
                    </a:p>
                  </a:txBody>
                  <a:tcPr/>
                </a:tc>
                <a:tc>
                  <a:txBody>
                    <a:bodyPr/>
                    <a:lstStyle/>
                    <a:p>
                      <a:r>
                        <a:rPr lang="nl-BE" sz="1400" dirty="0"/>
                        <a:t>SITUATIE IN DE CONJUNCTUUR WAARBIJ REEEL BBP EN POTENTIEEL BBP AAN ELKAAR GELIJK ZIJN</a:t>
                      </a:r>
                    </a:p>
                  </a:txBody>
                  <a:tcPr/>
                </a:tc>
                <a:extLst>
                  <a:ext uri="{0D108BD9-81ED-4DB2-BD59-A6C34878D82A}">
                    <a16:rowId xmlns:a16="http://schemas.microsoft.com/office/drawing/2014/main" val="3233786460"/>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BAB08DD1-37D3-CA45-6316-376BB85AA16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EB11D15-7865-7FC5-DF43-4454A33D876E}"/>
              </a:ext>
            </a:extLst>
          </p:cNvPr>
          <p:cNvSpPr>
            <a:spLocks noGrp="1"/>
          </p:cNvSpPr>
          <p:nvPr>
            <p:ph type="sldNum" sz="quarter" idx="12"/>
          </p:nvPr>
        </p:nvSpPr>
        <p:spPr/>
        <p:txBody>
          <a:bodyPr/>
          <a:lstStyle/>
          <a:p>
            <a:fld id="{C8997273-801F-4FC5-9C8E-1D1AD37BEC65}" type="slidenum">
              <a:rPr lang="nl-BE" smtClean="0"/>
              <a:t>47</a:t>
            </a:fld>
            <a:endParaRPr lang="nl-BE"/>
          </a:p>
        </p:txBody>
      </p:sp>
      <p:sp>
        <p:nvSpPr>
          <p:cNvPr id="4" name="Tijdelijke aanduiding voor datum 3">
            <a:extLst>
              <a:ext uri="{FF2B5EF4-FFF2-40B4-BE49-F238E27FC236}">
                <a16:creationId xmlns:a16="http://schemas.microsoft.com/office/drawing/2014/main" id="{2574E440-F853-6CDE-5BFF-85A408EA98A1}"/>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1283250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790590514"/>
              </p:ext>
            </p:extLst>
          </p:nvPr>
        </p:nvGraphicFramePr>
        <p:xfrm>
          <a:off x="402772" y="356053"/>
          <a:ext cx="10515600" cy="3601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EUROPEAN CENTRAL BANK (ECB)</a:t>
                      </a:r>
                    </a:p>
                  </a:txBody>
                  <a:tcPr/>
                </a:tc>
                <a:tc>
                  <a:txBody>
                    <a:bodyPr/>
                    <a:lstStyle/>
                    <a:p>
                      <a:r>
                        <a:rPr lang="nl-BE" sz="1400" dirty="0"/>
                        <a:t>CENTRAL BANK OF THE EUROPEAN UNION</a:t>
                      </a:r>
                    </a:p>
                  </a:txBody>
                  <a:tcPr/>
                </a:tc>
                <a:tc>
                  <a:txBody>
                    <a:bodyPr/>
                    <a:lstStyle/>
                    <a:p>
                      <a:r>
                        <a:rPr lang="nl-BE" sz="1400" dirty="0"/>
                        <a:t>EUROPESE CENTRALE BANK (ECB)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CENTRALE BANK VAN DE EUROPESE UNIE</a:t>
                      </a:r>
                    </a:p>
                  </a:txBody>
                  <a:tcPr/>
                </a:tc>
                <a:extLst>
                  <a:ext uri="{0D108BD9-81ED-4DB2-BD59-A6C34878D82A}">
                    <a16:rowId xmlns:a16="http://schemas.microsoft.com/office/drawing/2014/main" val="2325055063"/>
                  </a:ext>
                </a:extLst>
              </a:tr>
              <a:tr h="370840">
                <a:tc>
                  <a:txBody>
                    <a:bodyPr/>
                    <a:lstStyle/>
                    <a:p>
                      <a:r>
                        <a:rPr lang="nl-BE" sz="1400" dirty="0"/>
                        <a:t>EUROPEAN COMMISSION</a:t>
                      </a:r>
                    </a:p>
                  </a:txBody>
                  <a:tcPr/>
                </a:tc>
                <a:tc>
                  <a:txBody>
                    <a:bodyPr/>
                    <a:lstStyle/>
                    <a:p>
                      <a:r>
                        <a:rPr lang="nl-BE" sz="1400" dirty="0"/>
                        <a:t>EXECUTIVE BODY OF THE EUROPEAN UNION</a:t>
                      </a:r>
                    </a:p>
                  </a:txBody>
                  <a:tcPr/>
                </a:tc>
                <a:tc>
                  <a:txBody>
                    <a:bodyPr/>
                    <a:lstStyle/>
                    <a:p>
                      <a:r>
                        <a:rPr lang="nl-BE" sz="1400" dirty="0"/>
                        <a:t>EUROPESE COMMISSIE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UITVOEREND ORGAAN VAN DE EUROPESE UNIE</a:t>
                      </a:r>
                    </a:p>
                  </a:txBody>
                  <a:tcPr/>
                </a:tc>
                <a:extLst>
                  <a:ext uri="{0D108BD9-81ED-4DB2-BD59-A6C34878D82A}">
                    <a16:rowId xmlns:a16="http://schemas.microsoft.com/office/drawing/2014/main" val="1280113448"/>
                  </a:ext>
                </a:extLst>
              </a:tr>
              <a:tr h="370840">
                <a:tc>
                  <a:txBody>
                    <a:bodyPr/>
                    <a:lstStyle/>
                    <a:p>
                      <a:r>
                        <a:rPr lang="nl-BE" sz="1400" dirty="0"/>
                        <a:t>EUROPEAN MONETARY UNION (or: EUROZONE) (EMU)</a:t>
                      </a:r>
                    </a:p>
                  </a:txBody>
                  <a:tcPr/>
                </a:tc>
                <a:tc>
                  <a:txBody>
                    <a:bodyPr/>
                    <a:lstStyle/>
                    <a:p>
                      <a:r>
                        <a:rPr lang="en-US" sz="1400" dirty="0"/>
                        <a:t>ENTIRETY OF MEMBER STATES OF THE EUROPEAN UNION HAVING THE EURO AS THEIR COMMON CURRENCY</a:t>
                      </a:r>
                      <a:endParaRPr lang="nl-BE" sz="1400" dirty="0"/>
                    </a:p>
                  </a:txBody>
                  <a:tcPr/>
                </a:tc>
                <a:tc>
                  <a:txBody>
                    <a:bodyPr/>
                    <a:lstStyle/>
                    <a:p>
                      <a:r>
                        <a:rPr lang="nl-BE" sz="1400" dirty="0"/>
                        <a:t>EUROPESE MONETAIRE UNIE  (of: EUROZONE)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GEHEEL VAN LIDSTATEN VAN DE EUROPESE UNIE DIE DE EURO ALS GEMEENSCHAPPELIJKE MUNT HEBBEN</a:t>
                      </a:r>
                    </a:p>
                  </a:txBody>
                  <a:tcPr/>
                </a:tc>
                <a:extLst>
                  <a:ext uri="{0D108BD9-81ED-4DB2-BD59-A6C34878D82A}">
                    <a16:rowId xmlns:a16="http://schemas.microsoft.com/office/drawing/2014/main" val="1420585958"/>
                  </a:ext>
                </a:extLst>
              </a:tr>
              <a:tr h="370840">
                <a:tc>
                  <a:txBody>
                    <a:bodyPr/>
                    <a:lstStyle/>
                    <a:p>
                      <a:r>
                        <a:rPr lang="nl-BE" sz="1400" dirty="0"/>
                        <a:t>EUROPEAN PARLIAMENT</a:t>
                      </a:r>
                    </a:p>
                  </a:txBody>
                  <a:tcPr/>
                </a:tc>
                <a:tc>
                  <a:txBody>
                    <a:bodyPr/>
                    <a:lstStyle/>
                    <a:p>
                      <a:r>
                        <a:rPr lang="en-US" sz="1400" dirty="0"/>
                        <a:t>LEGISLATIVE BODY OF THE EUROPEAN UNION</a:t>
                      </a:r>
                      <a:endParaRPr lang="nl-BE" sz="1400" dirty="0"/>
                    </a:p>
                  </a:txBody>
                  <a:tcPr/>
                </a:tc>
                <a:tc>
                  <a:txBody>
                    <a:bodyPr/>
                    <a:lstStyle/>
                    <a:p>
                      <a:r>
                        <a:rPr lang="nl-BE" sz="1400" dirty="0"/>
                        <a:t>EUROPEES PARLEMENT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WETGEVEND ORGAAN VAN DE EUROPESE UNIE</a:t>
                      </a:r>
                    </a:p>
                  </a:txBody>
                  <a:tcPr/>
                </a:tc>
                <a:extLst>
                  <a:ext uri="{0D108BD9-81ED-4DB2-BD59-A6C34878D82A}">
                    <a16:rowId xmlns:a16="http://schemas.microsoft.com/office/drawing/2014/main" val="3221753490"/>
                  </a:ext>
                </a:extLst>
              </a:tr>
              <a:tr h="370840">
                <a:tc>
                  <a:txBody>
                    <a:bodyPr/>
                    <a:lstStyle/>
                    <a:p>
                      <a:r>
                        <a:rPr lang="nl-BE" sz="1400" dirty="0"/>
                        <a:t>EUROPEAN UNION (EU)</a:t>
                      </a:r>
                    </a:p>
                  </a:txBody>
                  <a:tcPr/>
                </a:tc>
                <a:tc>
                  <a:txBody>
                    <a:bodyPr/>
                    <a:lstStyle/>
                    <a:p>
                      <a:r>
                        <a:rPr lang="nl-BE" sz="1400" dirty="0"/>
                        <a:t>ECONOMIC UNION OF 27 EUROPEAN COUNTRIES</a:t>
                      </a:r>
                    </a:p>
                  </a:txBody>
                  <a:tcPr/>
                </a:tc>
                <a:tc>
                  <a:txBody>
                    <a:bodyPr/>
                    <a:lstStyle/>
                    <a:p>
                      <a:r>
                        <a:rPr lang="nl-BE" sz="1400" dirty="0"/>
                        <a:t>EUROPESE UNIE (EU)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ECONOMISCHE UNIE VAN 27 EUROPESE LANDEN</a:t>
                      </a:r>
                    </a:p>
                  </a:txBody>
                  <a:tcPr/>
                </a:tc>
                <a:extLst>
                  <a:ext uri="{0D108BD9-81ED-4DB2-BD59-A6C34878D82A}">
                    <a16:rowId xmlns:a16="http://schemas.microsoft.com/office/drawing/2014/main" val="90128133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D0023C14-1B53-0EA9-4869-49BD370A29D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A40DBB9-274C-6BA0-7A1F-E897BD17E44F}"/>
              </a:ext>
            </a:extLst>
          </p:cNvPr>
          <p:cNvSpPr>
            <a:spLocks noGrp="1"/>
          </p:cNvSpPr>
          <p:nvPr>
            <p:ph type="sldNum" sz="quarter" idx="12"/>
          </p:nvPr>
        </p:nvSpPr>
        <p:spPr/>
        <p:txBody>
          <a:bodyPr/>
          <a:lstStyle/>
          <a:p>
            <a:fld id="{C8997273-801F-4FC5-9C8E-1D1AD37BEC65}" type="slidenum">
              <a:rPr lang="nl-BE" smtClean="0"/>
              <a:t>48</a:t>
            </a:fld>
            <a:endParaRPr lang="nl-BE"/>
          </a:p>
        </p:txBody>
      </p:sp>
      <p:sp>
        <p:nvSpPr>
          <p:cNvPr id="4" name="Tijdelijke aanduiding voor datum 3">
            <a:extLst>
              <a:ext uri="{FF2B5EF4-FFF2-40B4-BE49-F238E27FC236}">
                <a16:creationId xmlns:a16="http://schemas.microsoft.com/office/drawing/2014/main" id="{9C3CC7F0-29BF-6A5D-E7BB-103EB184210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1115070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47212298"/>
              </p:ext>
            </p:extLst>
          </p:nvPr>
        </p:nvGraphicFramePr>
        <p:xfrm>
          <a:off x="402772" y="356053"/>
          <a:ext cx="10515600" cy="5857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EXCISE</a:t>
                      </a:r>
                    </a:p>
                  </a:txBody>
                  <a:tcPr/>
                </a:tc>
                <a:tc>
                  <a:txBody>
                    <a:bodyPr/>
                    <a:lstStyle/>
                    <a:p>
                      <a:r>
                        <a:rPr lang="nl-BE" sz="1400" dirty="0"/>
                        <a:t>TYPE OF INDIRECT TAX (FOR EXAMPLE ON THE SALE OF TOBACCO, MOTOR FUELS AND ALCOHOL)</a:t>
                      </a:r>
                    </a:p>
                  </a:txBody>
                  <a:tcPr/>
                </a:tc>
                <a:tc>
                  <a:txBody>
                    <a:bodyPr/>
                    <a:lstStyle/>
                    <a:p>
                      <a:r>
                        <a:rPr lang="nl-BE" sz="1400" dirty="0"/>
                        <a:t>ACCIJNS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VORM VAN INDIRECTE BELASTING (BIJVOORBEELD OP DE VERKOOP VAN TABAK, MOTORBRANDSTOFFEN EN ALCOHOL)</a:t>
                      </a:r>
                    </a:p>
                  </a:txBody>
                  <a:tcPr/>
                </a:tc>
                <a:extLst>
                  <a:ext uri="{0D108BD9-81ED-4DB2-BD59-A6C34878D82A}">
                    <a16:rowId xmlns:a16="http://schemas.microsoft.com/office/drawing/2014/main" val="116478123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EXOGENEOUS SHOCK</a:t>
                      </a:r>
                    </a:p>
                    <a:p>
                      <a:endParaRPr lang="nl-B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SUDDEN ACCELERATION OR SLOW-DOWN OF THE CYCLICAL ACTIVITY DUE TO A CAUSE OUTSIDE THE ECONOMIC SYSTEM</a:t>
                      </a:r>
                      <a:endParaRPr lang="nl-BE" sz="1400" dirty="0"/>
                    </a:p>
                  </a:txBody>
                  <a:tcPr/>
                </a:tc>
                <a:tc>
                  <a:txBody>
                    <a:bodyPr/>
                    <a:lstStyle/>
                    <a:p>
                      <a:r>
                        <a:rPr lang="nl-BE" sz="1400" dirty="0"/>
                        <a:t>EXOGENE SCHOK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PLOTSE VERSNELLING OF VERTRAGING VAN DE CONJUNCTUUR DOOR EEN OORZAAK BUITEN HET ECONOMISCH SYSTEEM</a:t>
                      </a:r>
                    </a:p>
                  </a:txBody>
                  <a:tcPr/>
                </a:tc>
                <a:extLst>
                  <a:ext uri="{0D108BD9-81ED-4DB2-BD59-A6C34878D82A}">
                    <a16:rowId xmlns:a16="http://schemas.microsoft.com/office/drawing/2014/main" val="4216384421"/>
                  </a:ext>
                </a:extLst>
              </a:tr>
              <a:tr h="370840">
                <a:tc>
                  <a:txBody>
                    <a:bodyPr/>
                    <a:lstStyle/>
                    <a:p>
                      <a:r>
                        <a:rPr lang="nl-BE" sz="1400" dirty="0"/>
                        <a:t>EXPANSION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PERIOD IN CYCLICAL ACTIVITY IN WHICH THE REAL GDP IS HIGHER THAN THE POTENTIAL GDP</a:t>
                      </a:r>
                      <a:endParaRPr lang="nl-BE" sz="1400" dirty="0"/>
                    </a:p>
                    <a:p>
                      <a:r>
                        <a:rPr lang="nl-BE" sz="1400" dirty="0"/>
                        <a:t>AND THE ECONOMIC ACTIVITY ACCELERATES</a:t>
                      </a:r>
                    </a:p>
                  </a:txBody>
                  <a:tcPr/>
                </a:tc>
                <a:tc>
                  <a:txBody>
                    <a:bodyPr/>
                    <a:lstStyle/>
                    <a:p>
                      <a:r>
                        <a:rPr lang="nl-BE" sz="1400" dirty="0"/>
                        <a:t>EXPANSIE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PERIODE IN DE CONJUNCTUUR WAARIN HET REEEL BBP GROTER IS DAN HET POTENTIEEL BBP EN DE ECONOMISCHE ACTIVITEIT VERSNELT</a:t>
                      </a:r>
                    </a:p>
                  </a:txBody>
                  <a:tcPr/>
                </a:tc>
                <a:extLst>
                  <a:ext uri="{0D108BD9-81ED-4DB2-BD59-A6C34878D82A}">
                    <a16:rowId xmlns:a16="http://schemas.microsoft.com/office/drawing/2014/main" val="3805792038"/>
                  </a:ext>
                </a:extLst>
              </a:tr>
              <a:tr h="370840">
                <a:tc>
                  <a:txBody>
                    <a:bodyPr/>
                    <a:lstStyle/>
                    <a:p>
                      <a:r>
                        <a:rPr lang="nl-BE" sz="1400" dirty="0"/>
                        <a:t>EXPANSIONARY FISCAL POLICY</a:t>
                      </a:r>
                    </a:p>
                  </a:txBody>
                  <a:tcPr/>
                </a:tc>
                <a:tc>
                  <a:txBody>
                    <a:bodyPr/>
                    <a:lstStyle/>
                    <a:p>
                      <a:r>
                        <a:rPr lang="en-US" sz="1400" dirty="0"/>
                        <a:t>GOVERNMENT ECONOMIC POLICY AIMED AT STIMULATING THE CYCLICAL ACTIVITY BY INCREASING PUBLIC SPENDING AND/OR REDUCING TAXES</a:t>
                      </a:r>
                      <a:endParaRPr lang="nl-BE" sz="1400" dirty="0"/>
                    </a:p>
                  </a:txBody>
                  <a:tcPr/>
                </a:tc>
                <a:tc>
                  <a:txBody>
                    <a:bodyPr/>
                    <a:lstStyle/>
                    <a:p>
                      <a:r>
                        <a:rPr lang="nl-BE" sz="1400" dirty="0"/>
                        <a:t>EXPANSIEF BUDGETTAIR BELEID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ECONOMISCH BELEID VAN DE OVERHEID DAT IS GERICHT OP HET STIMULEREN VAN DE CONJUNCTUUR DOOR HET VERHOGEN VAN DE OVERHEIDSBESTEDINGEN EN/OF HET VERLAGEN VAN DE BELASTINGEN</a:t>
                      </a:r>
                    </a:p>
                  </a:txBody>
                  <a:tcPr/>
                </a:tc>
                <a:extLst>
                  <a:ext uri="{0D108BD9-81ED-4DB2-BD59-A6C34878D82A}">
                    <a16:rowId xmlns:a16="http://schemas.microsoft.com/office/drawing/2014/main" val="92269984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81F72364-4981-49A4-6B5A-842D22D6324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C39E92B1-B4C6-E1B6-837F-A02CBB1CA3F8}"/>
              </a:ext>
            </a:extLst>
          </p:cNvPr>
          <p:cNvSpPr>
            <a:spLocks noGrp="1"/>
          </p:cNvSpPr>
          <p:nvPr>
            <p:ph type="sldNum" sz="quarter" idx="12"/>
          </p:nvPr>
        </p:nvSpPr>
        <p:spPr/>
        <p:txBody>
          <a:bodyPr/>
          <a:lstStyle/>
          <a:p>
            <a:fld id="{C8997273-801F-4FC5-9C8E-1D1AD37BEC65}" type="slidenum">
              <a:rPr lang="nl-BE" smtClean="0"/>
              <a:t>49</a:t>
            </a:fld>
            <a:endParaRPr lang="nl-BE"/>
          </a:p>
        </p:txBody>
      </p:sp>
      <p:sp>
        <p:nvSpPr>
          <p:cNvPr id="4" name="Tijdelijke aanduiding voor datum 3">
            <a:extLst>
              <a:ext uri="{FF2B5EF4-FFF2-40B4-BE49-F238E27FC236}">
                <a16:creationId xmlns:a16="http://schemas.microsoft.com/office/drawing/2014/main" id="{A2E6F763-5447-136D-1DFA-2AC90CD8EC0E}"/>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583760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26985087"/>
              </p:ext>
            </p:extLst>
          </p:nvPr>
        </p:nvGraphicFramePr>
        <p:xfrm>
          <a:off x="402772" y="356053"/>
          <a:ext cx="10515600" cy="5521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EXPANSIONARY MONETARY POLICY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CENTRAL BANK ECONOMIC POLICY AIMED AT STIMULATING THE CYCLICAL ACTIVITY BY INCREASING THE MONEY SUPPLY AND/OR REDUCING THE INTEREST RATE</a:t>
                      </a:r>
                      <a:endParaRPr lang="nl-BE" sz="1400" dirty="0"/>
                    </a:p>
                    <a:p>
                      <a:endParaRPr lang="nl-BE" sz="1400" dirty="0"/>
                    </a:p>
                  </a:txBody>
                  <a:tcPr/>
                </a:tc>
                <a:tc>
                  <a:txBody>
                    <a:bodyPr/>
                    <a:lstStyle/>
                    <a:p>
                      <a:r>
                        <a:rPr lang="nl-BE" sz="1400" dirty="0"/>
                        <a:t>EXPANSIEF MONETAIR BELEID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ECONOMISCH BELEID VAN DE CENTRALE BANK DAT IS GERICHT OP HET STIMULEREN VAN DE CONJUNCTUUR DOOR HET VERHOGEN VAN DE GELDHOEVEELHEID EN/OF HET VERLAGEN VAN DE RENTE</a:t>
                      </a:r>
                    </a:p>
                  </a:txBody>
                  <a:tcPr/>
                </a:tc>
                <a:extLst>
                  <a:ext uri="{0D108BD9-81ED-4DB2-BD59-A6C34878D82A}">
                    <a16:rowId xmlns:a16="http://schemas.microsoft.com/office/drawing/2014/main" val="4140294523"/>
                  </a:ext>
                </a:extLst>
              </a:tr>
              <a:tr h="370840">
                <a:tc>
                  <a:txBody>
                    <a:bodyPr/>
                    <a:lstStyle/>
                    <a:p>
                      <a:r>
                        <a:rPr lang="nl-BE" sz="1400" dirty="0"/>
                        <a:t>EXPANSION INVESTMENT</a:t>
                      </a:r>
                    </a:p>
                  </a:txBody>
                  <a:tcPr/>
                </a:tc>
                <a:tc>
                  <a:txBody>
                    <a:bodyPr/>
                    <a:lstStyle/>
                    <a:p>
                      <a:r>
                        <a:rPr lang="en-US" sz="1400" dirty="0"/>
                        <a:t>INCREASE IN THE STOCK OF CAPITAL GOODS</a:t>
                      </a:r>
                      <a:endParaRPr lang="nl-BE" sz="1400" dirty="0"/>
                    </a:p>
                  </a:txBody>
                  <a:tcPr/>
                </a:tc>
                <a:tc>
                  <a:txBody>
                    <a:bodyPr/>
                    <a:lstStyle/>
                    <a:p>
                      <a:r>
                        <a:rPr lang="nl-BE" sz="1400" dirty="0"/>
                        <a:t>UITBREIDINGSINVESTERING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VERGROTING VAN DE VOORRAAD KAPITAALGOEDEREN</a:t>
                      </a:r>
                    </a:p>
                  </a:txBody>
                  <a:tcPr/>
                </a:tc>
                <a:extLst>
                  <a:ext uri="{0D108BD9-81ED-4DB2-BD59-A6C34878D82A}">
                    <a16:rowId xmlns:a16="http://schemas.microsoft.com/office/drawing/2014/main" val="3316646404"/>
                  </a:ext>
                </a:extLst>
              </a:tr>
              <a:tr h="370840">
                <a:tc>
                  <a:txBody>
                    <a:bodyPr/>
                    <a:lstStyle/>
                    <a:p>
                      <a:r>
                        <a:rPr lang="nl-BE" sz="1400" dirty="0"/>
                        <a:t>EXPORT (X)</a:t>
                      </a:r>
                    </a:p>
                  </a:txBody>
                  <a:tcPr/>
                </a:tc>
                <a:tc>
                  <a:txBody>
                    <a:bodyPr/>
                    <a:lstStyle/>
                    <a:p>
                      <a:r>
                        <a:rPr lang="nl-BE" sz="1400" dirty="0"/>
                        <a:t>SELLING GOODS AND SERVICES ABROAD</a:t>
                      </a:r>
                    </a:p>
                  </a:txBody>
                  <a:tcPr/>
                </a:tc>
                <a:tc>
                  <a:txBody>
                    <a:bodyPr/>
                    <a:lstStyle/>
                    <a:p>
                      <a:r>
                        <a:rPr lang="nl-BE" sz="1400" dirty="0"/>
                        <a:t>UITVOER (X)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GOEDEREN EN DIENSTEN AAN HET BUITENLAND VERKOPEN</a:t>
                      </a:r>
                    </a:p>
                  </a:txBody>
                  <a:tcPr/>
                </a:tc>
                <a:extLst>
                  <a:ext uri="{0D108BD9-81ED-4DB2-BD59-A6C34878D82A}">
                    <a16:rowId xmlns:a16="http://schemas.microsoft.com/office/drawing/2014/main" val="3865397899"/>
                  </a:ext>
                </a:extLst>
              </a:tr>
              <a:tr h="370840">
                <a:tc>
                  <a:txBody>
                    <a:bodyPr/>
                    <a:lstStyle/>
                    <a:p>
                      <a:r>
                        <a:rPr lang="nl-BE" sz="1400" dirty="0"/>
                        <a:t>EXPORT SUBSIDY</a:t>
                      </a:r>
                    </a:p>
                  </a:txBody>
                  <a:tcPr/>
                </a:tc>
                <a:tc>
                  <a:txBody>
                    <a:bodyPr/>
                    <a:lstStyle/>
                    <a:p>
                      <a:r>
                        <a:rPr lang="en-US" sz="1400" dirty="0"/>
                        <a:t>TRADE BARRIER CONSISTING OF SUBSIDIES PAID TO EXPORTERS OF GOODS OR SERVICES</a:t>
                      </a:r>
                      <a:endParaRPr lang="nl-BE" sz="1400" dirty="0"/>
                    </a:p>
                  </a:txBody>
                  <a:tcPr/>
                </a:tc>
                <a:tc>
                  <a:txBody>
                    <a:bodyPr/>
                    <a:lstStyle/>
                    <a:p>
                      <a:r>
                        <a:rPr lang="nl-BE" sz="1400" dirty="0"/>
                        <a:t>EXPORTSUBSIDIE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HANDELSBELEMMERING DIE ERIN BESTAAT DAT SUBSIDIES WORDEN BETAALD AAN UITVOERDERS VAN GOEDEREN OF DIENSTEN</a:t>
                      </a:r>
                    </a:p>
                  </a:txBody>
                  <a:tcPr/>
                </a:tc>
                <a:extLst>
                  <a:ext uri="{0D108BD9-81ED-4DB2-BD59-A6C34878D82A}">
                    <a16:rowId xmlns:a16="http://schemas.microsoft.com/office/drawing/2014/main" val="1158044926"/>
                  </a:ext>
                </a:extLst>
              </a:tr>
              <a:tr h="370840">
                <a:tc>
                  <a:txBody>
                    <a:bodyPr/>
                    <a:lstStyle/>
                    <a:p>
                      <a:r>
                        <a:rPr lang="nl-BE" sz="1400" dirty="0"/>
                        <a:t>EXTERNAL EFFECTS (also: EXTERNALITIES)</a:t>
                      </a:r>
                    </a:p>
                  </a:txBody>
                  <a:tcPr/>
                </a:tc>
                <a:tc>
                  <a:txBody>
                    <a:bodyPr/>
                    <a:lstStyle/>
                    <a:p>
                      <a:r>
                        <a:rPr lang="en-US" sz="1400" dirty="0"/>
                        <a:t>UNINTENDED POSITIVE OR NEGATIVE EFFECTS OF PRODUCTION AND CONSUMPTION ON THIRD PARTIES</a:t>
                      </a:r>
                      <a:endParaRPr lang="nl-BE" sz="1400" dirty="0"/>
                    </a:p>
                  </a:txBody>
                  <a:tcPr/>
                </a:tc>
                <a:tc>
                  <a:txBody>
                    <a:bodyPr/>
                    <a:lstStyle/>
                    <a:p>
                      <a:r>
                        <a:rPr lang="nl-BE" sz="1400" dirty="0"/>
                        <a:t>EXTERNE EFFECTEN (ook: EXTERNALITEITEN)</a:t>
                      </a:r>
                    </a:p>
                  </a:txBody>
                  <a:tcPr/>
                </a:tc>
                <a:tc>
                  <a:txBody>
                    <a:bodyPr/>
                    <a:lstStyle/>
                    <a:p>
                      <a:r>
                        <a:rPr lang="nl-BE" sz="1400" dirty="0"/>
                        <a:t>ONBEDOELDE POSITIEVE OF NEGATIEVE EFFECTEN VAN PRODUCTIE EN CONSUMPTIE OP DERDE PARTIJEN</a:t>
                      </a:r>
                    </a:p>
                  </a:txBody>
                  <a:tcPr/>
                </a:tc>
                <a:extLst>
                  <a:ext uri="{0D108BD9-81ED-4DB2-BD59-A6C34878D82A}">
                    <a16:rowId xmlns:a16="http://schemas.microsoft.com/office/drawing/2014/main" val="354711895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79AA8B6B-E67D-7E13-5B31-22297AD7A39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91C4B64-A8FA-1459-1B87-8B36BD5AA52A}"/>
              </a:ext>
            </a:extLst>
          </p:cNvPr>
          <p:cNvSpPr>
            <a:spLocks noGrp="1"/>
          </p:cNvSpPr>
          <p:nvPr>
            <p:ph type="sldNum" sz="quarter" idx="12"/>
          </p:nvPr>
        </p:nvSpPr>
        <p:spPr/>
        <p:txBody>
          <a:bodyPr/>
          <a:lstStyle/>
          <a:p>
            <a:fld id="{C8997273-801F-4FC5-9C8E-1D1AD37BEC65}" type="slidenum">
              <a:rPr lang="nl-BE" smtClean="0"/>
              <a:t>50</a:t>
            </a:fld>
            <a:endParaRPr lang="nl-BE"/>
          </a:p>
        </p:txBody>
      </p:sp>
      <p:sp>
        <p:nvSpPr>
          <p:cNvPr id="4" name="Tijdelijke aanduiding voor datum 3">
            <a:extLst>
              <a:ext uri="{FF2B5EF4-FFF2-40B4-BE49-F238E27FC236}">
                <a16:creationId xmlns:a16="http://schemas.microsoft.com/office/drawing/2014/main" id="{CDE97DB3-77A5-2129-891F-F126908C9B3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8144619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4A3AD2D9-033D-AE60-A768-1AB01645668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501CCF8-26AB-CAEF-CC0A-161A22B9F809}"/>
              </a:ext>
            </a:extLst>
          </p:cNvPr>
          <p:cNvSpPr>
            <a:spLocks noGrp="1"/>
          </p:cNvSpPr>
          <p:nvPr>
            <p:ph type="sldNum" sz="quarter" idx="12"/>
          </p:nvPr>
        </p:nvSpPr>
        <p:spPr/>
        <p:txBody>
          <a:bodyPr/>
          <a:lstStyle/>
          <a:p>
            <a:fld id="{C8997273-801F-4FC5-9C8E-1D1AD37BEC65}" type="slidenum">
              <a:rPr lang="nl-BE" smtClean="0"/>
              <a:t>51</a:t>
            </a:fld>
            <a:endParaRPr lang="nl-BE"/>
          </a:p>
        </p:txBody>
      </p:sp>
      <p:sp>
        <p:nvSpPr>
          <p:cNvPr id="4" name="Tijdelijke aanduiding voor datum 3">
            <a:extLst>
              <a:ext uri="{FF2B5EF4-FFF2-40B4-BE49-F238E27FC236}">
                <a16:creationId xmlns:a16="http://schemas.microsoft.com/office/drawing/2014/main" id="{6AEB5912-1470-4024-1789-90FA96B254B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828512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F0588006-8B56-6DF7-B7B5-93B6BC2EF2A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C036E008-6467-40F9-BE8E-440C2CCDCED6}"/>
              </a:ext>
            </a:extLst>
          </p:cNvPr>
          <p:cNvSpPr>
            <a:spLocks noGrp="1"/>
          </p:cNvSpPr>
          <p:nvPr>
            <p:ph type="sldNum" sz="quarter" idx="12"/>
          </p:nvPr>
        </p:nvSpPr>
        <p:spPr/>
        <p:txBody>
          <a:bodyPr/>
          <a:lstStyle/>
          <a:p>
            <a:fld id="{C8997273-801F-4FC5-9C8E-1D1AD37BEC65}" type="slidenum">
              <a:rPr lang="nl-BE" smtClean="0"/>
              <a:t>52</a:t>
            </a:fld>
            <a:endParaRPr lang="nl-BE"/>
          </a:p>
        </p:txBody>
      </p:sp>
      <p:sp>
        <p:nvSpPr>
          <p:cNvPr id="4" name="Tijdelijke aanduiding voor datum 3">
            <a:extLst>
              <a:ext uri="{FF2B5EF4-FFF2-40B4-BE49-F238E27FC236}">
                <a16:creationId xmlns:a16="http://schemas.microsoft.com/office/drawing/2014/main" id="{10C4EE03-D733-580E-53A9-D8E5468C074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736039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E</a:t>
            </a:r>
          </a:p>
        </p:txBody>
      </p:sp>
      <p:sp>
        <p:nvSpPr>
          <p:cNvPr id="2" name="Tijdelijke aanduiding voor voettekst 1">
            <a:extLst>
              <a:ext uri="{FF2B5EF4-FFF2-40B4-BE49-F238E27FC236}">
                <a16:creationId xmlns:a16="http://schemas.microsoft.com/office/drawing/2014/main" id="{48CD4657-603D-91A6-E883-037384D05A5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01DDF8A-9F60-D474-5FBC-4B77CC8F3653}"/>
              </a:ext>
            </a:extLst>
          </p:cNvPr>
          <p:cNvSpPr>
            <a:spLocks noGrp="1"/>
          </p:cNvSpPr>
          <p:nvPr>
            <p:ph type="sldNum" sz="quarter" idx="12"/>
          </p:nvPr>
        </p:nvSpPr>
        <p:spPr/>
        <p:txBody>
          <a:bodyPr/>
          <a:lstStyle/>
          <a:p>
            <a:fld id="{C8997273-801F-4FC5-9C8E-1D1AD37BEC65}" type="slidenum">
              <a:rPr lang="nl-BE" smtClean="0"/>
              <a:t>53</a:t>
            </a:fld>
            <a:endParaRPr lang="nl-BE"/>
          </a:p>
        </p:txBody>
      </p:sp>
      <p:sp>
        <p:nvSpPr>
          <p:cNvPr id="4" name="Tijdelijke aanduiding voor datum 3">
            <a:extLst>
              <a:ext uri="{FF2B5EF4-FFF2-40B4-BE49-F238E27FC236}">
                <a16:creationId xmlns:a16="http://schemas.microsoft.com/office/drawing/2014/main" id="{45CA2CBB-08F6-9A62-F841-0ED9E77D121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051390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110155234"/>
              </p:ext>
            </p:extLst>
          </p:nvPr>
        </p:nvGraphicFramePr>
        <p:xfrm>
          <a:off x="402772" y="356053"/>
          <a:ext cx="10515600" cy="28702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FACTOR MARKETS</a:t>
                      </a:r>
                    </a:p>
                  </a:txBody>
                  <a:tcPr/>
                </a:tc>
                <a:tc>
                  <a:txBody>
                    <a:bodyPr/>
                    <a:lstStyle/>
                    <a:p>
                      <a:r>
                        <a:rPr lang="en-US" sz="1400" dirty="0"/>
                        <a:t>MARKETS WHERE FACTORS OF PRODUCTION ARE TRADED</a:t>
                      </a:r>
                      <a:endParaRPr lang="nl-BE" sz="1400" dirty="0"/>
                    </a:p>
                  </a:txBody>
                  <a:tcPr/>
                </a:tc>
                <a:tc>
                  <a:txBody>
                    <a:bodyPr/>
                    <a:lstStyle/>
                    <a:p>
                      <a:r>
                        <a:rPr lang="nl-BE" sz="1400" dirty="0"/>
                        <a:t>FACTORMARKTEN</a:t>
                      </a:r>
                    </a:p>
                  </a:txBody>
                  <a:tcPr/>
                </a:tc>
                <a:tc>
                  <a:txBody>
                    <a:bodyPr/>
                    <a:lstStyle/>
                    <a:p>
                      <a:r>
                        <a:rPr lang="nl-BE" sz="1400" dirty="0"/>
                        <a:t>MARKTEN WAAROP PRODUCTIEFACTOREN WORDEN VERHANDELD</a:t>
                      </a:r>
                    </a:p>
                  </a:txBody>
                  <a:tcPr/>
                </a:tc>
                <a:extLst>
                  <a:ext uri="{0D108BD9-81ED-4DB2-BD59-A6C34878D82A}">
                    <a16:rowId xmlns:a16="http://schemas.microsoft.com/office/drawing/2014/main" val="959795533"/>
                  </a:ext>
                </a:extLst>
              </a:tr>
              <a:tr h="370840">
                <a:tc>
                  <a:txBody>
                    <a:bodyPr/>
                    <a:lstStyle/>
                    <a:p>
                      <a:r>
                        <a:rPr lang="nl-BE" sz="1400" dirty="0"/>
                        <a:t>FAMILY ALLOWANCE</a:t>
                      </a:r>
                    </a:p>
                  </a:txBody>
                  <a:tcPr/>
                </a:tc>
                <a:tc>
                  <a:txBody>
                    <a:bodyPr/>
                    <a:lstStyle/>
                    <a:p>
                      <a:r>
                        <a:rPr lang="en-US" sz="1400" dirty="0"/>
                        <a:t>SOCIAL ALLOWANCE FOR FAMILIES WITH CHILDREN</a:t>
                      </a:r>
                      <a:endParaRPr lang="nl-BE" sz="1400" dirty="0"/>
                    </a:p>
                  </a:txBody>
                  <a:tcPr/>
                </a:tc>
                <a:tc>
                  <a:txBody>
                    <a:bodyPr/>
                    <a:lstStyle/>
                    <a:p>
                      <a:r>
                        <a:rPr lang="nl-BE" sz="1400" dirty="0"/>
                        <a:t>GROEIPAKKET (VROEGERE KINDERBIJSLAG)</a:t>
                      </a:r>
                    </a:p>
                  </a:txBody>
                  <a:tcPr/>
                </a:tc>
                <a:tc>
                  <a:txBody>
                    <a:bodyPr/>
                    <a:lstStyle/>
                    <a:p>
                      <a:r>
                        <a:rPr lang="nl-BE" sz="1400" dirty="0"/>
                        <a:t>SOCIALE UITKERING VOOR GEZINNEN MET KINDEREN</a:t>
                      </a:r>
                    </a:p>
                  </a:txBody>
                  <a:tcPr/>
                </a:tc>
                <a:extLst>
                  <a:ext uri="{0D108BD9-81ED-4DB2-BD59-A6C34878D82A}">
                    <a16:rowId xmlns:a16="http://schemas.microsoft.com/office/drawing/2014/main" val="978568815"/>
                  </a:ext>
                </a:extLst>
              </a:tr>
              <a:tr h="370840">
                <a:tc>
                  <a:txBody>
                    <a:bodyPr/>
                    <a:lstStyle/>
                    <a:p>
                      <a:r>
                        <a:rPr lang="nl-BE" sz="1400" dirty="0"/>
                        <a:t>FEDERAL RESERVE SYSTEM (or: </a:t>
                      </a:r>
                      <a:r>
                        <a:rPr lang="nl-BE" sz="1400" dirty="0" err="1"/>
                        <a:t>Fed</a:t>
                      </a:r>
                      <a:r>
                        <a:rPr lang="nl-BE" sz="1400" dirty="0"/>
                        <a:t>)</a:t>
                      </a:r>
                    </a:p>
                  </a:txBody>
                  <a:tcPr/>
                </a:tc>
                <a:tc>
                  <a:txBody>
                    <a:bodyPr/>
                    <a:lstStyle/>
                    <a:p>
                      <a:r>
                        <a:rPr lang="nl-BE" sz="1400" dirty="0"/>
                        <a:t>CENTRAL BANK OF THE US</a:t>
                      </a:r>
                    </a:p>
                  </a:txBody>
                  <a:tcPr/>
                </a:tc>
                <a:tc>
                  <a:txBody>
                    <a:bodyPr/>
                    <a:lstStyle/>
                    <a:p>
                      <a:r>
                        <a:rPr lang="nl-BE" sz="1400" dirty="0"/>
                        <a:t>AMERIKAANSE CENTRALE BANK</a:t>
                      </a:r>
                    </a:p>
                  </a:txBody>
                  <a:tcPr/>
                </a:tc>
                <a:tc>
                  <a:txBody>
                    <a:bodyPr/>
                    <a:lstStyle/>
                    <a:p>
                      <a:r>
                        <a:rPr lang="nl-BE" sz="1400" dirty="0"/>
                        <a:t>CENTRALE BANK VAN DE V.S.</a:t>
                      </a:r>
                    </a:p>
                  </a:txBody>
                  <a:tcPr/>
                </a:tc>
                <a:extLst>
                  <a:ext uri="{0D108BD9-81ED-4DB2-BD59-A6C34878D82A}">
                    <a16:rowId xmlns:a16="http://schemas.microsoft.com/office/drawing/2014/main" val="1409181926"/>
                  </a:ext>
                </a:extLst>
              </a:tr>
              <a:tr h="370840">
                <a:tc>
                  <a:txBody>
                    <a:bodyPr/>
                    <a:lstStyle/>
                    <a:p>
                      <a:r>
                        <a:rPr lang="nl-BE" sz="1400" dirty="0"/>
                        <a:t>FIDUCIARY MONEY</a:t>
                      </a:r>
                    </a:p>
                  </a:txBody>
                  <a:tcPr/>
                </a:tc>
                <a:tc>
                  <a:txBody>
                    <a:bodyPr/>
                    <a:lstStyle/>
                    <a:p>
                      <a:r>
                        <a:rPr lang="en-US" sz="1400" dirty="0"/>
                        <a:t>TYPE OF MONEY WHOSE VALUE IS BASED ON TRUST</a:t>
                      </a:r>
                      <a:endParaRPr lang="nl-BE" sz="1400" dirty="0"/>
                    </a:p>
                  </a:txBody>
                  <a:tcPr/>
                </a:tc>
                <a:tc>
                  <a:txBody>
                    <a:bodyPr/>
                    <a:lstStyle/>
                    <a:p>
                      <a:r>
                        <a:rPr lang="nl-BE" sz="1400" dirty="0"/>
                        <a:t>FIDUCIAIR GELD</a:t>
                      </a:r>
                    </a:p>
                  </a:txBody>
                  <a:tcPr/>
                </a:tc>
                <a:tc>
                  <a:txBody>
                    <a:bodyPr/>
                    <a:lstStyle/>
                    <a:p>
                      <a:r>
                        <a:rPr lang="nl-BE" sz="1400" dirty="0"/>
                        <a:t>VORM VAN GELD WAARVAN DE WAARDE IS GEBASEERD OP VERTROUWEN</a:t>
                      </a:r>
                    </a:p>
                  </a:txBody>
                  <a:tcPr/>
                </a:tc>
                <a:extLst>
                  <a:ext uri="{0D108BD9-81ED-4DB2-BD59-A6C34878D82A}">
                    <a16:rowId xmlns:a16="http://schemas.microsoft.com/office/drawing/2014/main" val="294263353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4663CA7A-AB9D-9F33-A496-8AE3381A2F2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423CAC7-D048-EFE5-1655-D0D2CC2F5364}"/>
              </a:ext>
            </a:extLst>
          </p:cNvPr>
          <p:cNvSpPr>
            <a:spLocks noGrp="1"/>
          </p:cNvSpPr>
          <p:nvPr>
            <p:ph type="sldNum" sz="quarter" idx="12"/>
          </p:nvPr>
        </p:nvSpPr>
        <p:spPr/>
        <p:txBody>
          <a:bodyPr/>
          <a:lstStyle/>
          <a:p>
            <a:fld id="{C8997273-801F-4FC5-9C8E-1D1AD37BEC65}" type="slidenum">
              <a:rPr lang="nl-BE" smtClean="0"/>
              <a:t>54</a:t>
            </a:fld>
            <a:endParaRPr lang="nl-BE"/>
          </a:p>
        </p:txBody>
      </p:sp>
      <p:sp>
        <p:nvSpPr>
          <p:cNvPr id="4" name="Tijdelijke aanduiding voor datum 3">
            <a:extLst>
              <a:ext uri="{FF2B5EF4-FFF2-40B4-BE49-F238E27FC236}">
                <a16:creationId xmlns:a16="http://schemas.microsoft.com/office/drawing/2014/main" id="{44CD3060-CC36-4C6B-146F-ED3A70630A66}"/>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8592773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716526962"/>
              </p:ext>
            </p:extLst>
          </p:nvPr>
        </p:nvGraphicFramePr>
        <p:xfrm>
          <a:off x="402772" y="356053"/>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FINANCING BALANCE</a:t>
                      </a:r>
                    </a:p>
                  </a:txBody>
                  <a:tcPr/>
                </a:tc>
                <a:tc>
                  <a:txBody>
                    <a:bodyPr/>
                    <a:lstStyle/>
                    <a:p>
                      <a:r>
                        <a:rPr lang="en-US" sz="1400" dirty="0"/>
                        <a:t>DEFICIT OR SURPLUS IN THE GOVERNMENT'S BUDGET, EXCLUDING THE PUBLIC DEBT REDEMPTION</a:t>
                      </a:r>
                      <a:endParaRPr lang="nl-BE" sz="1400" dirty="0"/>
                    </a:p>
                  </a:txBody>
                  <a:tcPr/>
                </a:tc>
                <a:tc>
                  <a:txBody>
                    <a:bodyPr/>
                    <a:lstStyle/>
                    <a:p>
                      <a:r>
                        <a:rPr lang="nl-BE" sz="1400" dirty="0"/>
                        <a:t>FINANCIERINGSSALDO</a:t>
                      </a:r>
                    </a:p>
                  </a:txBody>
                  <a:tcPr/>
                </a:tc>
                <a:tc>
                  <a:txBody>
                    <a:bodyPr/>
                    <a:lstStyle/>
                    <a:p>
                      <a:r>
                        <a:rPr lang="nl-BE" sz="1400" dirty="0"/>
                        <a:t>TEKORT OF OVERSCHOT OP DE BEGROTING VAN EEN OVERHEID, EXCLUSIEF DE AFLOSSING VAN DE STAATSSCHULD</a:t>
                      </a:r>
                    </a:p>
                  </a:txBody>
                  <a:tcPr/>
                </a:tc>
                <a:extLst>
                  <a:ext uri="{0D108BD9-81ED-4DB2-BD59-A6C34878D82A}">
                    <a16:rowId xmlns:a16="http://schemas.microsoft.com/office/drawing/2014/main" val="1891882169"/>
                  </a:ext>
                </a:extLst>
              </a:tr>
              <a:tr h="370840">
                <a:tc>
                  <a:txBody>
                    <a:bodyPr/>
                    <a:lstStyle/>
                    <a:p>
                      <a:r>
                        <a:rPr lang="nl-BE" sz="1400" dirty="0"/>
                        <a:t>FINISHED GOODS</a:t>
                      </a:r>
                    </a:p>
                  </a:txBody>
                  <a:tcPr/>
                </a:tc>
                <a:tc>
                  <a:txBody>
                    <a:bodyPr/>
                    <a:lstStyle/>
                    <a:p>
                      <a:r>
                        <a:rPr lang="en-US" sz="1400" dirty="0"/>
                        <a:t>GOODS OR SERVICES NO LONGER UNDERGOING FURTHER MANUFACTURING OPERATIONS</a:t>
                      </a:r>
                      <a:endParaRPr lang="nl-BE" sz="1400" dirty="0"/>
                    </a:p>
                  </a:txBody>
                  <a:tcPr/>
                </a:tc>
                <a:tc>
                  <a:txBody>
                    <a:bodyPr/>
                    <a:lstStyle/>
                    <a:p>
                      <a:r>
                        <a:rPr lang="nl-BE" sz="1400" dirty="0"/>
                        <a:t>FINALE GOEDEREN</a:t>
                      </a:r>
                    </a:p>
                  </a:txBody>
                  <a:tcPr/>
                </a:tc>
                <a:tc>
                  <a:txBody>
                    <a:bodyPr/>
                    <a:lstStyle/>
                    <a:p>
                      <a:r>
                        <a:rPr lang="nl-BE" sz="1400" dirty="0"/>
                        <a:t>GOEDEREN OF DIENSTEN DIE GEEN VERDERE PRODUCTIEBEWERKING MEER ONDERGAAN</a:t>
                      </a:r>
                    </a:p>
                  </a:txBody>
                  <a:tcPr/>
                </a:tc>
                <a:extLst>
                  <a:ext uri="{0D108BD9-81ED-4DB2-BD59-A6C34878D82A}">
                    <a16:rowId xmlns:a16="http://schemas.microsoft.com/office/drawing/2014/main" val="4292599365"/>
                  </a:ext>
                </a:extLst>
              </a:tr>
              <a:tr h="370840">
                <a:tc>
                  <a:txBody>
                    <a:bodyPr/>
                    <a:lstStyle/>
                    <a:p>
                      <a:r>
                        <a:rPr lang="nl-BE" sz="1400" dirty="0"/>
                        <a:t>FISCAL POLICY</a:t>
                      </a:r>
                    </a:p>
                  </a:txBody>
                  <a:tcPr/>
                </a:tc>
                <a:tc>
                  <a:txBody>
                    <a:bodyPr/>
                    <a:lstStyle/>
                    <a:p>
                      <a:r>
                        <a:rPr lang="en-US" sz="1400" dirty="0"/>
                        <a:t>ALL MEASURES TAKEN BY THE GOVERNMENT REGARDING THE REVENUES AND EXPENDITURES</a:t>
                      </a:r>
                      <a:endParaRPr lang="nl-BE" sz="1400" dirty="0"/>
                    </a:p>
                  </a:txBody>
                  <a:tcPr/>
                </a:tc>
                <a:tc>
                  <a:txBody>
                    <a:bodyPr/>
                    <a:lstStyle/>
                    <a:p>
                      <a:r>
                        <a:rPr lang="nl-BE" sz="1400" dirty="0"/>
                        <a:t>BUDGETTAIR BELEID</a:t>
                      </a:r>
                    </a:p>
                  </a:txBody>
                  <a:tcPr/>
                </a:tc>
                <a:tc>
                  <a:txBody>
                    <a:bodyPr/>
                    <a:lstStyle/>
                    <a:p>
                      <a:r>
                        <a:rPr lang="nl-BE" sz="1400" dirty="0"/>
                        <a:t>ALLE MAATREGELEN DIE DE OVERHEID NEEMT MET BETREKKING TOT DE ONTVANGSTEN EN UITGAVEN</a:t>
                      </a:r>
                    </a:p>
                  </a:txBody>
                  <a:tcPr/>
                </a:tc>
                <a:extLst>
                  <a:ext uri="{0D108BD9-81ED-4DB2-BD59-A6C34878D82A}">
                    <a16:rowId xmlns:a16="http://schemas.microsoft.com/office/drawing/2014/main" val="3547118951"/>
                  </a:ext>
                </a:extLst>
              </a:tr>
              <a:tr h="153398">
                <a:tc>
                  <a:txBody>
                    <a:bodyPr/>
                    <a:lstStyle/>
                    <a:p>
                      <a:r>
                        <a:rPr lang="nl-BE" sz="1400" dirty="0"/>
                        <a:t>FISHER EQUATION</a:t>
                      </a:r>
                    </a:p>
                  </a:txBody>
                  <a:tcPr/>
                </a:tc>
                <a:tc>
                  <a:txBody>
                    <a:bodyPr/>
                    <a:lstStyle/>
                    <a:p>
                      <a:r>
                        <a:rPr lang="nl-BE" sz="1400" dirty="0"/>
                        <a:t>M*V=P*T     </a:t>
                      </a:r>
                      <a:r>
                        <a:rPr lang="en-US" sz="1400" dirty="0"/>
                        <a:t>EQUATION THAT RELATES THE FLOW OF GOODS TO THE FLOW OF MONEY IN THE ECONOMY AND EXPLAINS MONETARY INFLATION</a:t>
                      </a:r>
                      <a:endParaRPr lang="nl-BE" sz="1400" dirty="0"/>
                    </a:p>
                  </a:txBody>
                  <a:tcPr/>
                </a:tc>
                <a:tc>
                  <a:txBody>
                    <a:bodyPr/>
                    <a:lstStyle/>
                    <a:p>
                      <a:r>
                        <a:rPr lang="nl-BE" sz="1400" dirty="0"/>
                        <a:t>FISHER-VERGELIJKING</a:t>
                      </a:r>
                    </a:p>
                  </a:txBody>
                  <a:tcPr/>
                </a:tc>
                <a:tc>
                  <a:txBody>
                    <a:bodyPr/>
                    <a:lstStyle/>
                    <a:p>
                      <a:r>
                        <a:rPr lang="nl-BE" sz="1400" dirty="0"/>
                        <a:t>M*V=P*T    VERGELIJKING DIE HET VERBAND LEGT TUSSEN DE GOEDERENSTROOM EN DE GELDSTROOM IN DE ECONOMIE EN EEN VERKLARING GEEFT VOOR MONETAIRE INFLATIE</a:t>
                      </a:r>
                    </a:p>
                  </a:txBody>
                  <a:tcPr/>
                </a:tc>
                <a:extLst>
                  <a:ext uri="{0D108BD9-81ED-4DB2-BD59-A6C34878D82A}">
                    <a16:rowId xmlns:a16="http://schemas.microsoft.com/office/drawing/2014/main" val="214285315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79848DA2-CC1B-9BB4-49C7-D2777229A80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4AB42C4-CBC0-B4D9-CC63-5763839F49D1}"/>
              </a:ext>
            </a:extLst>
          </p:cNvPr>
          <p:cNvSpPr>
            <a:spLocks noGrp="1"/>
          </p:cNvSpPr>
          <p:nvPr>
            <p:ph type="sldNum" sz="quarter" idx="12"/>
          </p:nvPr>
        </p:nvSpPr>
        <p:spPr/>
        <p:txBody>
          <a:bodyPr/>
          <a:lstStyle/>
          <a:p>
            <a:fld id="{C8997273-801F-4FC5-9C8E-1D1AD37BEC65}" type="slidenum">
              <a:rPr lang="nl-BE" smtClean="0"/>
              <a:t>55</a:t>
            </a:fld>
            <a:endParaRPr lang="nl-BE"/>
          </a:p>
        </p:txBody>
      </p:sp>
      <p:sp>
        <p:nvSpPr>
          <p:cNvPr id="4" name="Tijdelijke aanduiding voor datum 3">
            <a:extLst>
              <a:ext uri="{FF2B5EF4-FFF2-40B4-BE49-F238E27FC236}">
                <a16:creationId xmlns:a16="http://schemas.microsoft.com/office/drawing/2014/main" id="{1FB89369-9330-39B8-F1C7-7E8D305801A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224091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224080650"/>
              </p:ext>
            </p:extLst>
          </p:nvPr>
        </p:nvGraphicFramePr>
        <p:xfrm>
          <a:off x="402772" y="356053"/>
          <a:ext cx="10515600" cy="22606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FIXED COST</a:t>
                      </a:r>
                    </a:p>
                  </a:txBody>
                  <a:tcPr/>
                </a:tc>
                <a:tc>
                  <a:txBody>
                    <a:bodyPr/>
                    <a:lstStyle/>
                    <a:p>
                      <a:r>
                        <a:rPr lang="en-US" sz="1400" dirty="0"/>
                        <a:t>COST WHOSE AMOUNT DOES NOT VARY WITH PRODUCTION VOLUME</a:t>
                      </a:r>
                      <a:endParaRPr lang="nl-BE" sz="1400" dirty="0"/>
                    </a:p>
                  </a:txBody>
                  <a:tcPr/>
                </a:tc>
                <a:tc>
                  <a:txBody>
                    <a:bodyPr/>
                    <a:lstStyle/>
                    <a:p>
                      <a:r>
                        <a:rPr lang="nl-BE" sz="1400" dirty="0"/>
                        <a:t>VASTE KOST</a:t>
                      </a:r>
                    </a:p>
                  </a:txBody>
                  <a:tcPr/>
                </a:tc>
                <a:tc>
                  <a:txBody>
                    <a:bodyPr/>
                    <a:lstStyle/>
                    <a:p>
                      <a:r>
                        <a:rPr lang="nl-BE" sz="1400" dirty="0"/>
                        <a:t>KOST WAARVAN HET BEDRAG NIET VARIEERT MET HET PRODUCTIEVOLUME</a:t>
                      </a:r>
                    </a:p>
                  </a:txBody>
                  <a:tcPr/>
                </a:tc>
                <a:extLst>
                  <a:ext uri="{0D108BD9-81ED-4DB2-BD59-A6C34878D82A}">
                    <a16:rowId xmlns:a16="http://schemas.microsoft.com/office/drawing/2014/main" val="3483723189"/>
                  </a:ext>
                </a:extLst>
              </a:tr>
              <a:tr h="370840">
                <a:tc>
                  <a:txBody>
                    <a:bodyPr/>
                    <a:lstStyle/>
                    <a:p>
                      <a:r>
                        <a:rPr lang="nl-BE" sz="1400" dirty="0"/>
                        <a:t>FIXED EXCHANGE RATES’ SYSTEM</a:t>
                      </a:r>
                    </a:p>
                  </a:txBody>
                  <a:tcPr/>
                </a:tc>
                <a:tc>
                  <a:txBody>
                    <a:bodyPr/>
                    <a:lstStyle/>
                    <a:p>
                      <a:r>
                        <a:rPr lang="en-US" sz="1400" dirty="0"/>
                        <a:t>SYSTEM IN WHICH THE VALUE OF A CURRENCY IS ALIGNED WITH THE VALUE OF ANOTHER CURRENCY, GOLD OR SEVERAL OTHER CURRENCIES</a:t>
                      </a:r>
                      <a:endParaRPr lang="nl-BE" sz="1400" dirty="0"/>
                    </a:p>
                  </a:txBody>
                  <a:tcPr/>
                </a:tc>
                <a:tc>
                  <a:txBody>
                    <a:bodyPr/>
                    <a:lstStyle/>
                    <a:p>
                      <a:r>
                        <a:rPr lang="nl-BE" sz="1400" dirty="0"/>
                        <a:t>SYSTEEM VAN VASTE WISSELKOERSEN</a:t>
                      </a:r>
                    </a:p>
                  </a:txBody>
                  <a:tcPr/>
                </a:tc>
                <a:tc>
                  <a:txBody>
                    <a:bodyPr/>
                    <a:lstStyle/>
                    <a:p>
                      <a:r>
                        <a:rPr lang="nl-BE" sz="1400" dirty="0"/>
                        <a:t>SYSTEEM WAARIN DE WAARDE VAN EEN MUNT IS AFGESTEMD OP DE WAARDE VAN EEN ANDERE MUNT, GOUD OF MEERDERE ANDERE MUNTEN</a:t>
                      </a:r>
                    </a:p>
                  </a:txBody>
                  <a:tcPr/>
                </a:tc>
                <a:extLst>
                  <a:ext uri="{0D108BD9-81ED-4DB2-BD59-A6C34878D82A}">
                    <a16:rowId xmlns:a16="http://schemas.microsoft.com/office/drawing/2014/main" val="69314701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CE728E6F-9D79-F9F3-369F-270239E07341}"/>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F257EF9-E182-A48B-04D8-97076001BE63}"/>
              </a:ext>
            </a:extLst>
          </p:cNvPr>
          <p:cNvSpPr>
            <a:spLocks noGrp="1"/>
          </p:cNvSpPr>
          <p:nvPr>
            <p:ph type="sldNum" sz="quarter" idx="12"/>
          </p:nvPr>
        </p:nvSpPr>
        <p:spPr/>
        <p:txBody>
          <a:bodyPr/>
          <a:lstStyle/>
          <a:p>
            <a:fld id="{C8997273-801F-4FC5-9C8E-1D1AD37BEC65}" type="slidenum">
              <a:rPr lang="nl-BE" smtClean="0"/>
              <a:t>56</a:t>
            </a:fld>
            <a:endParaRPr lang="nl-BE"/>
          </a:p>
        </p:txBody>
      </p:sp>
      <p:sp>
        <p:nvSpPr>
          <p:cNvPr id="4" name="Tijdelijke aanduiding voor datum 3">
            <a:extLst>
              <a:ext uri="{FF2B5EF4-FFF2-40B4-BE49-F238E27FC236}">
                <a16:creationId xmlns:a16="http://schemas.microsoft.com/office/drawing/2014/main" id="{EF7E1B4B-FB0B-5443-6C57-F683AA70962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1739276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030094092"/>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FLEXI JOB</a:t>
                      </a:r>
                    </a:p>
                  </a:txBody>
                  <a:tcPr/>
                </a:tc>
                <a:tc>
                  <a:txBody>
                    <a:bodyPr/>
                    <a:lstStyle/>
                    <a:p>
                      <a:r>
                        <a:rPr lang="en-US" sz="1400" dirty="0"/>
                        <a:t>TYPE OF EMPLOYMENT IN WHICH A PENSIONER OR AN EMPLOYEE WORKING AT LEAST 4/5 CAN EARN EXTRA ON VERY FAVOURABLE (TAX) TERMS</a:t>
                      </a:r>
                      <a:endParaRPr lang="nl-BE" sz="1400" dirty="0"/>
                    </a:p>
                  </a:txBody>
                  <a:tcPr/>
                </a:tc>
                <a:tc>
                  <a:txBody>
                    <a:bodyPr/>
                    <a:lstStyle/>
                    <a:p>
                      <a:r>
                        <a:rPr lang="nl-BE" sz="1400" dirty="0"/>
                        <a:t>FLEXI-JOB</a:t>
                      </a:r>
                    </a:p>
                  </a:txBody>
                  <a:tcPr/>
                </a:tc>
                <a:tc>
                  <a:txBody>
                    <a:bodyPr/>
                    <a:lstStyle/>
                    <a:p>
                      <a:r>
                        <a:rPr lang="nl-BE" sz="1400" dirty="0"/>
                        <a:t>VORM VAN TEWERKSTELLING WAARBIJ EEN GEPENSIONEERDE OF EEN WERKNEMER DIE MINSTENS 4/5 WERKT TEGEN ZEER GUNSTIGE (FISCALE) VOORWAARDEN KAN BIJVERDIENEN</a:t>
                      </a:r>
                    </a:p>
                  </a:txBody>
                  <a:tcPr/>
                </a:tc>
                <a:extLst>
                  <a:ext uri="{0D108BD9-81ED-4DB2-BD59-A6C34878D82A}">
                    <a16:rowId xmlns:a16="http://schemas.microsoft.com/office/drawing/2014/main" val="2784165669"/>
                  </a:ext>
                </a:extLst>
              </a:tr>
              <a:tr h="370840">
                <a:tc>
                  <a:txBody>
                    <a:bodyPr/>
                    <a:lstStyle/>
                    <a:p>
                      <a:r>
                        <a:rPr lang="nl-BE" sz="1400" dirty="0"/>
                        <a:t>FLOATING EXCHANGE RATES’ SYSTEM</a:t>
                      </a:r>
                    </a:p>
                  </a:txBody>
                  <a:tcPr/>
                </a:tc>
                <a:tc>
                  <a:txBody>
                    <a:bodyPr/>
                    <a:lstStyle/>
                    <a:p>
                      <a:r>
                        <a:rPr lang="en-US" sz="1400" dirty="0"/>
                        <a:t>SYSTEM IN WHICH THE VALUE OF A CURRENCY IS DETERMINED BY DEMAND AND SUPPLY</a:t>
                      </a:r>
                      <a:endParaRPr lang="nl-BE" sz="1400" dirty="0"/>
                    </a:p>
                  </a:txBody>
                  <a:tcPr/>
                </a:tc>
                <a:tc>
                  <a:txBody>
                    <a:bodyPr/>
                    <a:lstStyle/>
                    <a:p>
                      <a:r>
                        <a:rPr lang="nl-BE" sz="1400" dirty="0"/>
                        <a:t>SYSTEEM VAN ZWEVENDE WISSELKOERSEN</a:t>
                      </a:r>
                    </a:p>
                  </a:txBody>
                  <a:tcPr/>
                </a:tc>
                <a:tc>
                  <a:txBody>
                    <a:bodyPr/>
                    <a:lstStyle/>
                    <a:p>
                      <a:r>
                        <a:rPr lang="nl-BE" sz="1400" dirty="0"/>
                        <a:t>SYSTEEM WAARIN DE WAARDE VAN EEN MUNT WORDT BEPAALD DOOR VRAAG EN AANBOD</a:t>
                      </a:r>
                    </a:p>
                  </a:txBody>
                  <a:tcPr/>
                </a:tc>
                <a:extLst>
                  <a:ext uri="{0D108BD9-81ED-4DB2-BD59-A6C34878D82A}">
                    <a16:rowId xmlns:a16="http://schemas.microsoft.com/office/drawing/2014/main" val="3934869283"/>
                  </a:ext>
                </a:extLst>
              </a:tr>
              <a:tr h="370840">
                <a:tc>
                  <a:txBody>
                    <a:bodyPr/>
                    <a:lstStyle/>
                    <a:p>
                      <a:r>
                        <a:rPr lang="nl-BE" sz="1400" dirty="0"/>
                        <a:t>FOREIGN CURRENCY EXCHANGE MARKET</a:t>
                      </a:r>
                    </a:p>
                  </a:txBody>
                  <a:tcPr/>
                </a:tc>
                <a:tc>
                  <a:txBody>
                    <a:bodyPr/>
                    <a:lstStyle/>
                    <a:p>
                      <a:r>
                        <a:rPr lang="en-US" sz="1400" dirty="0"/>
                        <a:t>MARKET WHERE FOREIGN CURRENCIES ARE BOUGHT AND SOLD</a:t>
                      </a:r>
                      <a:endParaRPr lang="nl-BE" sz="1400" dirty="0"/>
                    </a:p>
                  </a:txBody>
                  <a:tcPr/>
                </a:tc>
                <a:tc>
                  <a:txBody>
                    <a:bodyPr/>
                    <a:lstStyle/>
                    <a:p>
                      <a:r>
                        <a:rPr lang="nl-BE" sz="1400" dirty="0"/>
                        <a:t>WISSELMARKT VOOR VREEMDE MUNTEN</a:t>
                      </a:r>
                    </a:p>
                  </a:txBody>
                  <a:tcPr/>
                </a:tc>
                <a:tc>
                  <a:txBody>
                    <a:bodyPr/>
                    <a:lstStyle/>
                    <a:p>
                      <a:r>
                        <a:rPr lang="nl-BE" sz="1400" dirty="0"/>
                        <a:t>MARKT WAAROP VREEMDE MUNTEN WORDEN GEKOCHT EN VERKOCHT</a:t>
                      </a:r>
                    </a:p>
                  </a:txBody>
                  <a:tcPr/>
                </a:tc>
                <a:extLst>
                  <a:ext uri="{0D108BD9-81ED-4DB2-BD59-A6C34878D82A}">
                    <a16:rowId xmlns:a16="http://schemas.microsoft.com/office/drawing/2014/main" val="4158232227"/>
                  </a:ext>
                </a:extLst>
              </a:tr>
              <a:tr h="370840">
                <a:tc>
                  <a:txBody>
                    <a:bodyPr/>
                    <a:lstStyle/>
                    <a:p>
                      <a:r>
                        <a:rPr lang="nl-BE" sz="1400" dirty="0"/>
                        <a:t>FOREIGN DIRECT INVESTMENTS  (FDI)</a:t>
                      </a:r>
                    </a:p>
                  </a:txBody>
                  <a:tcPr/>
                </a:tc>
                <a:tc>
                  <a:txBody>
                    <a:bodyPr/>
                    <a:lstStyle/>
                    <a:p>
                      <a:r>
                        <a:rPr lang="en-US" sz="1400" dirty="0"/>
                        <a:t>INVESTMENT BY A COMPANY OR GOVERNMENT OF ONE COUNTRY IN ANOTHER COUNTRY</a:t>
                      </a:r>
                      <a:endParaRPr lang="nl-BE" sz="1400" dirty="0"/>
                    </a:p>
                  </a:txBody>
                  <a:tcPr/>
                </a:tc>
                <a:tc>
                  <a:txBody>
                    <a:bodyPr/>
                    <a:lstStyle/>
                    <a:p>
                      <a:r>
                        <a:rPr lang="nl-BE" sz="1400" dirty="0"/>
                        <a:t>BUITENLANDSE DIRECTE INVESTERINGEN</a:t>
                      </a:r>
                    </a:p>
                  </a:txBody>
                  <a:tcPr/>
                </a:tc>
                <a:tc>
                  <a:txBody>
                    <a:bodyPr/>
                    <a:lstStyle/>
                    <a:p>
                      <a:r>
                        <a:rPr lang="nl-BE" sz="1400" dirty="0"/>
                        <a:t>INVESTERINGEN DOOR EEN BEDRIJF OF OVERHEID VAN EEN LAND IN EEN ANDER LAND</a:t>
                      </a:r>
                    </a:p>
                  </a:txBody>
                  <a:tcPr/>
                </a:tc>
                <a:extLst>
                  <a:ext uri="{0D108BD9-81ED-4DB2-BD59-A6C34878D82A}">
                    <a16:rowId xmlns:a16="http://schemas.microsoft.com/office/drawing/2014/main" val="3365602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5B2EA28F-BE8B-E3D9-96B5-D69FE9F202B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66D3A28-7A5A-1F9E-FD85-9F5E430CD968}"/>
              </a:ext>
            </a:extLst>
          </p:cNvPr>
          <p:cNvSpPr>
            <a:spLocks noGrp="1"/>
          </p:cNvSpPr>
          <p:nvPr>
            <p:ph type="sldNum" sz="quarter" idx="12"/>
          </p:nvPr>
        </p:nvSpPr>
        <p:spPr/>
        <p:txBody>
          <a:bodyPr/>
          <a:lstStyle/>
          <a:p>
            <a:fld id="{C8997273-801F-4FC5-9C8E-1D1AD37BEC65}" type="slidenum">
              <a:rPr lang="nl-BE" smtClean="0"/>
              <a:t>57</a:t>
            </a:fld>
            <a:endParaRPr lang="nl-BE"/>
          </a:p>
        </p:txBody>
      </p:sp>
      <p:sp>
        <p:nvSpPr>
          <p:cNvPr id="4" name="Tijdelijke aanduiding voor datum 3">
            <a:extLst>
              <a:ext uri="{FF2B5EF4-FFF2-40B4-BE49-F238E27FC236}">
                <a16:creationId xmlns:a16="http://schemas.microsoft.com/office/drawing/2014/main" id="{53F3B269-1AE3-85B0-B233-A86163F5469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0008187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085972395"/>
              </p:ext>
            </p:extLst>
          </p:nvPr>
        </p:nvGraphicFramePr>
        <p:xfrm>
          <a:off x="402772" y="356053"/>
          <a:ext cx="10515600" cy="45770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FOREIGN EXCHANGE RISK</a:t>
                      </a:r>
                    </a:p>
                  </a:txBody>
                  <a:tcPr/>
                </a:tc>
                <a:tc>
                  <a:txBody>
                    <a:bodyPr/>
                    <a:lstStyle/>
                    <a:p>
                      <a:r>
                        <a:rPr lang="en-US" sz="1400" dirty="0"/>
                        <a:t>FINANCIAL RISK WHEN EXCHANGING ONE CURRENCY FOR ANOTHER</a:t>
                      </a:r>
                      <a:endParaRPr lang="nl-BE" sz="1400" dirty="0"/>
                    </a:p>
                  </a:txBody>
                  <a:tcPr/>
                </a:tc>
                <a:tc>
                  <a:txBody>
                    <a:bodyPr/>
                    <a:lstStyle/>
                    <a:p>
                      <a:r>
                        <a:rPr lang="nl-BE" sz="1400" dirty="0"/>
                        <a:t>WISSELKOERSRISICO</a:t>
                      </a:r>
                    </a:p>
                  </a:txBody>
                  <a:tcPr/>
                </a:tc>
                <a:tc>
                  <a:txBody>
                    <a:bodyPr/>
                    <a:lstStyle/>
                    <a:p>
                      <a:r>
                        <a:rPr lang="nl-BE" sz="1400" dirty="0"/>
                        <a:t>FINANCIEEL RISICO BIJ HET OMWISSELEN VAN EEN MUNT IN EEN ANDERE MUNT</a:t>
                      </a:r>
                    </a:p>
                  </a:txBody>
                  <a:tcPr/>
                </a:tc>
                <a:extLst>
                  <a:ext uri="{0D108BD9-81ED-4DB2-BD59-A6C34878D82A}">
                    <a16:rowId xmlns:a16="http://schemas.microsoft.com/office/drawing/2014/main" val="2727021793"/>
                  </a:ext>
                </a:extLst>
              </a:tr>
              <a:tr h="370840">
                <a:tc>
                  <a:txBody>
                    <a:bodyPr/>
                    <a:lstStyle/>
                    <a:p>
                      <a:r>
                        <a:rPr lang="nl-BE" sz="1400" dirty="0"/>
                        <a:t>FOSSILE FUELS</a:t>
                      </a:r>
                    </a:p>
                  </a:txBody>
                  <a:tcPr/>
                </a:tc>
                <a:tc>
                  <a:txBody>
                    <a:bodyPr/>
                    <a:lstStyle/>
                    <a:p>
                      <a:r>
                        <a:rPr lang="en-US" sz="1400" dirty="0"/>
                        <a:t>FUELS EXTRACTED FROM THE EARTH'S RESOURCES</a:t>
                      </a:r>
                      <a:endParaRPr lang="nl-BE" sz="1400" dirty="0"/>
                    </a:p>
                  </a:txBody>
                  <a:tcPr/>
                </a:tc>
                <a:tc>
                  <a:txBody>
                    <a:bodyPr/>
                    <a:lstStyle/>
                    <a:p>
                      <a:r>
                        <a:rPr lang="nl-BE" sz="1400" dirty="0"/>
                        <a:t>FOSSIELE BRANDSTOFFEN</a:t>
                      </a:r>
                    </a:p>
                  </a:txBody>
                  <a:tcPr/>
                </a:tc>
                <a:tc>
                  <a:txBody>
                    <a:bodyPr/>
                    <a:lstStyle/>
                    <a:p>
                      <a:r>
                        <a:rPr lang="nl-BE" sz="1400" dirty="0"/>
                        <a:t>BRANDSTOFFEN DIE WORDEN GEWONNEN UIT DE AARDBODEM</a:t>
                      </a:r>
                    </a:p>
                  </a:txBody>
                  <a:tcPr/>
                </a:tc>
                <a:extLst>
                  <a:ext uri="{0D108BD9-81ED-4DB2-BD59-A6C34878D82A}">
                    <a16:rowId xmlns:a16="http://schemas.microsoft.com/office/drawing/2014/main" val="3385978091"/>
                  </a:ext>
                </a:extLst>
              </a:tr>
              <a:tr h="370840">
                <a:tc>
                  <a:txBody>
                    <a:bodyPr/>
                    <a:lstStyle/>
                    <a:p>
                      <a:r>
                        <a:rPr lang="nl-BE" sz="1400" dirty="0"/>
                        <a:t>FRACTIONAL RESERVE BANKING</a:t>
                      </a:r>
                    </a:p>
                  </a:txBody>
                  <a:tcPr/>
                </a:tc>
                <a:tc>
                  <a:txBody>
                    <a:bodyPr/>
                    <a:lstStyle/>
                    <a:p>
                      <a:r>
                        <a:rPr lang="en-US" sz="1400" dirty="0"/>
                        <a:t>TYPE OF MONEY CREATION IN WHICH COMMERCIAL BANKS HOLD A CERTAIN BANK RESERVE AS FRACTIONAL COVERAGE OF DEPOSITS THEY CREATE BASED ON LOANS</a:t>
                      </a:r>
                      <a:endParaRPr lang="nl-BE" sz="1400" dirty="0"/>
                    </a:p>
                  </a:txBody>
                  <a:tcPr/>
                </a:tc>
                <a:tc>
                  <a:txBody>
                    <a:bodyPr/>
                    <a:lstStyle/>
                    <a:p>
                      <a:r>
                        <a:rPr lang="nl-BE" sz="1400" dirty="0"/>
                        <a:t>FRACTIONEEL RESERVEBANKIEREN</a:t>
                      </a:r>
                    </a:p>
                  </a:txBody>
                  <a:tcPr/>
                </a:tc>
                <a:tc>
                  <a:txBody>
                    <a:bodyPr/>
                    <a:lstStyle/>
                    <a:p>
                      <a:r>
                        <a:rPr lang="nl-BE" sz="1400" dirty="0"/>
                        <a:t>VORM VAN GELDCREATIE WAARBIJ COMMERCIELE BANKEN EEN BEPAALDE BANKRESERVE AANHOUDEN ALS FRACTIONELE DEKKING VAN TEGOEDEN DIE ZIJ CREEREN OP BASIS VAN LENINGEN</a:t>
                      </a:r>
                    </a:p>
                  </a:txBody>
                  <a:tcPr/>
                </a:tc>
                <a:extLst>
                  <a:ext uri="{0D108BD9-81ED-4DB2-BD59-A6C34878D82A}">
                    <a16:rowId xmlns:a16="http://schemas.microsoft.com/office/drawing/2014/main" val="3206169429"/>
                  </a:ext>
                </a:extLst>
              </a:tr>
              <a:tr h="370840">
                <a:tc>
                  <a:txBody>
                    <a:bodyPr/>
                    <a:lstStyle/>
                    <a:p>
                      <a:r>
                        <a:rPr lang="nl-BE" sz="1400" dirty="0"/>
                        <a:t>FREE-RIDER PROBLEM</a:t>
                      </a:r>
                    </a:p>
                  </a:txBody>
                  <a:tcPr/>
                </a:tc>
                <a:tc>
                  <a:txBody>
                    <a:bodyPr/>
                    <a:lstStyle/>
                    <a:p>
                      <a:r>
                        <a:rPr lang="en-US" sz="1400" dirty="0"/>
                        <a:t>SITUATION IN WHICH A PUBLIC GOOD IS BEING USED WITHOUT PAYING FOR IT</a:t>
                      </a:r>
                      <a:endParaRPr lang="nl-BE" sz="1400" dirty="0"/>
                    </a:p>
                  </a:txBody>
                  <a:tcPr/>
                </a:tc>
                <a:tc>
                  <a:txBody>
                    <a:bodyPr/>
                    <a:lstStyle/>
                    <a:p>
                      <a:r>
                        <a:rPr lang="nl-BE" sz="1400" dirty="0"/>
                        <a:t>VRIJBUITERSPROBLEEM</a:t>
                      </a:r>
                    </a:p>
                  </a:txBody>
                  <a:tcPr/>
                </a:tc>
                <a:tc>
                  <a:txBody>
                    <a:bodyPr/>
                    <a:lstStyle/>
                    <a:p>
                      <a:r>
                        <a:rPr lang="nl-BE" sz="1400" dirty="0"/>
                        <a:t>SITUATIE WAARIN WORDT GEBRUIK GEMAAKT VAN EEN PUBLIEK GOED ZONDER ERVOOR TE BETALEN</a:t>
                      </a:r>
                    </a:p>
                  </a:txBody>
                  <a:tcPr/>
                </a:tc>
                <a:extLst>
                  <a:ext uri="{0D108BD9-81ED-4DB2-BD59-A6C34878D82A}">
                    <a16:rowId xmlns:a16="http://schemas.microsoft.com/office/drawing/2014/main" val="171014982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0BB9B2D2-0B20-637D-D5EA-989A21B7FE4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2232DBD-AB13-BB37-B7A2-2CB67C9EC44C}"/>
              </a:ext>
            </a:extLst>
          </p:cNvPr>
          <p:cNvSpPr>
            <a:spLocks noGrp="1"/>
          </p:cNvSpPr>
          <p:nvPr>
            <p:ph type="sldNum" sz="quarter" idx="12"/>
          </p:nvPr>
        </p:nvSpPr>
        <p:spPr/>
        <p:txBody>
          <a:bodyPr/>
          <a:lstStyle/>
          <a:p>
            <a:fld id="{C8997273-801F-4FC5-9C8E-1D1AD37BEC65}" type="slidenum">
              <a:rPr lang="nl-BE" smtClean="0"/>
              <a:t>58</a:t>
            </a:fld>
            <a:endParaRPr lang="nl-BE"/>
          </a:p>
        </p:txBody>
      </p:sp>
      <p:sp>
        <p:nvSpPr>
          <p:cNvPr id="4" name="Tijdelijke aanduiding voor datum 3">
            <a:extLst>
              <a:ext uri="{FF2B5EF4-FFF2-40B4-BE49-F238E27FC236}">
                <a16:creationId xmlns:a16="http://schemas.microsoft.com/office/drawing/2014/main" id="{56400F07-0C5B-2912-15D5-398B909FC6E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910654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889180745"/>
              </p:ext>
            </p:extLst>
          </p:nvPr>
        </p:nvGraphicFramePr>
        <p:xfrm>
          <a:off x="402772" y="356053"/>
          <a:ext cx="10515600" cy="5857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FREE TRADE AREA</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dirty="0"/>
                        <a:t>TYPE OF ECONOMIC INTEGRATION BETWEEN COUNTRIES IN WHICH ALL TRADE BARRIERS ARE REMOVED AND WHEREBY EACH COUNTRY HAS ITS OWN TRADE BARRIERS WITH NON-MEMBERS</a:t>
                      </a:r>
                      <a:endParaRPr lang="nl-BE" sz="1400" dirty="0"/>
                    </a:p>
                  </a:txBody>
                  <a:tcPr/>
                </a:tc>
                <a:tc>
                  <a:txBody>
                    <a:bodyPr/>
                    <a:lstStyle/>
                    <a:p>
                      <a:r>
                        <a:rPr lang="nl-BE" sz="1400" dirty="0"/>
                        <a:t>VRIJHANDELSZONE</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nl-BE" sz="1400" dirty="0"/>
                        <a:t>VORM VAN ECONOMISCHE INTEGRATIE TUSSEN LANDEN WAARBIJ ALLE ONDERLINGE HANDELSBELEMMERINGEN ZIJN WEGGENOMEN, MAAR WAARBIJ ELK LAND EIGEN HANDELSBELEMMERINGEN HEEFT MET NIET-LEDEN</a:t>
                      </a:r>
                      <a:endParaRPr lang="nl-NL" dirty="0"/>
                    </a:p>
                  </a:txBody>
                  <a:tcPr/>
                </a:tc>
                <a:extLst>
                  <a:ext uri="{0D108BD9-81ED-4DB2-BD59-A6C34878D82A}">
                    <a16:rowId xmlns:a16="http://schemas.microsoft.com/office/drawing/2014/main" val="1006996377"/>
                  </a:ext>
                </a:extLst>
              </a:tr>
              <a:tr h="370840">
                <a:tc>
                  <a:txBody>
                    <a:bodyPr/>
                    <a:lstStyle/>
                    <a:p>
                      <a:r>
                        <a:rPr lang="nl-BE" sz="1400" dirty="0"/>
                        <a:t>FRICTIONAL UNEMPLOYMENT (or: NATURAL UNEMPLOYMENT)</a:t>
                      </a:r>
                    </a:p>
                  </a:txBody>
                  <a:tcPr/>
                </a:tc>
                <a:tc>
                  <a:txBody>
                    <a:bodyPr/>
                    <a:lstStyle/>
                    <a:p>
                      <a:r>
                        <a:rPr lang="en-US" sz="1400" dirty="0"/>
                        <a:t>TYPE OF UNEMPLOYMENT UNRELATED TO THE CYCLICAL ACTIVITY BUT SIMPLY EXPLAINED BY THE TIME LAG BETWEEN LEAVING A JOB AND STARTING A NEW ONE</a:t>
                      </a:r>
                      <a:endParaRPr lang="nl-BE" sz="1400" dirty="0"/>
                    </a:p>
                  </a:txBody>
                  <a:tcPr/>
                </a:tc>
                <a:tc>
                  <a:txBody>
                    <a:bodyPr/>
                    <a:lstStyle/>
                    <a:p>
                      <a:r>
                        <a:rPr lang="nl-BE" sz="1400" dirty="0"/>
                        <a:t>FRICTIONELE WERKLOOSHEID (of: NATUURLIJKE WERKLOOSHEID)</a:t>
                      </a:r>
                    </a:p>
                  </a:txBody>
                  <a:tcPr/>
                </a:tc>
                <a:tc>
                  <a:txBody>
                    <a:bodyPr/>
                    <a:lstStyle/>
                    <a:p>
                      <a:r>
                        <a:rPr lang="nl-BE" sz="1400" dirty="0"/>
                        <a:t>VORM VAN WERKLOOSHEID DIE GEEN VERBAND HEEFT MET DE CONJUNCTUUR MAAR GEWOON TE VERKLAREN IS DOORDAT ER EEN TIJDSSPANNE LIGT TUSSEN HET MOMENT WAAROP IEMAND EEN BEPAALDE JOB VERLAAT EN EEN NIEUWE JOB START</a:t>
                      </a:r>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1C7B266E-0ADC-FE81-A526-338B9082CF8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98F7058-C45F-A1F4-FAF7-A9313E187F6B}"/>
              </a:ext>
            </a:extLst>
          </p:cNvPr>
          <p:cNvSpPr>
            <a:spLocks noGrp="1"/>
          </p:cNvSpPr>
          <p:nvPr>
            <p:ph type="sldNum" sz="quarter" idx="12"/>
          </p:nvPr>
        </p:nvSpPr>
        <p:spPr/>
        <p:txBody>
          <a:bodyPr/>
          <a:lstStyle/>
          <a:p>
            <a:fld id="{C8997273-801F-4FC5-9C8E-1D1AD37BEC65}" type="slidenum">
              <a:rPr lang="nl-BE" smtClean="0"/>
              <a:t>59</a:t>
            </a:fld>
            <a:endParaRPr lang="nl-BE"/>
          </a:p>
        </p:txBody>
      </p:sp>
      <p:sp>
        <p:nvSpPr>
          <p:cNvPr id="4" name="Tijdelijke aanduiding voor datum 3">
            <a:extLst>
              <a:ext uri="{FF2B5EF4-FFF2-40B4-BE49-F238E27FC236}">
                <a16:creationId xmlns:a16="http://schemas.microsoft.com/office/drawing/2014/main" id="{26613D19-F3F2-6EDF-5AE2-634F3541948E}"/>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7942810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BB5B4C5C-FD0C-FE7D-268C-464BD37C62C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B385D6F-4A14-721F-3B35-DA775C0F9AEE}"/>
              </a:ext>
            </a:extLst>
          </p:cNvPr>
          <p:cNvSpPr>
            <a:spLocks noGrp="1"/>
          </p:cNvSpPr>
          <p:nvPr>
            <p:ph type="sldNum" sz="quarter" idx="12"/>
          </p:nvPr>
        </p:nvSpPr>
        <p:spPr/>
        <p:txBody>
          <a:bodyPr/>
          <a:lstStyle/>
          <a:p>
            <a:fld id="{C8997273-801F-4FC5-9C8E-1D1AD37BEC65}" type="slidenum">
              <a:rPr lang="nl-BE" smtClean="0"/>
              <a:t>60</a:t>
            </a:fld>
            <a:endParaRPr lang="nl-BE"/>
          </a:p>
        </p:txBody>
      </p:sp>
      <p:sp>
        <p:nvSpPr>
          <p:cNvPr id="4" name="Tijdelijke aanduiding voor datum 3">
            <a:extLst>
              <a:ext uri="{FF2B5EF4-FFF2-40B4-BE49-F238E27FC236}">
                <a16:creationId xmlns:a16="http://schemas.microsoft.com/office/drawing/2014/main" id="{AB10AD05-96F1-3900-9B04-2F91B6F6EA41}"/>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0386600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237AC2E0-803A-520E-AB10-801A9522963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E6C169F-5EBE-DD9C-0F1D-F7914D16B215}"/>
              </a:ext>
            </a:extLst>
          </p:cNvPr>
          <p:cNvSpPr>
            <a:spLocks noGrp="1"/>
          </p:cNvSpPr>
          <p:nvPr>
            <p:ph type="sldNum" sz="quarter" idx="12"/>
          </p:nvPr>
        </p:nvSpPr>
        <p:spPr/>
        <p:txBody>
          <a:bodyPr/>
          <a:lstStyle/>
          <a:p>
            <a:fld id="{C8997273-801F-4FC5-9C8E-1D1AD37BEC65}" type="slidenum">
              <a:rPr lang="nl-BE" smtClean="0"/>
              <a:t>61</a:t>
            </a:fld>
            <a:endParaRPr lang="nl-BE"/>
          </a:p>
        </p:txBody>
      </p:sp>
      <p:sp>
        <p:nvSpPr>
          <p:cNvPr id="4" name="Tijdelijke aanduiding voor datum 3">
            <a:extLst>
              <a:ext uri="{FF2B5EF4-FFF2-40B4-BE49-F238E27FC236}">
                <a16:creationId xmlns:a16="http://schemas.microsoft.com/office/drawing/2014/main" id="{928841B9-DD0B-E257-A4B2-D23D28EED73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8113644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F</a:t>
            </a:r>
          </a:p>
        </p:txBody>
      </p:sp>
      <p:sp>
        <p:nvSpPr>
          <p:cNvPr id="2" name="Tijdelijke aanduiding voor voettekst 1">
            <a:extLst>
              <a:ext uri="{FF2B5EF4-FFF2-40B4-BE49-F238E27FC236}">
                <a16:creationId xmlns:a16="http://schemas.microsoft.com/office/drawing/2014/main" id="{AD433437-59C4-C7DB-FD0A-673C2BDDA09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CCED462-F151-20FC-0214-FE3A44698D32}"/>
              </a:ext>
            </a:extLst>
          </p:cNvPr>
          <p:cNvSpPr>
            <a:spLocks noGrp="1"/>
          </p:cNvSpPr>
          <p:nvPr>
            <p:ph type="sldNum" sz="quarter" idx="12"/>
          </p:nvPr>
        </p:nvSpPr>
        <p:spPr/>
        <p:txBody>
          <a:bodyPr/>
          <a:lstStyle/>
          <a:p>
            <a:fld id="{C8997273-801F-4FC5-9C8E-1D1AD37BEC65}" type="slidenum">
              <a:rPr lang="nl-BE" smtClean="0"/>
              <a:t>62</a:t>
            </a:fld>
            <a:endParaRPr lang="nl-BE"/>
          </a:p>
        </p:txBody>
      </p:sp>
      <p:sp>
        <p:nvSpPr>
          <p:cNvPr id="4" name="Tijdelijke aanduiding voor datum 3">
            <a:extLst>
              <a:ext uri="{FF2B5EF4-FFF2-40B4-BE49-F238E27FC236}">
                <a16:creationId xmlns:a16="http://schemas.microsoft.com/office/drawing/2014/main" id="{47840D25-8179-AD59-7429-BBB43DEBF641}"/>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1241961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924696725"/>
              </p:ext>
            </p:extLst>
          </p:nvPr>
        </p:nvGraphicFramePr>
        <p:xfrm>
          <a:off x="435429" y="366939"/>
          <a:ext cx="10515600" cy="4881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GAME THEORY</a:t>
                      </a:r>
                    </a:p>
                  </a:txBody>
                  <a:tcPr/>
                </a:tc>
                <a:tc>
                  <a:txBody>
                    <a:bodyPr/>
                    <a:lstStyle/>
                    <a:p>
                      <a:r>
                        <a:rPr lang="en-US" sz="1400" dirty="0"/>
                        <a:t>THEORY THAT HELPS EXPLAIN STRATEGIC DECISIONS AND INTERACTIONS OF SUPPLIERS IN AN OLIGOPOLY</a:t>
                      </a:r>
                      <a:endParaRPr lang="nl-BE" sz="1400" dirty="0"/>
                    </a:p>
                  </a:txBody>
                  <a:tcPr/>
                </a:tc>
                <a:tc>
                  <a:txBody>
                    <a:bodyPr/>
                    <a:lstStyle/>
                    <a:p>
                      <a:r>
                        <a:rPr lang="nl-BE" sz="1400" dirty="0"/>
                        <a:t>SPELTHEORIE</a:t>
                      </a:r>
                    </a:p>
                  </a:txBody>
                  <a:tcPr/>
                </a:tc>
                <a:tc>
                  <a:txBody>
                    <a:bodyPr/>
                    <a:lstStyle/>
                    <a:p>
                      <a:r>
                        <a:rPr lang="nl-BE" sz="1400" dirty="0"/>
                        <a:t>THEORIE DIE STRATEGISCHE BESLISSINGEN EN INTERACTIES VAN AANBIEDERS IN EEN OLIGOPOLIE HELPT TE VERKLAREN</a:t>
                      </a:r>
                    </a:p>
                  </a:txBody>
                  <a:tcPr/>
                </a:tc>
                <a:extLst>
                  <a:ext uri="{0D108BD9-81ED-4DB2-BD59-A6C34878D82A}">
                    <a16:rowId xmlns:a16="http://schemas.microsoft.com/office/drawing/2014/main" val="1495105665"/>
                  </a:ext>
                </a:extLst>
              </a:tr>
              <a:tr h="370840">
                <a:tc>
                  <a:txBody>
                    <a:bodyPr/>
                    <a:lstStyle/>
                    <a:p>
                      <a:r>
                        <a:rPr lang="nl-BE" sz="1400" dirty="0"/>
                        <a:t>GDP DEFLATOR</a:t>
                      </a:r>
                    </a:p>
                  </a:txBody>
                  <a:tcPr/>
                </a:tc>
                <a:tc>
                  <a:txBody>
                    <a:bodyPr/>
                    <a:lstStyle/>
                    <a:p>
                      <a:r>
                        <a:rPr lang="en-US" sz="1400" dirty="0"/>
                        <a:t>MEASURE OF INFLATION CALCULATED BY DIVIDING THE NOMINAL GDP BY THE REAL GDP</a:t>
                      </a:r>
                      <a:endParaRPr lang="nl-BE" sz="1400" dirty="0"/>
                    </a:p>
                  </a:txBody>
                  <a:tcPr/>
                </a:tc>
                <a:tc>
                  <a:txBody>
                    <a:bodyPr/>
                    <a:lstStyle/>
                    <a:p>
                      <a:r>
                        <a:rPr lang="nl-BE" sz="1400" dirty="0"/>
                        <a:t>BBP-DEFLATOR</a:t>
                      </a:r>
                    </a:p>
                  </a:txBody>
                  <a:tcPr/>
                </a:tc>
                <a:tc>
                  <a:txBody>
                    <a:bodyPr/>
                    <a:lstStyle/>
                    <a:p>
                      <a:r>
                        <a:rPr lang="nl-BE" sz="1400" dirty="0"/>
                        <a:t>MAATSTAF VOOR INFLATIE DIE WORDT BEREKEND DOOR HET NOMINAAL BBP TE DELEN DOOR HET REEEL BBP</a:t>
                      </a:r>
                    </a:p>
                  </a:txBody>
                  <a:tcPr/>
                </a:tc>
                <a:extLst>
                  <a:ext uri="{0D108BD9-81ED-4DB2-BD59-A6C34878D82A}">
                    <a16:rowId xmlns:a16="http://schemas.microsoft.com/office/drawing/2014/main" val="2760154275"/>
                  </a:ext>
                </a:extLst>
              </a:tr>
              <a:tr h="370840">
                <a:tc>
                  <a:txBody>
                    <a:bodyPr/>
                    <a:lstStyle/>
                    <a:p>
                      <a:r>
                        <a:rPr lang="nl-BE" sz="1400" dirty="0"/>
                        <a:t>GENDER PAY GAP</a:t>
                      </a:r>
                    </a:p>
                  </a:txBody>
                  <a:tcPr/>
                </a:tc>
                <a:tc>
                  <a:txBody>
                    <a:bodyPr/>
                    <a:lstStyle/>
                    <a:p>
                      <a:r>
                        <a:rPr lang="en-US" sz="1400" dirty="0"/>
                        <a:t>PAY DIFFERENCE BETWEEN MEN AND WOMEN</a:t>
                      </a:r>
                      <a:endParaRPr lang="nl-BE" sz="1400" dirty="0"/>
                    </a:p>
                  </a:txBody>
                  <a:tcPr/>
                </a:tc>
                <a:tc>
                  <a:txBody>
                    <a:bodyPr/>
                    <a:lstStyle/>
                    <a:p>
                      <a:r>
                        <a:rPr lang="nl-BE" sz="1400" dirty="0"/>
                        <a:t>GENDERLOONKLOOF</a:t>
                      </a:r>
                    </a:p>
                  </a:txBody>
                  <a:tcPr/>
                </a:tc>
                <a:tc>
                  <a:txBody>
                    <a:bodyPr/>
                    <a:lstStyle/>
                    <a:p>
                      <a:r>
                        <a:rPr lang="nl-BE" sz="1400" dirty="0"/>
                        <a:t>LOONVERSCHIL TUSSEN MANNEN EN VROUWEN</a:t>
                      </a:r>
                    </a:p>
                  </a:txBody>
                  <a:tcPr/>
                </a:tc>
                <a:extLst>
                  <a:ext uri="{0D108BD9-81ED-4DB2-BD59-A6C34878D82A}">
                    <a16:rowId xmlns:a16="http://schemas.microsoft.com/office/drawing/2014/main" val="1635985954"/>
                  </a:ext>
                </a:extLst>
              </a:tr>
              <a:tr h="370840">
                <a:tc>
                  <a:txBody>
                    <a:bodyPr/>
                    <a:lstStyle/>
                    <a:p>
                      <a:r>
                        <a:rPr lang="nl-BE" sz="1400" dirty="0"/>
                        <a:t>GENERATIONAL POVERTY</a:t>
                      </a:r>
                    </a:p>
                  </a:txBody>
                  <a:tcPr/>
                </a:tc>
                <a:tc>
                  <a:txBody>
                    <a:bodyPr/>
                    <a:lstStyle/>
                    <a:p>
                      <a:r>
                        <a:rPr lang="en-US" sz="1400" dirty="0"/>
                        <a:t>TYPE OF POVERTY PASSED DOWN FROM ONE GENERATION TO THE NEXT</a:t>
                      </a:r>
                      <a:endParaRPr lang="nl-BE" sz="1400" dirty="0"/>
                    </a:p>
                  </a:txBody>
                  <a:tcPr/>
                </a:tc>
                <a:tc>
                  <a:txBody>
                    <a:bodyPr/>
                    <a:lstStyle/>
                    <a:p>
                      <a:r>
                        <a:rPr lang="nl-BE" sz="1400" dirty="0"/>
                        <a:t>GENERATIE-ARMOEDE</a:t>
                      </a:r>
                    </a:p>
                  </a:txBody>
                  <a:tcPr/>
                </a:tc>
                <a:tc>
                  <a:txBody>
                    <a:bodyPr/>
                    <a:lstStyle/>
                    <a:p>
                      <a:r>
                        <a:rPr lang="nl-BE" sz="1400" dirty="0"/>
                        <a:t>VORM VAN ARMOEDE DIE WORDT DOORGEGEVEN VAN DE ENE GENERATIE OP DE ANDERE GENERATIE</a:t>
                      </a:r>
                    </a:p>
                  </a:txBody>
                  <a:tcPr/>
                </a:tc>
                <a:extLst>
                  <a:ext uri="{0D108BD9-81ED-4DB2-BD59-A6C34878D82A}">
                    <a16:rowId xmlns:a16="http://schemas.microsoft.com/office/drawing/2014/main" val="2575292429"/>
                  </a:ext>
                </a:extLst>
              </a:tr>
              <a:tr h="370840">
                <a:tc>
                  <a:txBody>
                    <a:bodyPr/>
                    <a:lstStyle/>
                    <a:p>
                      <a:r>
                        <a:rPr lang="nl-BE" sz="1400" dirty="0"/>
                        <a:t>GEOGRAPHIC CARTEL</a:t>
                      </a:r>
                    </a:p>
                  </a:txBody>
                  <a:tcPr/>
                </a:tc>
                <a:tc>
                  <a:txBody>
                    <a:bodyPr/>
                    <a:lstStyle/>
                    <a:p>
                      <a:r>
                        <a:rPr lang="en-US" sz="1400" dirty="0"/>
                        <a:t>TYPE OF CARTEL IN WHICH THE SUPPLIERS DIVIDE THE MARKET GEOGRAPHICALLY AMONG THEMSELVES</a:t>
                      </a:r>
                      <a:endParaRPr lang="nl-BE" sz="1400" dirty="0"/>
                    </a:p>
                  </a:txBody>
                  <a:tcPr/>
                </a:tc>
                <a:tc>
                  <a:txBody>
                    <a:bodyPr/>
                    <a:lstStyle/>
                    <a:p>
                      <a:r>
                        <a:rPr lang="nl-BE" sz="1400" dirty="0"/>
                        <a:t>RAYONKARTEL</a:t>
                      </a:r>
                    </a:p>
                  </a:txBody>
                  <a:tcPr/>
                </a:tc>
                <a:tc>
                  <a:txBody>
                    <a:bodyPr/>
                    <a:lstStyle/>
                    <a:p>
                      <a:r>
                        <a:rPr lang="nl-BE" sz="1400" dirty="0"/>
                        <a:t>VORM VAN KARTEL WAARBIJ DE AANBIEDERS DE MARKT ONDER ELKAAR GEOGRAFISCH VERDELEN</a:t>
                      </a:r>
                    </a:p>
                  </a:txBody>
                  <a:tcPr/>
                </a:tc>
                <a:extLst>
                  <a:ext uri="{0D108BD9-81ED-4DB2-BD59-A6C34878D82A}">
                    <a16:rowId xmlns:a16="http://schemas.microsoft.com/office/drawing/2014/main" val="397973848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91888F20-7187-6631-04D5-E4D714A4C72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FEDA5E4-5FD3-2B14-3A77-F1F7F24C4176}"/>
              </a:ext>
            </a:extLst>
          </p:cNvPr>
          <p:cNvSpPr>
            <a:spLocks noGrp="1"/>
          </p:cNvSpPr>
          <p:nvPr>
            <p:ph type="sldNum" sz="quarter" idx="12"/>
          </p:nvPr>
        </p:nvSpPr>
        <p:spPr/>
        <p:txBody>
          <a:bodyPr/>
          <a:lstStyle/>
          <a:p>
            <a:fld id="{C8997273-801F-4FC5-9C8E-1D1AD37BEC65}" type="slidenum">
              <a:rPr lang="nl-BE" smtClean="0"/>
              <a:t>63</a:t>
            </a:fld>
            <a:endParaRPr lang="nl-BE"/>
          </a:p>
        </p:txBody>
      </p:sp>
      <p:sp>
        <p:nvSpPr>
          <p:cNvPr id="4" name="Tijdelijke aanduiding voor datum 3">
            <a:extLst>
              <a:ext uri="{FF2B5EF4-FFF2-40B4-BE49-F238E27FC236}">
                <a16:creationId xmlns:a16="http://schemas.microsoft.com/office/drawing/2014/main" id="{CC70EA99-87B2-FE30-8D1B-D07A76F2BD4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7888169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781872393"/>
              </p:ext>
            </p:extLst>
          </p:nvPr>
        </p:nvGraphicFramePr>
        <p:xfrm>
          <a:off x="435429" y="366939"/>
          <a:ext cx="10515600" cy="5095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GIFFEN GOOD</a:t>
                      </a:r>
                    </a:p>
                  </a:txBody>
                  <a:tcPr/>
                </a:tc>
                <a:tc>
                  <a:txBody>
                    <a:bodyPr/>
                    <a:lstStyle/>
                    <a:p>
                      <a:r>
                        <a:rPr lang="en-US" sz="1400" dirty="0"/>
                        <a:t>GOOD OR SERVICE WITH A POSITIVE PRICE ELASTICITY</a:t>
                      </a:r>
                      <a:endParaRPr lang="nl-BE" sz="1400" dirty="0"/>
                    </a:p>
                  </a:txBody>
                  <a:tcPr/>
                </a:tc>
                <a:tc>
                  <a:txBody>
                    <a:bodyPr/>
                    <a:lstStyle/>
                    <a:p>
                      <a:r>
                        <a:rPr lang="nl-BE" sz="1400" dirty="0"/>
                        <a:t>GIFFEN-GOED</a:t>
                      </a:r>
                    </a:p>
                  </a:txBody>
                  <a:tcPr/>
                </a:tc>
                <a:tc>
                  <a:txBody>
                    <a:bodyPr/>
                    <a:lstStyle/>
                    <a:p>
                      <a:r>
                        <a:rPr lang="nl-BE" sz="1400" dirty="0"/>
                        <a:t>GOED OF DIENST MET EEN POSITIEVE PRIJSELASTICITEIT</a:t>
                      </a:r>
                    </a:p>
                  </a:txBody>
                  <a:tcPr/>
                </a:tc>
                <a:extLst>
                  <a:ext uri="{0D108BD9-81ED-4DB2-BD59-A6C34878D82A}">
                    <a16:rowId xmlns:a16="http://schemas.microsoft.com/office/drawing/2014/main" val="3947456494"/>
                  </a:ext>
                </a:extLst>
              </a:tr>
              <a:tr h="370840">
                <a:tc>
                  <a:txBody>
                    <a:bodyPr/>
                    <a:lstStyle/>
                    <a:p>
                      <a:r>
                        <a:rPr lang="nl-BE" sz="1400" dirty="0"/>
                        <a:t>GINI COEFFICIENT</a:t>
                      </a:r>
                    </a:p>
                  </a:txBody>
                  <a:tcPr/>
                </a:tc>
                <a:tc>
                  <a:txBody>
                    <a:bodyPr/>
                    <a:lstStyle/>
                    <a:p>
                      <a:r>
                        <a:rPr lang="en-US" sz="1400" dirty="0"/>
                        <a:t>STATISTICAL MEASURE OF INCOME INEQUALITY IN AN ECONOMY</a:t>
                      </a:r>
                      <a:endParaRPr lang="nl-BE" sz="1400" dirty="0"/>
                    </a:p>
                  </a:txBody>
                  <a:tcPr/>
                </a:tc>
                <a:tc>
                  <a:txBody>
                    <a:bodyPr/>
                    <a:lstStyle/>
                    <a:p>
                      <a:r>
                        <a:rPr lang="nl-BE" sz="1400" dirty="0"/>
                        <a:t>GINI-COEFFICIENT</a:t>
                      </a:r>
                    </a:p>
                  </a:txBody>
                  <a:tcPr/>
                </a:tc>
                <a:tc>
                  <a:txBody>
                    <a:bodyPr/>
                    <a:lstStyle/>
                    <a:p>
                      <a:r>
                        <a:rPr lang="nl-BE" sz="1400" dirty="0"/>
                        <a:t>STATISTISCHE MAATSTAF VOOR DE INKOMENSONGELIJKHEID IN EEN ECONOMIE</a:t>
                      </a:r>
                    </a:p>
                  </a:txBody>
                  <a:tcPr/>
                </a:tc>
                <a:extLst>
                  <a:ext uri="{0D108BD9-81ED-4DB2-BD59-A6C34878D82A}">
                    <a16:rowId xmlns:a16="http://schemas.microsoft.com/office/drawing/2014/main" val="3127838442"/>
                  </a:ext>
                </a:extLst>
              </a:tr>
              <a:tr h="370840">
                <a:tc>
                  <a:txBody>
                    <a:bodyPr/>
                    <a:lstStyle/>
                    <a:p>
                      <a:r>
                        <a:rPr lang="nl-BE" sz="1400" dirty="0"/>
                        <a:t>GOLD STANDARD</a:t>
                      </a:r>
                    </a:p>
                  </a:txBody>
                  <a:tcPr/>
                </a:tc>
                <a:tc>
                  <a:txBody>
                    <a:bodyPr/>
                    <a:lstStyle/>
                    <a:p>
                      <a:r>
                        <a:rPr lang="en-US" sz="1400" dirty="0"/>
                        <a:t>SYSTEM IN WHICH THE VALUE OF A CURRENCY IS EXPRESSED IN A FIXED WEIGHT OF GOLD</a:t>
                      </a:r>
                      <a:endParaRPr lang="nl-BE" sz="1400" dirty="0"/>
                    </a:p>
                  </a:txBody>
                  <a:tcPr/>
                </a:tc>
                <a:tc>
                  <a:txBody>
                    <a:bodyPr/>
                    <a:lstStyle/>
                    <a:p>
                      <a:r>
                        <a:rPr lang="nl-BE" sz="1400" dirty="0"/>
                        <a:t>GOUDSTANDAARD </a:t>
                      </a:r>
                    </a:p>
                  </a:txBody>
                  <a:tcPr/>
                </a:tc>
                <a:tc>
                  <a:txBody>
                    <a:bodyPr/>
                    <a:lstStyle/>
                    <a:p>
                      <a:r>
                        <a:rPr lang="nl-BE" sz="1400" dirty="0"/>
                        <a:t>SYSTEEM WAARIN DE WAARDE VAN EEN MUNT WORDT UITGEDRUKT IN EEN VAST GEWICHT AAN GOUD</a:t>
                      </a:r>
                    </a:p>
                  </a:txBody>
                  <a:tcPr/>
                </a:tc>
                <a:extLst>
                  <a:ext uri="{0D108BD9-81ED-4DB2-BD59-A6C34878D82A}">
                    <a16:rowId xmlns:a16="http://schemas.microsoft.com/office/drawing/2014/main" val="2999545168"/>
                  </a:ext>
                </a:extLst>
              </a:tr>
              <a:tr h="370840">
                <a:tc>
                  <a:txBody>
                    <a:bodyPr/>
                    <a:lstStyle/>
                    <a:p>
                      <a:r>
                        <a:rPr lang="nl-BE" sz="1400" dirty="0"/>
                        <a:t>GOVERNANCE</a:t>
                      </a:r>
                    </a:p>
                  </a:txBody>
                  <a:tcPr/>
                </a:tc>
                <a:tc>
                  <a:txBody>
                    <a:bodyPr/>
                    <a:lstStyle/>
                    <a:p>
                      <a:r>
                        <a:rPr lang="en-US" sz="1400" dirty="0"/>
                        <a:t>METHOD OF RUNNING AND MANAGING AN ORGANISATION AND THE RESPONSIBILITY AND CONTROL WITHIN AN ORGANISATION (COMPANY OR GOVERNMENT)</a:t>
                      </a:r>
                      <a:endParaRPr lang="nl-BE" sz="1400" dirty="0"/>
                    </a:p>
                  </a:txBody>
                  <a:tcPr/>
                </a:tc>
                <a:tc>
                  <a:txBody>
                    <a:bodyPr/>
                    <a:lstStyle/>
                    <a:p>
                      <a:r>
                        <a:rPr lang="nl-BE" sz="1400" dirty="0"/>
                        <a:t>BESTUUR</a:t>
                      </a:r>
                    </a:p>
                  </a:txBody>
                  <a:tcPr/>
                </a:tc>
                <a:tc>
                  <a:txBody>
                    <a:bodyPr/>
                    <a:lstStyle/>
                    <a:p>
                      <a:r>
                        <a:rPr lang="nl-BE" sz="1400" dirty="0"/>
                        <a:t>WIJZE VAN BESTUREN EN BEHEERSEN VAN EEN ORGANISATIE EN DE VERANTWOORDELIJKHEID EN ZEGGENSCHAP BINNEN EEN ORGANISATIE (BEDRIJF OF OVERHEID)</a:t>
                      </a:r>
                    </a:p>
                  </a:txBody>
                  <a:tcPr/>
                </a:tc>
                <a:extLst>
                  <a:ext uri="{0D108BD9-81ED-4DB2-BD59-A6C34878D82A}">
                    <a16:rowId xmlns:a16="http://schemas.microsoft.com/office/drawing/2014/main" val="2905922221"/>
                  </a:ext>
                </a:extLst>
              </a:tr>
              <a:tr h="370840">
                <a:tc>
                  <a:txBody>
                    <a:bodyPr/>
                    <a:lstStyle/>
                    <a:p>
                      <a:r>
                        <a:rPr lang="nl-BE" sz="1400" dirty="0"/>
                        <a:t>GOVERNMENT BUDGET</a:t>
                      </a:r>
                    </a:p>
                  </a:txBody>
                  <a:tcPr/>
                </a:tc>
                <a:tc>
                  <a:txBody>
                    <a:bodyPr/>
                    <a:lstStyle/>
                    <a:p>
                      <a:r>
                        <a:rPr lang="en-US" sz="1400" dirty="0"/>
                        <a:t>OVERVIEW OF ALL PROJECTED REVENUES AND EXPENDITURES OF A GOVERNMENT DURING A YEAR</a:t>
                      </a:r>
                      <a:endParaRPr lang="nl-BE" sz="1400" dirty="0"/>
                    </a:p>
                  </a:txBody>
                  <a:tcPr/>
                </a:tc>
                <a:tc>
                  <a:txBody>
                    <a:bodyPr/>
                    <a:lstStyle/>
                    <a:p>
                      <a:r>
                        <a:rPr lang="nl-BE" sz="1400" dirty="0"/>
                        <a:t>OVERHEIDSBEGROTING</a:t>
                      </a:r>
                    </a:p>
                  </a:txBody>
                  <a:tcPr/>
                </a:tc>
                <a:tc>
                  <a:txBody>
                    <a:bodyPr/>
                    <a:lstStyle/>
                    <a:p>
                      <a:r>
                        <a:rPr lang="nl-BE" sz="1400" dirty="0"/>
                        <a:t>OVERZICHT VAN ALLE VOORZIENE ONTVANGSTEN EN UITGAVEN VAN EEN OVERHEID GEDURENDE EEN JAAR</a:t>
                      </a:r>
                    </a:p>
                  </a:txBody>
                  <a:tcPr/>
                </a:tc>
                <a:extLst>
                  <a:ext uri="{0D108BD9-81ED-4DB2-BD59-A6C34878D82A}">
                    <a16:rowId xmlns:a16="http://schemas.microsoft.com/office/drawing/2014/main" val="354711895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8DADF504-5B6C-08EA-09A7-87501ECD195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10D099D-4E3A-F97E-1DA9-2D06EA2CB4A1}"/>
              </a:ext>
            </a:extLst>
          </p:cNvPr>
          <p:cNvSpPr>
            <a:spLocks noGrp="1"/>
          </p:cNvSpPr>
          <p:nvPr>
            <p:ph type="sldNum" sz="quarter" idx="12"/>
          </p:nvPr>
        </p:nvSpPr>
        <p:spPr/>
        <p:txBody>
          <a:bodyPr/>
          <a:lstStyle/>
          <a:p>
            <a:fld id="{C8997273-801F-4FC5-9C8E-1D1AD37BEC65}" type="slidenum">
              <a:rPr lang="nl-BE" smtClean="0"/>
              <a:t>64</a:t>
            </a:fld>
            <a:endParaRPr lang="nl-BE"/>
          </a:p>
        </p:txBody>
      </p:sp>
      <p:sp>
        <p:nvSpPr>
          <p:cNvPr id="4" name="Tijdelijke aanduiding voor datum 3">
            <a:extLst>
              <a:ext uri="{FF2B5EF4-FFF2-40B4-BE49-F238E27FC236}">
                <a16:creationId xmlns:a16="http://schemas.microsoft.com/office/drawing/2014/main" id="{844B2D67-5937-EB99-4C9F-0CEDDE44A6F7}"/>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1687665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802713940"/>
              </p:ext>
            </p:extLst>
          </p:nvPr>
        </p:nvGraphicFramePr>
        <p:xfrm>
          <a:off x="435429" y="366939"/>
          <a:ext cx="10515600" cy="5217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GOVERNMENT EXPENDITURE (G) </a:t>
                      </a:r>
                    </a:p>
                  </a:txBody>
                  <a:tcPr/>
                </a:tc>
                <a:tc>
                  <a:txBody>
                    <a:bodyPr/>
                    <a:lstStyle/>
                    <a:p>
                      <a:r>
                        <a:rPr lang="en-US" sz="1400" dirty="0"/>
                        <a:t>CONSUMPTION AND INVESTMENT BY A GOVERNMENT</a:t>
                      </a:r>
                      <a:endParaRPr lang="nl-BE" sz="1400" dirty="0"/>
                    </a:p>
                  </a:txBody>
                  <a:tcPr/>
                </a:tc>
                <a:tc>
                  <a:txBody>
                    <a:bodyPr/>
                    <a:lstStyle/>
                    <a:p>
                      <a:r>
                        <a:rPr lang="nl-BE" sz="1400" dirty="0"/>
                        <a:t>OVERHEIDSBESTEDINGEN (G)</a:t>
                      </a:r>
                    </a:p>
                  </a:txBody>
                  <a:tcPr/>
                </a:tc>
                <a:tc>
                  <a:txBody>
                    <a:bodyPr/>
                    <a:lstStyle/>
                    <a:p>
                      <a:r>
                        <a:rPr lang="nl-BE" sz="1400" dirty="0"/>
                        <a:t>CONSUMPTIE EN INVESTERINGEN DOOR EEN OVERHEID</a:t>
                      </a:r>
                    </a:p>
                  </a:txBody>
                  <a:tcPr/>
                </a:tc>
                <a:extLst>
                  <a:ext uri="{0D108BD9-81ED-4DB2-BD59-A6C34878D82A}">
                    <a16:rowId xmlns:a16="http://schemas.microsoft.com/office/drawing/2014/main" val="4125659093"/>
                  </a:ext>
                </a:extLst>
              </a:tr>
              <a:tr h="370840">
                <a:tc>
                  <a:txBody>
                    <a:bodyPr/>
                    <a:lstStyle/>
                    <a:p>
                      <a:r>
                        <a:rPr lang="nl-BE" sz="1400" dirty="0"/>
                        <a:t>GOVERNMENT INTERVENTION</a:t>
                      </a:r>
                    </a:p>
                  </a:txBody>
                  <a:tcPr/>
                </a:tc>
                <a:tc>
                  <a:txBody>
                    <a:bodyPr/>
                    <a:lstStyle/>
                    <a:p>
                      <a:r>
                        <a:rPr lang="en-US" sz="1400" dirty="0"/>
                        <a:t>DIRECT OR INDIRECT MEASURE TAKEN BY A GOVERNMENT TO CORRECT A SOCIALLY UNFAVOURABLE MARKET EQUILIBRIUM</a:t>
                      </a:r>
                      <a:endParaRPr lang="nl-BE" sz="1400" dirty="0"/>
                    </a:p>
                  </a:txBody>
                  <a:tcPr/>
                </a:tc>
                <a:tc>
                  <a:txBody>
                    <a:bodyPr/>
                    <a:lstStyle/>
                    <a:p>
                      <a:r>
                        <a:rPr lang="nl-BE" sz="1400" dirty="0"/>
                        <a:t>OVERHEIDSINTERVENTIE</a:t>
                      </a:r>
                    </a:p>
                  </a:txBody>
                  <a:tcPr/>
                </a:tc>
                <a:tc>
                  <a:txBody>
                    <a:bodyPr/>
                    <a:lstStyle/>
                    <a:p>
                      <a:r>
                        <a:rPr lang="nl-BE" sz="1400" dirty="0"/>
                        <a:t>DIRECTE OF INDIRECTE MAATREGEL DIE WORDT GENOMEN DOOR EEN OVERHEID OM EEN MAATSCHAPPELIJK ONGUNSTIG MARKTEVENWICHT TE CORRIGEREN</a:t>
                      </a:r>
                    </a:p>
                  </a:txBody>
                  <a:tcPr/>
                </a:tc>
                <a:extLst>
                  <a:ext uri="{0D108BD9-81ED-4DB2-BD59-A6C34878D82A}">
                    <a16:rowId xmlns:a16="http://schemas.microsoft.com/office/drawing/2014/main" val="1931505609"/>
                  </a:ext>
                </a:extLst>
              </a:tr>
              <a:tr h="370840">
                <a:tc>
                  <a:txBody>
                    <a:bodyPr/>
                    <a:lstStyle/>
                    <a:p>
                      <a:r>
                        <a:rPr lang="nl-BE" sz="1400" dirty="0"/>
                        <a:t>GREENWASHING</a:t>
                      </a:r>
                    </a:p>
                  </a:txBody>
                  <a:tcPr/>
                </a:tc>
                <a:tc>
                  <a:txBody>
                    <a:bodyPr/>
                    <a:lstStyle/>
                    <a:p>
                      <a:r>
                        <a:rPr lang="en-US" sz="1400" dirty="0"/>
                        <a:t>SITUATION INDICATING THAT COMPANIES ARE PRETENDING TO BE ‘GREENER’ THAN THEY ARE IN REALITY</a:t>
                      </a:r>
                      <a:endParaRPr lang="nl-BE" sz="1400" dirty="0"/>
                    </a:p>
                  </a:txBody>
                  <a:tcPr/>
                </a:tc>
                <a:tc>
                  <a:txBody>
                    <a:bodyPr/>
                    <a:lstStyle/>
                    <a:p>
                      <a:r>
                        <a:rPr lang="nl-BE" sz="1400" dirty="0"/>
                        <a:t>GREENWASHING</a:t>
                      </a:r>
                    </a:p>
                  </a:txBody>
                  <a:tcPr/>
                </a:tc>
                <a:tc>
                  <a:txBody>
                    <a:bodyPr/>
                    <a:lstStyle/>
                    <a:p>
                      <a:r>
                        <a:rPr lang="nl-BE" sz="1400" dirty="0"/>
                        <a:t>SITUATIE DIE AANGEEFT DAT BEDRIJVEN ZICH “GROENER” VOORDOEN DAN DAT ZE IN DE REALITEIT ZIJN</a:t>
                      </a:r>
                    </a:p>
                  </a:txBody>
                  <a:tcPr/>
                </a:tc>
                <a:extLst>
                  <a:ext uri="{0D108BD9-81ED-4DB2-BD59-A6C34878D82A}">
                    <a16:rowId xmlns:a16="http://schemas.microsoft.com/office/drawing/2014/main" val="3577979339"/>
                  </a:ext>
                </a:extLst>
              </a:tr>
              <a:tr h="370840">
                <a:tc>
                  <a:txBody>
                    <a:bodyPr/>
                    <a:lstStyle/>
                    <a:p>
                      <a:r>
                        <a:rPr lang="nl-BE" sz="1400" dirty="0"/>
                        <a:t>GROSS DOMESTIC PRODUCT (GDP)</a:t>
                      </a:r>
                    </a:p>
                  </a:txBody>
                  <a:tcPr/>
                </a:tc>
                <a:tc>
                  <a:txBody>
                    <a:bodyPr/>
                    <a:lstStyle/>
                    <a:p>
                      <a:r>
                        <a:rPr lang="en-US" sz="1400" dirty="0"/>
                        <a:t>TOTAL VALUE OF ALL FINAL GOODS AND SERVICES PRODUCED WITHIN AN ECONOMY DURING A YEAR</a:t>
                      </a:r>
                      <a:endParaRPr lang="nl-BE" sz="1400" dirty="0"/>
                    </a:p>
                  </a:txBody>
                  <a:tcPr/>
                </a:tc>
                <a:tc>
                  <a:txBody>
                    <a:bodyPr/>
                    <a:lstStyle/>
                    <a:p>
                      <a:r>
                        <a:rPr lang="nl-BE" sz="1400" dirty="0"/>
                        <a:t>BRUTO BINNENLANDS PRODUCT (BBP)</a:t>
                      </a:r>
                    </a:p>
                  </a:txBody>
                  <a:tcPr/>
                </a:tc>
                <a:tc>
                  <a:txBody>
                    <a:bodyPr/>
                    <a:lstStyle/>
                    <a:p>
                      <a:r>
                        <a:rPr lang="nl-BE" sz="1400" dirty="0"/>
                        <a:t>TOTALE WAARDE VAN ALLE FINALE GOEDEREN EN DIENSTEN DIE GEDURENDE EEN JAAR BINNEN EEN ECONOMIE ZIJN VOORTGEBRACHT</a:t>
                      </a:r>
                    </a:p>
                  </a:txBody>
                  <a:tcPr/>
                </a:tc>
                <a:extLst>
                  <a:ext uri="{0D108BD9-81ED-4DB2-BD59-A6C34878D82A}">
                    <a16:rowId xmlns:a16="http://schemas.microsoft.com/office/drawing/2014/main" val="68059136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F2124B1F-4ADF-7DBB-6977-E01AABB69FC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32D3755-EB71-5604-9DCA-6C8868C6738D}"/>
              </a:ext>
            </a:extLst>
          </p:cNvPr>
          <p:cNvSpPr>
            <a:spLocks noGrp="1"/>
          </p:cNvSpPr>
          <p:nvPr>
            <p:ph type="sldNum" sz="quarter" idx="12"/>
          </p:nvPr>
        </p:nvSpPr>
        <p:spPr/>
        <p:txBody>
          <a:bodyPr/>
          <a:lstStyle/>
          <a:p>
            <a:fld id="{C8997273-801F-4FC5-9C8E-1D1AD37BEC65}" type="slidenum">
              <a:rPr lang="nl-BE" smtClean="0"/>
              <a:t>65</a:t>
            </a:fld>
            <a:endParaRPr lang="nl-BE"/>
          </a:p>
        </p:txBody>
      </p:sp>
      <p:sp>
        <p:nvSpPr>
          <p:cNvPr id="4" name="Tijdelijke aanduiding voor datum 3">
            <a:extLst>
              <a:ext uri="{FF2B5EF4-FFF2-40B4-BE49-F238E27FC236}">
                <a16:creationId xmlns:a16="http://schemas.microsoft.com/office/drawing/2014/main" id="{FF5557D2-2426-8D57-35CB-DA9908759BC0}"/>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097561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63794970"/>
              </p:ext>
            </p:extLst>
          </p:nvPr>
        </p:nvGraphicFramePr>
        <p:xfrm>
          <a:off x="435429" y="366939"/>
          <a:ext cx="10515600" cy="40589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GROSS DOMESTIC PRODUCT (GDP) AT CONSTANT PRICES</a:t>
                      </a:r>
                    </a:p>
                  </a:txBody>
                  <a:tcPr/>
                </a:tc>
                <a:tc>
                  <a:txBody>
                    <a:bodyPr/>
                    <a:lstStyle/>
                    <a:p>
                      <a:r>
                        <a:rPr lang="nl-BE" sz="1400" dirty="0"/>
                        <a:t>GDP ADJUSTED FOR INFLATION</a:t>
                      </a:r>
                    </a:p>
                  </a:txBody>
                  <a:tcPr/>
                </a:tc>
                <a:tc>
                  <a:txBody>
                    <a:bodyPr/>
                    <a:lstStyle/>
                    <a:p>
                      <a:r>
                        <a:rPr lang="nl-BE" sz="1400" dirty="0"/>
                        <a:t>BRUTO BINNENLANDS PRODUCT  (BBP) TEGEN CONSTANTE PRIJZEN</a:t>
                      </a:r>
                    </a:p>
                  </a:txBody>
                  <a:tcPr/>
                </a:tc>
                <a:tc>
                  <a:txBody>
                    <a:bodyPr/>
                    <a:lstStyle/>
                    <a:p>
                      <a:r>
                        <a:rPr lang="nl-BE" sz="1400" dirty="0"/>
                        <a:t>BBP GECORRIGEERD VOOR INFLATIE </a:t>
                      </a:r>
                    </a:p>
                  </a:txBody>
                  <a:tcPr/>
                </a:tc>
                <a:extLst>
                  <a:ext uri="{0D108BD9-81ED-4DB2-BD59-A6C34878D82A}">
                    <a16:rowId xmlns:a16="http://schemas.microsoft.com/office/drawing/2014/main" val="511538775"/>
                  </a:ext>
                </a:extLst>
              </a:tr>
              <a:tr h="370840">
                <a:tc>
                  <a:txBody>
                    <a:bodyPr/>
                    <a:lstStyle/>
                    <a:p>
                      <a:r>
                        <a:rPr lang="nl-BE" sz="1400" dirty="0"/>
                        <a:t>GROSS DOMESTIC PRODUCT (GDP) AT CURRENT PRICES</a:t>
                      </a:r>
                    </a:p>
                  </a:txBody>
                  <a:tcPr/>
                </a:tc>
                <a:tc>
                  <a:txBody>
                    <a:bodyPr/>
                    <a:lstStyle/>
                    <a:p>
                      <a:r>
                        <a:rPr lang="nl-BE" sz="1400" dirty="0"/>
                        <a:t>GDP NOT ADJUSTED FOR INFLATION</a:t>
                      </a:r>
                    </a:p>
                  </a:txBody>
                  <a:tcPr/>
                </a:tc>
                <a:tc>
                  <a:txBody>
                    <a:bodyPr/>
                    <a:lstStyle/>
                    <a:p>
                      <a:r>
                        <a:rPr lang="nl-BE" sz="1400" dirty="0"/>
                        <a:t>BRUTO BINNENLANDS PRODUCT (BBP) TEGEN LOPENDE PRIJZEN</a:t>
                      </a:r>
                    </a:p>
                  </a:txBody>
                  <a:tcPr/>
                </a:tc>
                <a:tc>
                  <a:txBody>
                    <a:bodyPr/>
                    <a:lstStyle/>
                    <a:p>
                      <a:r>
                        <a:rPr lang="nl-BE" sz="1400" dirty="0"/>
                        <a:t>BBP NIET GECORRIGEERD VOOR INFLATIE</a:t>
                      </a:r>
                    </a:p>
                  </a:txBody>
                  <a:tcPr/>
                </a:tc>
                <a:extLst>
                  <a:ext uri="{0D108BD9-81ED-4DB2-BD59-A6C34878D82A}">
                    <a16:rowId xmlns:a16="http://schemas.microsoft.com/office/drawing/2014/main" val="3479923272"/>
                  </a:ext>
                </a:extLst>
              </a:tr>
              <a:tr h="370840">
                <a:tc>
                  <a:txBody>
                    <a:bodyPr/>
                    <a:lstStyle/>
                    <a:p>
                      <a:r>
                        <a:rPr lang="nl-BE" sz="1400" dirty="0"/>
                        <a:t>GROSS NATIONAL HAPPINESS (GNH)</a:t>
                      </a:r>
                    </a:p>
                  </a:txBody>
                  <a:tcPr/>
                </a:tc>
                <a:tc>
                  <a:txBody>
                    <a:bodyPr/>
                    <a:lstStyle/>
                    <a:p>
                      <a:r>
                        <a:rPr lang="en-US" sz="1400" dirty="0"/>
                        <a:t>METHOD TO MEASURE QUALITY OF LIFE IN AN ECONOMY AND AN ALTERNATIVE TO GDP BASED ON FOUR PILLARS: SUSTAINABLE SOCIO-ECONOMIC DEVELOPMENT, CULTURAL VALUES, ENVIRONMENT AND GOOD GOVERNANCE</a:t>
                      </a:r>
                      <a:endParaRPr lang="nl-BE" sz="1400" dirty="0"/>
                    </a:p>
                  </a:txBody>
                  <a:tcPr/>
                </a:tc>
                <a:tc>
                  <a:txBody>
                    <a:bodyPr/>
                    <a:lstStyle/>
                    <a:p>
                      <a:r>
                        <a:rPr lang="nl-BE" sz="1400" dirty="0"/>
                        <a:t>BRUTO NATIONAAL GELUK</a:t>
                      </a:r>
                    </a:p>
                  </a:txBody>
                  <a:tcPr/>
                </a:tc>
                <a:tc>
                  <a:txBody>
                    <a:bodyPr/>
                    <a:lstStyle/>
                    <a:p>
                      <a:r>
                        <a:rPr lang="nl-BE" sz="1400" dirty="0"/>
                        <a:t>METHODE OM DE LEVENSKWALITEIT TE METEN VAN EEN ECONOMIE EN EEN ALTERNATIEF VOOR HET BBP, GEBASEERD OP VIER PIJLERS: DUURZAME SOCIO-ECONOMISCHE ONTWIKKELING, CULTURELE WAARDEN, MILIEU EN GOED BESTUUR</a:t>
                      </a:r>
                    </a:p>
                  </a:txBody>
                  <a:tcPr/>
                </a:tc>
                <a:extLst>
                  <a:ext uri="{0D108BD9-81ED-4DB2-BD59-A6C34878D82A}">
                    <a16:rowId xmlns:a16="http://schemas.microsoft.com/office/drawing/2014/main" val="348372318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AA673E62-C070-DAD3-B104-7E8D765562F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6E3AFB3-D048-500E-F55F-92E080205061}"/>
              </a:ext>
            </a:extLst>
          </p:cNvPr>
          <p:cNvSpPr>
            <a:spLocks noGrp="1"/>
          </p:cNvSpPr>
          <p:nvPr>
            <p:ph type="sldNum" sz="quarter" idx="12"/>
          </p:nvPr>
        </p:nvSpPr>
        <p:spPr/>
        <p:txBody>
          <a:bodyPr/>
          <a:lstStyle/>
          <a:p>
            <a:fld id="{C8997273-801F-4FC5-9C8E-1D1AD37BEC65}" type="slidenum">
              <a:rPr lang="nl-BE" smtClean="0"/>
              <a:t>66</a:t>
            </a:fld>
            <a:endParaRPr lang="nl-BE"/>
          </a:p>
        </p:txBody>
      </p:sp>
      <p:sp>
        <p:nvSpPr>
          <p:cNvPr id="4" name="Tijdelijke aanduiding voor datum 3">
            <a:extLst>
              <a:ext uri="{FF2B5EF4-FFF2-40B4-BE49-F238E27FC236}">
                <a16:creationId xmlns:a16="http://schemas.microsoft.com/office/drawing/2014/main" id="{452C559D-C335-FBFD-70A3-BDFA4D6D0727}"/>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53972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089396416"/>
              </p:ext>
            </p:extLst>
          </p:nvPr>
        </p:nvGraphicFramePr>
        <p:xfrm>
          <a:off x="435429" y="366939"/>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499564">
                <a:tc>
                  <a:txBody>
                    <a:bodyPr/>
                    <a:lstStyle/>
                    <a:p>
                      <a:r>
                        <a:rPr lang="nl-BE" sz="1400" dirty="0"/>
                        <a:t>GROSS NATIONAL INCOME (GNI)</a:t>
                      </a:r>
                    </a:p>
                  </a:txBody>
                  <a:tcPr/>
                </a:tc>
                <a:tc>
                  <a:txBody>
                    <a:bodyPr/>
                    <a:lstStyle/>
                    <a:p>
                      <a:r>
                        <a:rPr lang="en-US" sz="1400" dirty="0"/>
                        <a:t>TOTAL VALUE OF ALL INCOMES OF THE RESIDENTS OF AN ECONOMY ACQUIRED IN 1 YEAR</a:t>
                      </a:r>
                      <a:endParaRPr lang="nl-BE" sz="1400" dirty="0"/>
                    </a:p>
                  </a:txBody>
                  <a:tcPr/>
                </a:tc>
                <a:tc>
                  <a:txBody>
                    <a:bodyPr/>
                    <a:lstStyle/>
                    <a:p>
                      <a:r>
                        <a:rPr lang="nl-BE" sz="1400" dirty="0"/>
                        <a:t>BRUTO NATIONAAL INKOMEN (BNI)</a:t>
                      </a:r>
                    </a:p>
                  </a:txBody>
                  <a:tcPr/>
                </a:tc>
                <a:tc>
                  <a:txBody>
                    <a:bodyPr/>
                    <a:lstStyle/>
                    <a:p>
                      <a:r>
                        <a:rPr lang="nl-BE" sz="1400" dirty="0"/>
                        <a:t>TOTALE WAARDE VAN ALLE INKOMENS VAN DE INGEZETENEN VAN EEN ECONOMIE VERWORVEN GEDURENDE 1 JAAR</a:t>
                      </a:r>
                    </a:p>
                  </a:txBody>
                  <a:tcPr/>
                </a:tc>
                <a:extLst>
                  <a:ext uri="{0D108BD9-81ED-4DB2-BD59-A6C34878D82A}">
                    <a16:rowId xmlns:a16="http://schemas.microsoft.com/office/drawing/2014/main" val="272593955"/>
                  </a:ext>
                </a:extLst>
              </a:tr>
              <a:tr h="370840">
                <a:tc>
                  <a:txBody>
                    <a:bodyPr/>
                    <a:lstStyle/>
                    <a:p>
                      <a:r>
                        <a:rPr lang="nl-BE" sz="1400" dirty="0"/>
                        <a:t>GROSS NATIONAL PRODUCT (GNP)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TOTAL VALUE OF ALL GOODS AND SERVICES PRODUCED BY THE RESIDENTS OF AN ECONOMY DURING A YEAR</a:t>
                      </a:r>
                      <a:endParaRPr lang="nl-BE" sz="1400" dirty="0"/>
                    </a:p>
                    <a:p>
                      <a:endParaRPr lang="nl-BE" sz="1400" dirty="0"/>
                    </a:p>
                  </a:txBody>
                  <a:tcPr/>
                </a:tc>
                <a:tc>
                  <a:txBody>
                    <a:bodyPr/>
                    <a:lstStyle/>
                    <a:p>
                      <a:r>
                        <a:rPr lang="nl-BE" sz="1400" dirty="0"/>
                        <a:t>BRUTO NATIONAAL PRODUCT (BNP)</a:t>
                      </a:r>
                    </a:p>
                  </a:txBody>
                  <a:tcPr/>
                </a:tc>
                <a:tc>
                  <a:txBody>
                    <a:bodyPr/>
                    <a:lstStyle/>
                    <a:p>
                      <a:r>
                        <a:rPr lang="nl-BE" sz="1400" dirty="0"/>
                        <a:t>TOTALE WAARDE VAN ALLE GOEDEREN EN DIENSTEN DIE GEDURENDE EEN JAAR DOOR DE INGEZETENEN VAN EEN ECONOMIE ZIJN VOORTGEBRACHT</a:t>
                      </a:r>
                    </a:p>
                  </a:txBody>
                  <a:tcPr/>
                </a:tc>
                <a:extLst>
                  <a:ext uri="{0D108BD9-81ED-4DB2-BD59-A6C34878D82A}">
                    <a16:rowId xmlns:a16="http://schemas.microsoft.com/office/drawing/2014/main" val="1710149824"/>
                  </a:ext>
                </a:extLst>
              </a:tr>
              <a:tr h="370840">
                <a:tc>
                  <a:txBody>
                    <a:bodyPr/>
                    <a:lstStyle/>
                    <a:p>
                      <a:r>
                        <a:rPr lang="nl-BE" sz="1400" dirty="0"/>
                        <a:t>GROSS WAGE (or: GROSS SALARY)</a:t>
                      </a:r>
                    </a:p>
                  </a:txBody>
                  <a:tcPr/>
                </a:tc>
                <a:tc>
                  <a:txBody>
                    <a:bodyPr/>
                    <a:lstStyle/>
                    <a:p>
                      <a:r>
                        <a:rPr lang="nl-BE" sz="1400" dirty="0"/>
                        <a:t>TOTAL AMOUNT OF A WAGE (OR SALARY)</a:t>
                      </a:r>
                    </a:p>
                  </a:txBody>
                  <a:tcPr/>
                </a:tc>
                <a:tc>
                  <a:txBody>
                    <a:bodyPr/>
                    <a:lstStyle/>
                    <a:p>
                      <a:r>
                        <a:rPr lang="nl-BE" sz="1400" dirty="0"/>
                        <a:t>BRUTOLOON (of: BRUTOWEDDE)</a:t>
                      </a:r>
                    </a:p>
                  </a:txBody>
                  <a:tcPr/>
                </a:tc>
                <a:tc>
                  <a:txBody>
                    <a:bodyPr/>
                    <a:lstStyle/>
                    <a:p>
                      <a:r>
                        <a:rPr lang="nl-BE" sz="1400" dirty="0"/>
                        <a:t>TOTALE BEDRAG VAN EEN LOON (OF WEDDE)</a:t>
                      </a:r>
                    </a:p>
                  </a:txBody>
                  <a:tcPr/>
                </a:tc>
                <a:extLst>
                  <a:ext uri="{0D108BD9-81ED-4DB2-BD59-A6C34878D82A}">
                    <a16:rowId xmlns:a16="http://schemas.microsoft.com/office/drawing/2014/main" val="3804389962"/>
                  </a:ext>
                </a:extLst>
              </a:tr>
              <a:tr h="370840">
                <a:tc>
                  <a:txBody>
                    <a:bodyPr/>
                    <a:lstStyle/>
                    <a:p>
                      <a:r>
                        <a:rPr lang="nl-BE" sz="1400" dirty="0"/>
                        <a:t>GROUP INSURANCE</a:t>
                      </a:r>
                    </a:p>
                  </a:txBody>
                  <a:tcPr/>
                </a:tc>
                <a:tc>
                  <a:txBody>
                    <a:bodyPr/>
                    <a:lstStyle/>
                    <a:p>
                      <a:r>
                        <a:rPr lang="en-US" sz="1400" dirty="0"/>
                        <a:t>INSURANCE CONTRACT THAT AN EMPLOYER TAKES OUT FOR THE EMPLOYEE UNDER WHICH THE EMPLOYER SAVES FOR THE EMPLOYEE'S SUPPLEMENTARY PENSION</a:t>
                      </a:r>
                      <a:endParaRPr lang="nl-BE" sz="1400" dirty="0"/>
                    </a:p>
                  </a:txBody>
                  <a:tcPr/>
                </a:tc>
                <a:tc>
                  <a:txBody>
                    <a:bodyPr/>
                    <a:lstStyle/>
                    <a:p>
                      <a:r>
                        <a:rPr lang="nl-BE" sz="1400" dirty="0"/>
                        <a:t>GROEPSVERZEKERING</a:t>
                      </a:r>
                    </a:p>
                  </a:txBody>
                  <a:tcPr/>
                </a:tc>
                <a:tc>
                  <a:txBody>
                    <a:bodyPr/>
                    <a:lstStyle/>
                    <a:p>
                      <a:r>
                        <a:rPr lang="nl-BE" sz="1400" dirty="0"/>
                        <a:t>VERZEKERINGSCONTRACT DAT EEN WERKGEVER AFSLUIT VOOR DE WERKNEMER WAARBIJ DE WERKGEVER SPAART VOOR HET AANVULLEND PENSIOEN VAN DE WERKNEMER</a:t>
                      </a:r>
                    </a:p>
                  </a:txBody>
                  <a:tcPr/>
                </a:tc>
                <a:extLst>
                  <a:ext uri="{0D108BD9-81ED-4DB2-BD59-A6C34878D82A}">
                    <a16:rowId xmlns:a16="http://schemas.microsoft.com/office/drawing/2014/main" val="37975014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0CCE9C31-7118-A7BD-F6A8-9B6C7D06E30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7480EC6-9523-2DCB-19BD-07456A459D74}"/>
              </a:ext>
            </a:extLst>
          </p:cNvPr>
          <p:cNvSpPr>
            <a:spLocks noGrp="1"/>
          </p:cNvSpPr>
          <p:nvPr>
            <p:ph type="sldNum" sz="quarter" idx="12"/>
          </p:nvPr>
        </p:nvSpPr>
        <p:spPr/>
        <p:txBody>
          <a:bodyPr/>
          <a:lstStyle/>
          <a:p>
            <a:fld id="{C8997273-801F-4FC5-9C8E-1D1AD37BEC65}" type="slidenum">
              <a:rPr lang="nl-BE" smtClean="0"/>
              <a:t>67</a:t>
            </a:fld>
            <a:endParaRPr lang="nl-BE"/>
          </a:p>
        </p:txBody>
      </p:sp>
      <p:sp>
        <p:nvSpPr>
          <p:cNvPr id="4" name="Tijdelijke aanduiding voor datum 3">
            <a:extLst>
              <a:ext uri="{FF2B5EF4-FFF2-40B4-BE49-F238E27FC236}">
                <a16:creationId xmlns:a16="http://schemas.microsoft.com/office/drawing/2014/main" id="{47B941E6-9B07-43D1-7163-F808D1F0B05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4084989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9005994C-B8D6-BB97-20AD-D25707C7B8D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D4E6E59-AB18-1844-EF01-3F0AECC367B9}"/>
              </a:ext>
            </a:extLst>
          </p:cNvPr>
          <p:cNvSpPr>
            <a:spLocks noGrp="1"/>
          </p:cNvSpPr>
          <p:nvPr>
            <p:ph type="sldNum" sz="quarter" idx="12"/>
          </p:nvPr>
        </p:nvSpPr>
        <p:spPr/>
        <p:txBody>
          <a:bodyPr/>
          <a:lstStyle/>
          <a:p>
            <a:fld id="{C8997273-801F-4FC5-9C8E-1D1AD37BEC65}" type="slidenum">
              <a:rPr lang="nl-BE" smtClean="0"/>
              <a:t>68</a:t>
            </a:fld>
            <a:endParaRPr lang="nl-BE"/>
          </a:p>
        </p:txBody>
      </p:sp>
      <p:sp>
        <p:nvSpPr>
          <p:cNvPr id="4" name="Tijdelijke aanduiding voor datum 3">
            <a:extLst>
              <a:ext uri="{FF2B5EF4-FFF2-40B4-BE49-F238E27FC236}">
                <a16:creationId xmlns:a16="http://schemas.microsoft.com/office/drawing/2014/main" id="{4FF314AA-A77E-B7AC-77D3-DB507EAFCB5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054368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5F72CB52-6424-6848-BF0E-A6FEF17256C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8447EFF-9D6D-6CD6-3E96-0405E336D4F3}"/>
              </a:ext>
            </a:extLst>
          </p:cNvPr>
          <p:cNvSpPr>
            <a:spLocks noGrp="1"/>
          </p:cNvSpPr>
          <p:nvPr>
            <p:ph type="sldNum" sz="quarter" idx="12"/>
          </p:nvPr>
        </p:nvSpPr>
        <p:spPr/>
        <p:txBody>
          <a:bodyPr/>
          <a:lstStyle/>
          <a:p>
            <a:fld id="{C8997273-801F-4FC5-9C8E-1D1AD37BEC65}" type="slidenum">
              <a:rPr lang="nl-BE" smtClean="0"/>
              <a:t>69</a:t>
            </a:fld>
            <a:endParaRPr lang="nl-BE"/>
          </a:p>
        </p:txBody>
      </p:sp>
      <p:sp>
        <p:nvSpPr>
          <p:cNvPr id="4" name="Tijdelijke aanduiding voor datum 3">
            <a:extLst>
              <a:ext uri="{FF2B5EF4-FFF2-40B4-BE49-F238E27FC236}">
                <a16:creationId xmlns:a16="http://schemas.microsoft.com/office/drawing/2014/main" id="{6C161A94-E593-500D-4256-0F34E488595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4582516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G</a:t>
            </a:r>
          </a:p>
        </p:txBody>
      </p:sp>
      <p:sp>
        <p:nvSpPr>
          <p:cNvPr id="2" name="Tijdelijke aanduiding voor voettekst 1">
            <a:extLst>
              <a:ext uri="{FF2B5EF4-FFF2-40B4-BE49-F238E27FC236}">
                <a16:creationId xmlns:a16="http://schemas.microsoft.com/office/drawing/2014/main" id="{EBA50FFE-76D5-D449-7A11-2755F145E62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B5DE4D-EA2F-8E08-BDD8-00346A2BF37D}"/>
              </a:ext>
            </a:extLst>
          </p:cNvPr>
          <p:cNvSpPr>
            <a:spLocks noGrp="1"/>
          </p:cNvSpPr>
          <p:nvPr>
            <p:ph type="sldNum" sz="quarter" idx="12"/>
          </p:nvPr>
        </p:nvSpPr>
        <p:spPr/>
        <p:txBody>
          <a:bodyPr/>
          <a:lstStyle/>
          <a:p>
            <a:fld id="{C8997273-801F-4FC5-9C8E-1D1AD37BEC65}" type="slidenum">
              <a:rPr lang="nl-BE" smtClean="0"/>
              <a:t>70</a:t>
            </a:fld>
            <a:endParaRPr lang="nl-BE"/>
          </a:p>
        </p:txBody>
      </p:sp>
      <p:sp>
        <p:nvSpPr>
          <p:cNvPr id="4" name="Tijdelijke aanduiding voor datum 3">
            <a:extLst>
              <a:ext uri="{FF2B5EF4-FFF2-40B4-BE49-F238E27FC236}">
                <a16:creationId xmlns:a16="http://schemas.microsoft.com/office/drawing/2014/main" id="{2FCBC8A8-BD00-1B88-FD25-714B553EA947}"/>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0935128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41708503"/>
              </p:ext>
            </p:extLst>
          </p:nvPr>
        </p:nvGraphicFramePr>
        <p:xfrm>
          <a:off x="402772" y="356053"/>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HAIRCUT</a:t>
                      </a:r>
                    </a:p>
                  </a:txBody>
                  <a:tcPr/>
                </a:tc>
                <a:tc>
                  <a:txBody>
                    <a:bodyPr/>
                    <a:lstStyle/>
                    <a:p>
                      <a:r>
                        <a:rPr lang="en-US" sz="1400" dirty="0"/>
                        <a:t>REDUCTION APPLIED TO THE VALUE OF A FINANCIAL PRODUCT</a:t>
                      </a:r>
                      <a:endParaRPr lang="nl-BE" sz="1400" dirty="0"/>
                    </a:p>
                  </a:txBody>
                  <a:tcPr/>
                </a:tc>
                <a:tc>
                  <a:txBody>
                    <a:bodyPr/>
                    <a:lstStyle/>
                    <a:p>
                      <a:r>
                        <a:rPr lang="nl-BE" sz="1400" dirty="0"/>
                        <a:t>HAIRCUT</a:t>
                      </a:r>
                    </a:p>
                  </a:txBody>
                  <a:tcPr/>
                </a:tc>
                <a:tc>
                  <a:txBody>
                    <a:bodyPr/>
                    <a:lstStyle/>
                    <a:p>
                      <a:r>
                        <a:rPr lang="nl-BE" sz="1400" dirty="0"/>
                        <a:t>VERMINDERING DIE WORDT TOEGEPAST OP DE WAARDE VAN EEN FINANCIEEL PRODUCT</a:t>
                      </a:r>
                    </a:p>
                  </a:txBody>
                  <a:tcPr/>
                </a:tc>
                <a:extLst>
                  <a:ext uri="{0D108BD9-81ED-4DB2-BD59-A6C34878D82A}">
                    <a16:rowId xmlns:a16="http://schemas.microsoft.com/office/drawing/2014/main" val="156807503"/>
                  </a:ext>
                </a:extLst>
              </a:tr>
              <a:tr h="370840">
                <a:tc>
                  <a:txBody>
                    <a:bodyPr/>
                    <a:lstStyle/>
                    <a:p>
                      <a:r>
                        <a:rPr lang="nl-BE" sz="1400" dirty="0"/>
                        <a:t>HAPPY PLANET INDEX (HPI)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METHOD TO MEASURE QUALITY OF LIFE IN AN ECONOMY AND AN ALTERNATIVE TO GDP BASED ON LIFE EXPECTANCY AND ECOLOGICAL FOOTPRINT</a:t>
                      </a:r>
                      <a:endParaRPr lang="nl-BE" sz="1400" dirty="0"/>
                    </a:p>
                  </a:txBody>
                  <a:tcPr/>
                </a:tc>
                <a:tc>
                  <a:txBody>
                    <a:bodyPr/>
                    <a:lstStyle/>
                    <a:p>
                      <a:r>
                        <a:rPr lang="nl-BE" sz="1400" dirty="0"/>
                        <a:t>GELUKKIGE PLANEET INDEX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METHODE OM DE LEVENSKWALITEIT TE METEN VAN EEN ECONOMIE EN EEN ALTERNATIEF VOOR HET BBP, GEBASEERD OP LEVENSVERWACHTING EN ECOLOGISCHE VOETAFDRUK</a:t>
                      </a:r>
                    </a:p>
                  </a:txBody>
                  <a:tcPr/>
                </a:tc>
                <a:extLst>
                  <a:ext uri="{0D108BD9-81ED-4DB2-BD59-A6C34878D82A}">
                    <a16:rowId xmlns:a16="http://schemas.microsoft.com/office/drawing/2014/main" val="1893248146"/>
                  </a:ext>
                </a:extLst>
              </a:tr>
              <a:tr h="370840">
                <a:tc>
                  <a:txBody>
                    <a:bodyPr/>
                    <a:lstStyle/>
                    <a:p>
                      <a:r>
                        <a:rPr lang="nl-BE" sz="1400" dirty="0"/>
                        <a:t>HARMONIZED INDEX OF CONSUMER PRICES (HICP)</a:t>
                      </a:r>
                    </a:p>
                  </a:txBody>
                  <a:tcPr/>
                </a:tc>
                <a:tc>
                  <a:txBody>
                    <a:bodyPr/>
                    <a:lstStyle/>
                    <a:p>
                      <a:r>
                        <a:rPr lang="en-US" sz="1400" dirty="0"/>
                        <a:t>EUROPEAN PRICE INDEX COMPARING INFLATION RATES OF EUROPEAN UNION MEMBER STATES</a:t>
                      </a:r>
                      <a:endParaRPr lang="nl-BE" sz="1400" dirty="0"/>
                    </a:p>
                  </a:txBody>
                  <a:tcPr/>
                </a:tc>
                <a:tc>
                  <a:txBody>
                    <a:bodyPr/>
                    <a:lstStyle/>
                    <a:p>
                      <a:r>
                        <a:rPr lang="nl-BE" sz="1400" dirty="0"/>
                        <a:t>GEHARMONIZEERDE CONSUMPTIEPRIJSINDEX</a:t>
                      </a:r>
                    </a:p>
                  </a:txBody>
                  <a:tcPr/>
                </a:tc>
                <a:tc>
                  <a:txBody>
                    <a:bodyPr/>
                    <a:lstStyle/>
                    <a:p>
                      <a:r>
                        <a:rPr lang="nl-BE" sz="1400" dirty="0"/>
                        <a:t>PRIJSINDEX OP EUROPEES NIVEAU DIE DE INFLATIECIJFERS VAN LIDSTATEN VAN DE EUROPESE UNIE MET ELKAAR VERGELIJKT</a:t>
                      </a:r>
                    </a:p>
                  </a:txBody>
                  <a:tcPr/>
                </a:tc>
                <a:extLst>
                  <a:ext uri="{0D108BD9-81ED-4DB2-BD59-A6C34878D82A}">
                    <a16:rowId xmlns:a16="http://schemas.microsoft.com/office/drawing/2014/main" val="1283247911"/>
                  </a:ext>
                </a:extLst>
              </a:tr>
              <a:tr h="370840">
                <a:tc>
                  <a:txBody>
                    <a:bodyPr/>
                    <a:lstStyle/>
                    <a:p>
                      <a:r>
                        <a:rPr lang="nl-BE" sz="1400" dirty="0"/>
                        <a:t>HEALTH INDEX</a:t>
                      </a:r>
                    </a:p>
                  </a:txBody>
                  <a:tcPr/>
                </a:tc>
                <a:tc>
                  <a:txBody>
                    <a:bodyPr/>
                    <a:lstStyle/>
                    <a:p>
                      <a:r>
                        <a:rPr lang="en-US" sz="1400" dirty="0"/>
                        <a:t>PRICE INDEX EXCLUDING ALCOHOL, FUEL AND TOBACCO PRODUCTS</a:t>
                      </a:r>
                      <a:endParaRPr lang="nl-BE" sz="1400" dirty="0"/>
                    </a:p>
                  </a:txBody>
                  <a:tcPr/>
                </a:tc>
                <a:tc>
                  <a:txBody>
                    <a:bodyPr/>
                    <a:lstStyle/>
                    <a:p>
                      <a:r>
                        <a:rPr lang="nl-BE" sz="1400" dirty="0"/>
                        <a:t>GEZONDHEIDSINDEX</a:t>
                      </a:r>
                    </a:p>
                  </a:txBody>
                  <a:tcPr/>
                </a:tc>
                <a:tc>
                  <a:txBody>
                    <a:bodyPr/>
                    <a:lstStyle/>
                    <a:p>
                      <a:r>
                        <a:rPr lang="nl-BE" sz="1400" dirty="0"/>
                        <a:t>PRIJSINDEX DIE GEEN REKENING HOUDT MET ALCOHOL, BRANDSTOFFEN EN TABAKSPRODUCTEN</a:t>
                      </a:r>
                    </a:p>
                  </a:txBody>
                  <a:tcPr/>
                </a:tc>
                <a:extLst>
                  <a:ext uri="{0D108BD9-81ED-4DB2-BD59-A6C34878D82A}">
                    <a16:rowId xmlns:a16="http://schemas.microsoft.com/office/drawing/2014/main" val="2642900855"/>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H</a:t>
            </a:r>
          </a:p>
        </p:txBody>
      </p:sp>
      <p:sp>
        <p:nvSpPr>
          <p:cNvPr id="2" name="Tijdelijke aanduiding voor voettekst 1">
            <a:extLst>
              <a:ext uri="{FF2B5EF4-FFF2-40B4-BE49-F238E27FC236}">
                <a16:creationId xmlns:a16="http://schemas.microsoft.com/office/drawing/2014/main" id="{A638E9EA-DA15-EA97-B710-81708B101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808FA27-968F-474C-1034-E2C63FB1ED73}"/>
              </a:ext>
            </a:extLst>
          </p:cNvPr>
          <p:cNvSpPr>
            <a:spLocks noGrp="1"/>
          </p:cNvSpPr>
          <p:nvPr>
            <p:ph type="sldNum" sz="quarter" idx="12"/>
          </p:nvPr>
        </p:nvSpPr>
        <p:spPr/>
        <p:txBody>
          <a:bodyPr/>
          <a:lstStyle/>
          <a:p>
            <a:fld id="{C8997273-801F-4FC5-9C8E-1D1AD37BEC65}" type="slidenum">
              <a:rPr lang="nl-BE" smtClean="0"/>
              <a:t>71</a:t>
            </a:fld>
            <a:endParaRPr lang="nl-BE"/>
          </a:p>
        </p:txBody>
      </p:sp>
      <p:sp>
        <p:nvSpPr>
          <p:cNvPr id="4" name="Tijdelijke aanduiding voor datum 3">
            <a:extLst>
              <a:ext uri="{FF2B5EF4-FFF2-40B4-BE49-F238E27FC236}">
                <a16:creationId xmlns:a16="http://schemas.microsoft.com/office/drawing/2014/main" id="{87E92AB2-4813-A0F0-066B-A0140877C0C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2879267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12437309"/>
              </p:ext>
            </p:extLst>
          </p:nvPr>
        </p:nvGraphicFramePr>
        <p:xfrm>
          <a:off x="402772" y="356053"/>
          <a:ext cx="10515600" cy="42164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HOARDING (MONEY)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PRACTICE OF HOLDING MONEY AND KEEPING IT FOR YOURSELF AS A SYMPTOM OF FINANCIEL ANXIETY</a:t>
                      </a:r>
                    </a:p>
                  </a:txBody>
                  <a:tcPr/>
                </a:tc>
                <a:tc>
                  <a:txBody>
                    <a:bodyPr/>
                    <a:lstStyle/>
                    <a:p>
                      <a:r>
                        <a:rPr lang="nl-BE" sz="1400" dirty="0"/>
                        <a:t>OPPOTTEN (VAN GELD)</a:t>
                      </a:r>
                    </a:p>
                  </a:txBody>
                  <a:tcPr/>
                </a:tc>
                <a:tc>
                  <a:txBody>
                    <a:bodyPr/>
                    <a:lstStyle/>
                    <a:p>
                      <a:r>
                        <a:rPr lang="nl-NL" sz="1400" dirty="0"/>
                        <a:t>GEWOONTE OM GELD VAST TE HOUDEN EN VOOR JEZELF TE HOUDEN ALS EEN SYMPTOOM VAN FINANCIELE ANGST</a:t>
                      </a:r>
                      <a:endParaRPr lang="nl-BE" sz="1400" dirty="0"/>
                    </a:p>
                  </a:txBody>
                  <a:tcPr/>
                </a:tc>
                <a:extLst>
                  <a:ext uri="{0D108BD9-81ED-4DB2-BD59-A6C34878D82A}">
                    <a16:rowId xmlns:a16="http://schemas.microsoft.com/office/drawing/2014/main" val="3860979248"/>
                  </a:ext>
                </a:extLst>
              </a:tr>
              <a:tr h="370840">
                <a:tc>
                  <a:txBody>
                    <a:bodyPr/>
                    <a:lstStyle/>
                    <a:p>
                      <a:r>
                        <a:rPr lang="nl-BE" sz="1400" dirty="0"/>
                        <a:t>HOLIDAY ALLOWANCE</a:t>
                      </a:r>
                    </a:p>
                  </a:txBody>
                  <a:tcPr/>
                </a:tc>
                <a:tc>
                  <a:txBody>
                    <a:bodyPr/>
                    <a:lstStyle/>
                    <a:p>
                      <a:r>
                        <a:rPr lang="en-US" sz="1400" dirty="0"/>
                        <a:t>SOCIAL ALLOWANCE THAT INVOLVES CONTINUED PAYMENT OF WAGES OR SALARY DURING HOLIDAYS AND THAT ALSO INCLUDES AN ALLOWANCE TO COVER HOLIDAY EXPENSES</a:t>
                      </a:r>
                      <a:endParaRPr lang="nl-BE" sz="1400" dirty="0"/>
                    </a:p>
                  </a:txBody>
                  <a:tcPr/>
                </a:tc>
                <a:tc>
                  <a:txBody>
                    <a:bodyPr/>
                    <a:lstStyle/>
                    <a:p>
                      <a:r>
                        <a:rPr lang="nl-BE" sz="1400" dirty="0"/>
                        <a:t>VAKANTIEGELD</a:t>
                      </a:r>
                    </a:p>
                  </a:txBody>
                  <a:tcPr/>
                </a:tc>
                <a:tc>
                  <a:txBody>
                    <a:bodyPr/>
                    <a:lstStyle/>
                    <a:p>
                      <a:r>
                        <a:rPr lang="nl-BE" sz="1400" dirty="0"/>
                        <a:t>SOCIALE UITKERING DIE INHOUDT DAT HET LOON OF SALARIS WORDT DOORBETAALD TIJDENS DE VAKANTIEDAGEN EN DIE OOK EEN TOESLAG OMVAT OM VAKANTIE-UITGAVEN TE DEKKEN</a:t>
                      </a:r>
                    </a:p>
                  </a:txBody>
                  <a:tcPr/>
                </a:tc>
                <a:extLst>
                  <a:ext uri="{0D108BD9-81ED-4DB2-BD59-A6C34878D82A}">
                    <a16:rowId xmlns:a16="http://schemas.microsoft.com/office/drawing/2014/main" val="3029164478"/>
                  </a:ext>
                </a:extLst>
              </a:tr>
              <a:tr h="370840">
                <a:tc>
                  <a:txBody>
                    <a:bodyPr/>
                    <a:lstStyle/>
                    <a:p>
                      <a:r>
                        <a:rPr lang="nl-BE" sz="1400" dirty="0"/>
                        <a:t>HOMOGENEITY</a:t>
                      </a:r>
                    </a:p>
                  </a:txBody>
                  <a:tcPr/>
                </a:tc>
                <a:tc>
                  <a:txBody>
                    <a:bodyPr/>
                    <a:lstStyle/>
                    <a:p>
                      <a:r>
                        <a:rPr lang="nl-BE" sz="1400" dirty="0"/>
                        <a:t>NO DIFFERENCE IN QUALITY</a:t>
                      </a:r>
                    </a:p>
                  </a:txBody>
                  <a:tcPr/>
                </a:tc>
                <a:tc>
                  <a:txBody>
                    <a:bodyPr/>
                    <a:lstStyle/>
                    <a:p>
                      <a:r>
                        <a:rPr lang="nl-BE" sz="1400" dirty="0"/>
                        <a:t>HOMOGENITEIT</a:t>
                      </a:r>
                    </a:p>
                  </a:txBody>
                  <a:tcPr/>
                </a:tc>
                <a:tc>
                  <a:txBody>
                    <a:bodyPr/>
                    <a:lstStyle/>
                    <a:p>
                      <a:r>
                        <a:rPr lang="nl-BE" sz="1400" dirty="0"/>
                        <a:t>GEEN VERSCHIL IN KWALITEIT</a:t>
                      </a:r>
                    </a:p>
                  </a:txBody>
                  <a:tcPr/>
                </a:tc>
                <a:extLst>
                  <a:ext uri="{0D108BD9-81ED-4DB2-BD59-A6C34878D82A}">
                    <a16:rowId xmlns:a16="http://schemas.microsoft.com/office/drawing/2014/main" val="2516674438"/>
                  </a:ext>
                </a:extLst>
              </a:tr>
              <a:tr h="370840">
                <a:tc>
                  <a:txBody>
                    <a:bodyPr/>
                    <a:lstStyle/>
                    <a:p>
                      <a:r>
                        <a:rPr lang="nl-BE" sz="1400" dirty="0"/>
                        <a:t>HOUSING</a:t>
                      </a:r>
                    </a:p>
                  </a:txBody>
                  <a:tcPr/>
                </a:tc>
                <a:tc>
                  <a:txBody>
                    <a:bodyPr/>
                    <a:lstStyle/>
                    <a:p>
                      <a:r>
                        <a:rPr lang="en-US" sz="1400" dirty="0"/>
                        <a:t>ENTIRETY OF LIVING UNITS FOR FAMILIES</a:t>
                      </a:r>
                      <a:endParaRPr lang="nl-BE" sz="1400" dirty="0"/>
                    </a:p>
                  </a:txBody>
                  <a:tcPr/>
                </a:tc>
                <a:tc>
                  <a:txBody>
                    <a:bodyPr/>
                    <a:lstStyle/>
                    <a:p>
                      <a:r>
                        <a:rPr lang="nl-BE" sz="1400" dirty="0"/>
                        <a:t>HUISVESTING</a:t>
                      </a:r>
                    </a:p>
                  </a:txBody>
                  <a:tcPr/>
                </a:tc>
                <a:tc>
                  <a:txBody>
                    <a:bodyPr/>
                    <a:lstStyle/>
                    <a:p>
                      <a:r>
                        <a:rPr lang="nl-BE" sz="1400" dirty="0"/>
                        <a:t>GEHEEL VAN WOONGELEGENHEDEN VOOR GEZINNEN</a:t>
                      </a:r>
                    </a:p>
                  </a:txBody>
                  <a:tcPr/>
                </a:tc>
                <a:extLst>
                  <a:ext uri="{0D108BD9-81ED-4DB2-BD59-A6C34878D82A}">
                    <a16:rowId xmlns:a16="http://schemas.microsoft.com/office/drawing/2014/main" val="222623954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H</a:t>
            </a:r>
          </a:p>
        </p:txBody>
      </p:sp>
      <p:sp>
        <p:nvSpPr>
          <p:cNvPr id="2" name="Tijdelijke aanduiding voor voettekst 1">
            <a:extLst>
              <a:ext uri="{FF2B5EF4-FFF2-40B4-BE49-F238E27FC236}">
                <a16:creationId xmlns:a16="http://schemas.microsoft.com/office/drawing/2014/main" id="{405A9B5F-3281-8662-C2B2-436BD94AF70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75AECF0-36C3-5A9E-387A-7090A9ABBDE7}"/>
              </a:ext>
            </a:extLst>
          </p:cNvPr>
          <p:cNvSpPr>
            <a:spLocks noGrp="1"/>
          </p:cNvSpPr>
          <p:nvPr>
            <p:ph type="sldNum" sz="quarter" idx="12"/>
          </p:nvPr>
        </p:nvSpPr>
        <p:spPr/>
        <p:txBody>
          <a:bodyPr/>
          <a:lstStyle/>
          <a:p>
            <a:fld id="{C8997273-801F-4FC5-9C8E-1D1AD37BEC65}" type="slidenum">
              <a:rPr lang="nl-BE" smtClean="0"/>
              <a:t>72</a:t>
            </a:fld>
            <a:endParaRPr lang="nl-BE"/>
          </a:p>
        </p:txBody>
      </p:sp>
      <p:sp>
        <p:nvSpPr>
          <p:cNvPr id="4" name="Tijdelijke aanduiding voor datum 3">
            <a:extLst>
              <a:ext uri="{FF2B5EF4-FFF2-40B4-BE49-F238E27FC236}">
                <a16:creationId xmlns:a16="http://schemas.microsoft.com/office/drawing/2014/main" id="{D57FB305-D88C-C559-1F99-1BD1F9C3751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2553506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255569994"/>
              </p:ext>
            </p:extLst>
          </p:nvPr>
        </p:nvGraphicFramePr>
        <p:xfrm>
          <a:off x="402772" y="356053"/>
          <a:ext cx="10515600" cy="4485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HUMAN CAPITAL</a:t>
                      </a:r>
                    </a:p>
                  </a:txBody>
                  <a:tcPr/>
                </a:tc>
                <a:tc>
                  <a:txBody>
                    <a:bodyPr/>
                    <a:lstStyle/>
                    <a:p>
                      <a:r>
                        <a:rPr lang="en-US" sz="1400" dirty="0"/>
                        <a:t>ENTIRETY OF KNOWLEDGE, SKILLS AND ATTITUDES OF A COUNTRY'S POPULATION </a:t>
                      </a:r>
                      <a:endParaRPr lang="nl-BE" sz="1400" dirty="0"/>
                    </a:p>
                  </a:txBody>
                  <a:tcPr/>
                </a:tc>
                <a:tc>
                  <a:txBody>
                    <a:bodyPr/>
                    <a:lstStyle/>
                    <a:p>
                      <a:r>
                        <a:rPr lang="nl-BE" sz="1400" dirty="0"/>
                        <a:t>MENSELIJK KAPITAAL</a:t>
                      </a:r>
                    </a:p>
                  </a:txBody>
                  <a:tcPr/>
                </a:tc>
                <a:tc>
                  <a:txBody>
                    <a:bodyPr/>
                    <a:lstStyle/>
                    <a:p>
                      <a:r>
                        <a:rPr lang="nl-BE" sz="1400" dirty="0"/>
                        <a:t>GEHEEL VAN KENNIS, VAARDIGHEDEN EN ATTITUDES VAN DE BEVOLKING VAN EEN LAND </a:t>
                      </a:r>
                    </a:p>
                  </a:txBody>
                  <a:tcPr/>
                </a:tc>
                <a:extLst>
                  <a:ext uri="{0D108BD9-81ED-4DB2-BD59-A6C34878D82A}">
                    <a16:rowId xmlns:a16="http://schemas.microsoft.com/office/drawing/2014/main" val="1140139383"/>
                  </a:ext>
                </a:extLst>
              </a:tr>
              <a:tr h="370840">
                <a:tc>
                  <a:txBody>
                    <a:bodyPr/>
                    <a:lstStyle/>
                    <a:p>
                      <a:r>
                        <a:rPr lang="nl-BE" sz="1400" dirty="0"/>
                        <a:t>HUMAN DEVELOPMENT INDEX (HDI)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METHOD TO MEASURE QUALITY OF LIFE IN AN ECONOMY AND AN ALTERNATIVE TO GDP BASED ON LIFE EXPECTANCY, EDUCATION LEVEL AND STANDARD OF LIVING</a:t>
                      </a:r>
                      <a:endParaRPr lang="nl-BE" sz="1400" dirty="0"/>
                    </a:p>
                    <a:p>
                      <a:endParaRPr lang="nl-BE" sz="1400" dirty="0"/>
                    </a:p>
                  </a:txBody>
                  <a:tcPr/>
                </a:tc>
                <a:tc>
                  <a:txBody>
                    <a:bodyPr/>
                    <a:lstStyle/>
                    <a:p>
                      <a:r>
                        <a:rPr lang="nl-BE" sz="1400" dirty="0"/>
                        <a:t>MENSELIJKE ONTWIKKELINGSINDEX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METHODE OM DE LEVENSKWALITEIT TE METEN VAN EEN ECONOMIE EN EEN ALTERNATIEF VOOR HET BBP, GEBASEERD OP LEVENSVERWACHTING, SCHOLINGSGRAAD EN LEVENSSTANDAARD</a:t>
                      </a:r>
                    </a:p>
                  </a:txBody>
                  <a:tcPr/>
                </a:tc>
                <a:extLst>
                  <a:ext uri="{0D108BD9-81ED-4DB2-BD59-A6C34878D82A}">
                    <a16:rowId xmlns:a16="http://schemas.microsoft.com/office/drawing/2014/main" val="1763497104"/>
                  </a:ext>
                </a:extLst>
              </a:tr>
              <a:tr h="370840">
                <a:tc>
                  <a:txBody>
                    <a:bodyPr/>
                    <a:lstStyle/>
                    <a:p>
                      <a:r>
                        <a:rPr lang="nl-BE" sz="1400" dirty="0"/>
                        <a:t>HYPERINFLATION</a:t>
                      </a:r>
                    </a:p>
                  </a:txBody>
                  <a:tcPr/>
                </a:tc>
                <a:tc>
                  <a:txBody>
                    <a:bodyPr/>
                    <a:lstStyle/>
                    <a:p>
                      <a:r>
                        <a:rPr lang="en-US" sz="1400" dirty="0"/>
                        <a:t>UNCONTROLLABLE INFLATION OF MORE THAN 50% CAUSED MAINLY BY AN UNCONTROLLED INCREASE IN THE MONEY SUPPLY</a:t>
                      </a:r>
                      <a:endParaRPr lang="nl-BE" sz="1400" dirty="0"/>
                    </a:p>
                  </a:txBody>
                  <a:tcPr/>
                </a:tc>
                <a:tc>
                  <a:txBody>
                    <a:bodyPr/>
                    <a:lstStyle/>
                    <a:p>
                      <a:r>
                        <a:rPr lang="nl-BE" sz="1400" dirty="0"/>
                        <a:t>HYPERINFLATIE</a:t>
                      </a:r>
                    </a:p>
                  </a:txBody>
                  <a:tcPr/>
                </a:tc>
                <a:tc>
                  <a:txBody>
                    <a:bodyPr/>
                    <a:lstStyle/>
                    <a:p>
                      <a:r>
                        <a:rPr lang="nl-BE" sz="1400" dirty="0"/>
                        <a:t>ONCONTROLEERBARE INFLATIE VAN MEER DAN 50% DIE VOORAL WORDT VEROORZAAKT DOOR EEN ONGEBREIDELDE TOENAME VAN DE GELDHOEVEELHEID</a:t>
                      </a:r>
                    </a:p>
                  </a:txBody>
                  <a:tcPr/>
                </a:tc>
                <a:extLst>
                  <a:ext uri="{0D108BD9-81ED-4DB2-BD59-A6C34878D82A}">
                    <a16:rowId xmlns:a16="http://schemas.microsoft.com/office/drawing/2014/main" val="354711895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H</a:t>
            </a:r>
          </a:p>
        </p:txBody>
      </p:sp>
      <p:sp>
        <p:nvSpPr>
          <p:cNvPr id="2" name="Tijdelijke aanduiding voor voettekst 1">
            <a:extLst>
              <a:ext uri="{FF2B5EF4-FFF2-40B4-BE49-F238E27FC236}">
                <a16:creationId xmlns:a16="http://schemas.microsoft.com/office/drawing/2014/main" id="{2C74803A-3DFE-D32F-6008-26298224905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DCD5083-5F60-3375-7DFD-EBD08A368327}"/>
              </a:ext>
            </a:extLst>
          </p:cNvPr>
          <p:cNvSpPr>
            <a:spLocks noGrp="1"/>
          </p:cNvSpPr>
          <p:nvPr>
            <p:ph type="sldNum" sz="quarter" idx="12"/>
          </p:nvPr>
        </p:nvSpPr>
        <p:spPr/>
        <p:txBody>
          <a:bodyPr/>
          <a:lstStyle/>
          <a:p>
            <a:fld id="{C8997273-801F-4FC5-9C8E-1D1AD37BEC65}" type="slidenum">
              <a:rPr lang="nl-BE" smtClean="0"/>
              <a:t>73</a:t>
            </a:fld>
            <a:endParaRPr lang="nl-BE"/>
          </a:p>
        </p:txBody>
      </p:sp>
      <p:sp>
        <p:nvSpPr>
          <p:cNvPr id="4" name="Tijdelijke aanduiding voor datum 3">
            <a:extLst>
              <a:ext uri="{FF2B5EF4-FFF2-40B4-BE49-F238E27FC236}">
                <a16:creationId xmlns:a16="http://schemas.microsoft.com/office/drawing/2014/main" id="{B859A98C-1BB5-2B3B-4087-6C4AB0D3874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3218950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H</a:t>
            </a:r>
          </a:p>
        </p:txBody>
      </p:sp>
      <p:sp>
        <p:nvSpPr>
          <p:cNvPr id="2" name="Tijdelijke aanduiding voor voettekst 1">
            <a:extLst>
              <a:ext uri="{FF2B5EF4-FFF2-40B4-BE49-F238E27FC236}">
                <a16:creationId xmlns:a16="http://schemas.microsoft.com/office/drawing/2014/main" id="{9781D9DC-6B66-165E-B924-8A67CBBC3B4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7CB1770-045E-9D4A-D15D-EC285D50945D}"/>
              </a:ext>
            </a:extLst>
          </p:cNvPr>
          <p:cNvSpPr>
            <a:spLocks noGrp="1"/>
          </p:cNvSpPr>
          <p:nvPr>
            <p:ph type="sldNum" sz="quarter" idx="12"/>
          </p:nvPr>
        </p:nvSpPr>
        <p:spPr/>
        <p:txBody>
          <a:bodyPr/>
          <a:lstStyle/>
          <a:p>
            <a:fld id="{C8997273-801F-4FC5-9C8E-1D1AD37BEC65}" type="slidenum">
              <a:rPr lang="nl-BE" smtClean="0"/>
              <a:t>74</a:t>
            </a:fld>
            <a:endParaRPr lang="nl-BE"/>
          </a:p>
        </p:txBody>
      </p:sp>
      <p:sp>
        <p:nvSpPr>
          <p:cNvPr id="4" name="Tijdelijke aanduiding voor datum 3">
            <a:extLst>
              <a:ext uri="{FF2B5EF4-FFF2-40B4-BE49-F238E27FC236}">
                <a16:creationId xmlns:a16="http://schemas.microsoft.com/office/drawing/2014/main" id="{8072CF6E-196E-02C0-5033-48F744DDAAA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88376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H</a:t>
            </a:r>
          </a:p>
        </p:txBody>
      </p:sp>
      <p:sp>
        <p:nvSpPr>
          <p:cNvPr id="2" name="Tijdelijke aanduiding voor voettekst 1">
            <a:extLst>
              <a:ext uri="{FF2B5EF4-FFF2-40B4-BE49-F238E27FC236}">
                <a16:creationId xmlns:a16="http://schemas.microsoft.com/office/drawing/2014/main" id="{E92692F0-7957-5B6D-1636-484E7F321E9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2C07D33-56BB-9086-BAD9-7299DBB67219}"/>
              </a:ext>
            </a:extLst>
          </p:cNvPr>
          <p:cNvSpPr>
            <a:spLocks noGrp="1"/>
          </p:cNvSpPr>
          <p:nvPr>
            <p:ph type="sldNum" sz="quarter" idx="12"/>
          </p:nvPr>
        </p:nvSpPr>
        <p:spPr/>
        <p:txBody>
          <a:bodyPr/>
          <a:lstStyle/>
          <a:p>
            <a:fld id="{C8997273-801F-4FC5-9C8E-1D1AD37BEC65}" type="slidenum">
              <a:rPr lang="nl-BE" smtClean="0"/>
              <a:t>75</a:t>
            </a:fld>
            <a:endParaRPr lang="nl-BE"/>
          </a:p>
        </p:txBody>
      </p:sp>
      <p:sp>
        <p:nvSpPr>
          <p:cNvPr id="4" name="Tijdelijke aanduiding voor datum 3">
            <a:extLst>
              <a:ext uri="{FF2B5EF4-FFF2-40B4-BE49-F238E27FC236}">
                <a16:creationId xmlns:a16="http://schemas.microsoft.com/office/drawing/2014/main" id="{338B7DC0-ABE8-1957-565B-DEF39666ADE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1972701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H</a:t>
            </a:r>
          </a:p>
        </p:txBody>
      </p:sp>
      <p:sp>
        <p:nvSpPr>
          <p:cNvPr id="2" name="Tijdelijke aanduiding voor voettekst 1">
            <a:extLst>
              <a:ext uri="{FF2B5EF4-FFF2-40B4-BE49-F238E27FC236}">
                <a16:creationId xmlns:a16="http://schemas.microsoft.com/office/drawing/2014/main" id="{BF2E5165-8343-16C6-08BA-4766B0DA598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7B61405-3760-8BA5-A3B2-E1FD7B9BAB8A}"/>
              </a:ext>
            </a:extLst>
          </p:cNvPr>
          <p:cNvSpPr>
            <a:spLocks noGrp="1"/>
          </p:cNvSpPr>
          <p:nvPr>
            <p:ph type="sldNum" sz="quarter" idx="12"/>
          </p:nvPr>
        </p:nvSpPr>
        <p:spPr/>
        <p:txBody>
          <a:bodyPr/>
          <a:lstStyle/>
          <a:p>
            <a:fld id="{C8997273-801F-4FC5-9C8E-1D1AD37BEC65}" type="slidenum">
              <a:rPr lang="nl-BE" smtClean="0"/>
              <a:t>76</a:t>
            </a:fld>
            <a:endParaRPr lang="nl-BE"/>
          </a:p>
        </p:txBody>
      </p:sp>
      <p:sp>
        <p:nvSpPr>
          <p:cNvPr id="4" name="Tijdelijke aanduiding voor datum 3">
            <a:extLst>
              <a:ext uri="{FF2B5EF4-FFF2-40B4-BE49-F238E27FC236}">
                <a16:creationId xmlns:a16="http://schemas.microsoft.com/office/drawing/2014/main" id="{A6EFEF57-2AB0-4CBB-33BD-D2F36576655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750348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254655344"/>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IMPORT (M)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BUYING GOODS AND SERVICES ABROAD</a:t>
                      </a:r>
                    </a:p>
                  </a:txBody>
                  <a:tcPr/>
                </a:tc>
                <a:tc>
                  <a:txBody>
                    <a:bodyPr/>
                    <a:lstStyle/>
                    <a:p>
                      <a:r>
                        <a:rPr lang="nl-BE" sz="1400" dirty="0"/>
                        <a:t>INVOER (M)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GOEDEREN EN DIENSTEN IN HET BUITENLAND KOPEN</a:t>
                      </a:r>
                    </a:p>
                  </a:txBody>
                  <a:tcPr/>
                </a:tc>
                <a:extLst>
                  <a:ext uri="{0D108BD9-81ED-4DB2-BD59-A6C34878D82A}">
                    <a16:rowId xmlns:a16="http://schemas.microsoft.com/office/drawing/2014/main" val="4121396770"/>
                  </a:ext>
                </a:extLst>
              </a:tr>
              <a:tr h="370840">
                <a:tc>
                  <a:txBody>
                    <a:bodyPr/>
                    <a:lstStyle/>
                    <a:p>
                      <a:r>
                        <a:rPr lang="nl-BE" sz="1400" dirty="0"/>
                        <a:t>IMPORT INFLATION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INFLATION CAUSED BY AN INCREASE IN THE PRICE OF IMPORTED GOODS AND SERVICES</a:t>
                      </a:r>
                      <a:endParaRPr lang="nl-BE" sz="1400" dirty="0"/>
                    </a:p>
                  </a:txBody>
                  <a:tcPr/>
                </a:tc>
                <a:tc>
                  <a:txBody>
                    <a:bodyPr/>
                    <a:lstStyle/>
                    <a:p>
                      <a:r>
                        <a:rPr lang="nl-BE" sz="1400" dirty="0"/>
                        <a:t>INVOERINFLATIE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INFLATIE DIE WORDT VEROORZAAKT DOOR EEN PRIJSSTIJGING VAN DE INGEVOERDE GOEDEREN EN DIENSTEN</a:t>
                      </a:r>
                    </a:p>
                  </a:txBody>
                  <a:tcPr/>
                </a:tc>
                <a:extLst>
                  <a:ext uri="{0D108BD9-81ED-4DB2-BD59-A6C34878D82A}">
                    <a16:rowId xmlns:a16="http://schemas.microsoft.com/office/drawing/2014/main" val="1330775476"/>
                  </a:ext>
                </a:extLst>
              </a:tr>
              <a:tr h="370840">
                <a:tc>
                  <a:txBody>
                    <a:bodyPr/>
                    <a:lstStyle/>
                    <a:p>
                      <a:r>
                        <a:rPr lang="nl-BE" sz="1400" dirty="0"/>
                        <a:t>IMPORT QUOTA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TRADE BARRIER CONSISTING OF RESTRICTIONS ON THE QUANTITY OF IMPORTED GOODS AND SERVICES</a:t>
                      </a:r>
                      <a:endParaRPr lang="nl-BE" sz="1400" dirty="0"/>
                    </a:p>
                  </a:txBody>
                  <a:tcPr/>
                </a:tc>
                <a:tc>
                  <a:txBody>
                    <a:bodyPr/>
                    <a:lstStyle/>
                    <a:p>
                      <a:r>
                        <a:rPr lang="nl-BE" sz="1400" dirty="0"/>
                        <a:t>INVOERQUOTA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HANDELSBELEMMERING DIE ERIN BESTAAT DAT BEPERKINGEN WORDEN OPGELEGD AAN DE HOEVEELHEID INGEVOERDE GOEDEREN EN DIENSTEN</a:t>
                      </a:r>
                    </a:p>
                  </a:txBody>
                  <a:tcPr/>
                </a:tc>
                <a:extLst>
                  <a:ext uri="{0D108BD9-81ED-4DB2-BD59-A6C34878D82A}">
                    <a16:rowId xmlns:a16="http://schemas.microsoft.com/office/drawing/2014/main" val="390997137"/>
                  </a:ext>
                </a:extLst>
              </a:tr>
              <a:tr h="370840">
                <a:tc>
                  <a:txBody>
                    <a:bodyPr/>
                    <a:lstStyle/>
                    <a:p>
                      <a:r>
                        <a:rPr lang="nl-BE" sz="1400" dirty="0"/>
                        <a:t>IMPORT TAX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TRADE BARRIER CONSISTING OF THE IMPOSITION OF (MOSTLY PERCENTAGE) TAXES ON IMPORTED GOODS AND SERVICES</a:t>
                      </a:r>
                      <a:endParaRPr lang="nl-BE" sz="1400" dirty="0"/>
                    </a:p>
                  </a:txBody>
                  <a:tcPr/>
                </a:tc>
                <a:tc>
                  <a:txBody>
                    <a:bodyPr/>
                    <a:lstStyle/>
                    <a:p>
                      <a:r>
                        <a:rPr lang="nl-BE" sz="1400" dirty="0"/>
                        <a:t>INVOERBELASTING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HANDELSBELEMMERING DIE ERIN BESTAAT DAT (MEESTEL PROCENTUELE) BELASTINGEN WORDEN GEHEVEN OP INGEVOERDE GOEDEREN EN  DIENSTEN</a:t>
                      </a:r>
                    </a:p>
                  </a:txBody>
                  <a:tcPr/>
                </a:tc>
                <a:extLst>
                  <a:ext uri="{0D108BD9-81ED-4DB2-BD59-A6C34878D82A}">
                    <a16:rowId xmlns:a16="http://schemas.microsoft.com/office/drawing/2014/main" val="269557565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0D9AAADB-BB4F-B399-BCB0-3188F572862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D3A1340-882F-C191-FFC4-05723091C6F9}"/>
              </a:ext>
            </a:extLst>
          </p:cNvPr>
          <p:cNvSpPr>
            <a:spLocks noGrp="1"/>
          </p:cNvSpPr>
          <p:nvPr>
            <p:ph type="sldNum" sz="quarter" idx="12"/>
          </p:nvPr>
        </p:nvSpPr>
        <p:spPr/>
        <p:txBody>
          <a:bodyPr/>
          <a:lstStyle/>
          <a:p>
            <a:fld id="{C8997273-801F-4FC5-9C8E-1D1AD37BEC65}" type="slidenum">
              <a:rPr lang="nl-BE" smtClean="0"/>
              <a:t>77</a:t>
            </a:fld>
            <a:endParaRPr lang="nl-BE"/>
          </a:p>
        </p:txBody>
      </p:sp>
      <p:sp>
        <p:nvSpPr>
          <p:cNvPr id="4" name="Tijdelijke aanduiding voor datum 3">
            <a:extLst>
              <a:ext uri="{FF2B5EF4-FFF2-40B4-BE49-F238E27FC236}">
                <a16:creationId xmlns:a16="http://schemas.microsoft.com/office/drawing/2014/main" id="{1E46F754-2C43-A44A-300F-F9C312C7045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6562413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630669342"/>
              </p:ext>
            </p:extLst>
          </p:nvPr>
        </p:nvGraphicFramePr>
        <p:xfrm>
          <a:off x="402772" y="356053"/>
          <a:ext cx="10515600" cy="45770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INCOME DISTRIBUTION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STATISTIC DISTRIBUTION OF THE INCOMES FROM LABOUR AND WEALTH AMONG HOUSEHOLDS IN AN ECONOMY</a:t>
                      </a:r>
                      <a:endParaRPr lang="nl-BE" sz="1400" dirty="0"/>
                    </a:p>
                  </a:txBody>
                  <a:tcPr/>
                </a:tc>
                <a:tc>
                  <a:txBody>
                    <a:bodyPr/>
                    <a:lstStyle/>
                    <a:p>
                      <a:r>
                        <a:rPr lang="nl-BE" sz="1400" dirty="0"/>
                        <a:t>INKOMENSVERDELING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STATISTISCHE VERDELING VAN DE INKOMENS UIT ARBEID EN VERMOGEN OVER DE GEZINNEN IN EEN ECONOMIE</a:t>
                      </a:r>
                    </a:p>
                  </a:txBody>
                  <a:tcPr/>
                </a:tc>
                <a:extLst>
                  <a:ext uri="{0D108BD9-81ED-4DB2-BD59-A6C34878D82A}">
                    <a16:rowId xmlns:a16="http://schemas.microsoft.com/office/drawing/2014/main" val="1640155559"/>
                  </a:ext>
                </a:extLst>
              </a:tr>
              <a:tr h="370840">
                <a:tc>
                  <a:txBody>
                    <a:bodyPr/>
                    <a:lstStyle/>
                    <a:p>
                      <a:r>
                        <a:rPr lang="nl-BE" sz="1400" dirty="0"/>
                        <a:t>INCOME ELASTICITY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SENSITIVITY OF THE REACTION IN THE DEMAND TO A CHANGE IN THE INCOME</a:t>
                      </a:r>
                      <a:endParaRPr lang="nl-BE" sz="1400" dirty="0"/>
                    </a:p>
                  </a:txBody>
                  <a:tcPr/>
                </a:tc>
                <a:tc>
                  <a:txBody>
                    <a:bodyPr/>
                    <a:lstStyle/>
                    <a:p>
                      <a:r>
                        <a:rPr lang="nl-BE" sz="1400" dirty="0"/>
                        <a:t>INKOMENSELASTICITEIT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GEVOELIGHEID VAN DE REACTIE VAN DE VRAAG OP EEN VERANDERING VAN HET INKOMEN</a:t>
                      </a:r>
                      <a:endParaRPr lang="nl-BE" sz="1400" dirty="0"/>
                    </a:p>
                  </a:txBody>
                  <a:tcPr/>
                </a:tc>
                <a:extLst>
                  <a:ext uri="{0D108BD9-81ED-4DB2-BD59-A6C34878D82A}">
                    <a16:rowId xmlns:a16="http://schemas.microsoft.com/office/drawing/2014/main" val="3051495692"/>
                  </a:ext>
                </a:extLst>
              </a:tr>
              <a:tr h="370840">
                <a:tc>
                  <a:txBody>
                    <a:bodyPr/>
                    <a:lstStyle/>
                    <a:p>
                      <a:r>
                        <a:rPr lang="nl-BE" sz="1400" dirty="0"/>
                        <a:t>INCOME EQUALITY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SITUATION IN WHICH ALL INCOMES IN AN ECONOMY ARE EQUALLY DISTRIBUTED AMONG THE HOUSEHOLDS</a:t>
                      </a:r>
                      <a:endParaRPr lang="nl-BE" sz="1400" dirty="0"/>
                    </a:p>
                  </a:txBody>
                  <a:tcPr/>
                </a:tc>
                <a:tc>
                  <a:txBody>
                    <a:bodyPr/>
                    <a:lstStyle/>
                    <a:p>
                      <a:r>
                        <a:rPr lang="nl-BE" sz="1400" dirty="0"/>
                        <a:t>INKOMENSGELIJKHEID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SITUATIE WAARIN ALLE INKOMENS IN EEN ECONOMIE GELIJK VERDEELD ZIJN OVER DE GEZINNEN</a:t>
                      </a:r>
                    </a:p>
                  </a:txBody>
                  <a:tcPr/>
                </a:tc>
                <a:extLst>
                  <a:ext uri="{0D108BD9-81ED-4DB2-BD59-A6C34878D82A}">
                    <a16:rowId xmlns:a16="http://schemas.microsoft.com/office/drawing/2014/main" val="3436120705"/>
                  </a:ext>
                </a:extLst>
              </a:tr>
              <a:tr h="370840">
                <a:tc>
                  <a:txBody>
                    <a:bodyPr/>
                    <a:lstStyle/>
                    <a:p>
                      <a:r>
                        <a:rPr lang="nl-BE" sz="1400" dirty="0"/>
                        <a:t>INCOME INEQUALITY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SITUATION IN WHICH ALL INCOMES IN AN ECONOMY ARE NOT EQUALLY DISTRIBUTED AMONG THE HOUSEHOLDS</a:t>
                      </a:r>
                      <a:endParaRPr lang="nl-BE" sz="1400" dirty="0"/>
                    </a:p>
                  </a:txBody>
                  <a:tcPr/>
                </a:tc>
                <a:tc>
                  <a:txBody>
                    <a:bodyPr/>
                    <a:lstStyle/>
                    <a:p>
                      <a:r>
                        <a:rPr lang="nl-BE" sz="1400" dirty="0"/>
                        <a:t>INKOMENSONGELIJKHEID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SITUATIE WAARIN ALLE INKOMENS IN EEN ECONOMIE NIET GELIJK VERDEELD ZIJN OVER DE GEZINNEN</a:t>
                      </a:r>
                    </a:p>
                  </a:txBody>
                  <a:tcPr/>
                </a:tc>
                <a:extLst>
                  <a:ext uri="{0D108BD9-81ED-4DB2-BD59-A6C34878D82A}">
                    <a16:rowId xmlns:a16="http://schemas.microsoft.com/office/drawing/2014/main" val="279464771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17082A1D-4ECA-FFB4-6EED-99E9D07EB43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0301F89-54F0-331A-DB78-1C5C7315C166}"/>
              </a:ext>
            </a:extLst>
          </p:cNvPr>
          <p:cNvSpPr>
            <a:spLocks noGrp="1"/>
          </p:cNvSpPr>
          <p:nvPr>
            <p:ph type="sldNum" sz="quarter" idx="12"/>
          </p:nvPr>
        </p:nvSpPr>
        <p:spPr/>
        <p:txBody>
          <a:bodyPr/>
          <a:lstStyle/>
          <a:p>
            <a:fld id="{C8997273-801F-4FC5-9C8E-1D1AD37BEC65}" type="slidenum">
              <a:rPr lang="nl-BE" smtClean="0"/>
              <a:t>78</a:t>
            </a:fld>
            <a:endParaRPr lang="nl-BE"/>
          </a:p>
        </p:txBody>
      </p:sp>
      <p:sp>
        <p:nvSpPr>
          <p:cNvPr id="4" name="Tijdelijke aanduiding voor datum 3">
            <a:extLst>
              <a:ext uri="{FF2B5EF4-FFF2-40B4-BE49-F238E27FC236}">
                <a16:creationId xmlns:a16="http://schemas.microsoft.com/office/drawing/2014/main" id="{34DA845C-C9B7-A168-02D6-3DD6B88CECB6}"/>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8058197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553860303"/>
              </p:ext>
            </p:extLst>
          </p:nvPr>
        </p:nvGraphicFramePr>
        <p:xfrm>
          <a:off x="402772" y="356053"/>
          <a:ext cx="10515600" cy="4363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INCOME REDISTRIBUTION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PROCESS THAT CONSISTS OF THE GOVERNMENT REDUCING INCOME INEQUALITY THROUGH TAXES AND SOCIAL TRANSFERS</a:t>
                      </a:r>
                      <a:endParaRPr lang="nl-BE" sz="1400" dirty="0"/>
                    </a:p>
                  </a:txBody>
                  <a:tcPr/>
                </a:tc>
                <a:tc>
                  <a:txBody>
                    <a:bodyPr/>
                    <a:lstStyle/>
                    <a:p>
                      <a:r>
                        <a:rPr lang="nl-BE" sz="1400" dirty="0"/>
                        <a:t>INKOMENSHERVERDELING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PROCES DAT ERIN BESTAAT DAT DE OVERHEID DE INKOMENSONGELIJKHEID VERKLEINT DOOR BELASTINGEN EN SOCIALE TRANSFERS</a:t>
                      </a:r>
                    </a:p>
                  </a:txBody>
                  <a:tcPr/>
                </a:tc>
                <a:extLst>
                  <a:ext uri="{0D108BD9-81ED-4DB2-BD59-A6C34878D82A}">
                    <a16:rowId xmlns:a16="http://schemas.microsoft.com/office/drawing/2014/main" val="1721793853"/>
                  </a:ext>
                </a:extLst>
              </a:tr>
              <a:tr h="370840">
                <a:tc>
                  <a:txBody>
                    <a:bodyPr/>
                    <a:lstStyle/>
                    <a:p>
                      <a:r>
                        <a:rPr lang="nl-BE" sz="1400" dirty="0"/>
                        <a:t>INCOME TAX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TYPE OF DIRECT TAXATION OF INCOMES OF HOUSEHOLDS </a:t>
                      </a:r>
                      <a:endParaRPr lang="nl-BE" sz="1400" dirty="0"/>
                    </a:p>
                  </a:txBody>
                  <a:tcPr/>
                </a:tc>
                <a:tc>
                  <a:txBody>
                    <a:bodyPr/>
                    <a:lstStyle/>
                    <a:p>
                      <a:r>
                        <a:rPr lang="nl-BE" sz="1400" dirty="0"/>
                        <a:t>INKOMSTENBELASTING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VORM VAN DIRECTE BELASTING OP DE INKOMENS VAN GEZINNEN</a:t>
                      </a:r>
                    </a:p>
                  </a:txBody>
                  <a:tcPr/>
                </a:tc>
                <a:extLst>
                  <a:ext uri="{0D108BD9-81ED-4DB2-BD59-A6C34878D82A}">
                    <a16:rowId xmlns:a16="http://schemas.microsoft.com/office/drawing/2014/main" val="1406531491"/>
                  </a:ext>
                </a:extLst>
              </a:tr>
              <a:tr h="370840">
                <a:tc>
                  <a:txBody>
                    <a:bodyPr/>
                    <a:lstStyle/>
                    <a:p>
                      <a:r>
                        <a:rPr lang="nl-BE" sz="1400" dirty="0"/>
                        <a:t>INDEPENDENT GOODS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GOODS AND SERVICES WITH A CROSS-PRICE ELASTICITY EQUAL TO 0</a:t>
                      </a:r>
                      <a:endParaRPr lang="nl-BE" sz="1400" dirty="0"/>
                    </a:p>
                  </a:txBody>
                  <a:tcPr/>
                </a:tc>
                <a:tc>
                  <a:txBody>
                    <a:bodyPr/>
                    <a:lstStyle/>
                    <a:p>
                      <a:r>
                        <a:rPr lang="nl-BE" sz="1400" dirty="0"/>
                        <a:t>ONAFHANKELIJKE GOEDEREN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GOEDEREN EN DIENSTEN MET EEN KRUISELINGSE PRIJSELASTICITEIT DIE GELIJK IS AAN 0</a:t>
                      </a:r>
                    </a:p>
                  </a:txBody>
                  <a:tcPr/>
                </a:tc>
                <a:extLst>
                  <a:ext uri="{0D108BD9-81ED-4DB2-BD59-A6C34878D82A}">
                    <a16:rowId xmlns:a16="http://schemas.microsoft.com/office/drawing/2014/main" val="3257096414"/>
                  </a:ext>
                </a:extLst>
              </a:tr>
              <a:tr h="370840">
                <a:tc>
                  <a:txBody>
                    <a:bodyPr/>
                    <a:lstStyle/>
                    <a:p>
                      <a:r>
                        <a:rPr lang="nl-BE" sz="1400" dirty="0"/>
                        <a:t>INDEX JUMP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PROCESS OF SKIPPING AUTOMATIC WAGE INDEXATION </a:t>
                      </a:r>
                      <a:endParaRPr lang="nl-BE" sz="1400" dirty="0"/>
                    </a:p>
                  </a:txBody>
                  <a:tcPr/>
                </a:tc>
                <a:tc>
                  <a:txBody>
                    <a:bodyPr/>
                    <a:lstStyle/>
                    <a:p>
                      <a:r>
                        <a:rPr lang="nl-BE" sz="1400" dirty="0"/>
                        <a:t>INDEXSPRONG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PROCES DAT ERIN BESTAAT DAT DE AUTOMATISCHE LOONINDEXERING WORDT OVERGESLAAN </a:t>
                      </a:r>
                    </a:p>
                  </a:txBody>
                  <a:tcPr/>
                </a:tc>
                <a:extLst>
                  <a:ext uri="{0D108BD9-81ED-4DB2-BD59-A6C34878D82A}">
                    <a16:rowId xmlns:a16="http://schemas.microsoft.com/office/drawing/2014/main" val="334601479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D5371CAE-B720-67D1-44F3-C077E08EA48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EE5065C-0162-A164-A757-4159A812FE25}"/>
              </a:ext>
            </a:extLst>
          </p:cNvPr>
          <p:cNvSpPr>
            <a:spLocks noGrp="1"/>
          </p:cNvSpPr>
          <p:nvPr>
            <p:ph type="sldNum" sz="quarter" idx="12"/>
          </p:nvPr>
        </p:nvSpPr>
        <p:spPr/>
        <p:txBody>
          <a:bodyPr/>
          <a:lstStyle/>
          <a:p>
            <a:fld id="{C8997273-801F-4FC5-9C8E-1D1AD37BEC65}" type="slidenum">
              <a:rPr lang="nl-BE" smtClean="0"/>
              <a:t>79</a:t>
            </a:fld>
            <a:endParaRPr lang="nl-BE"/>
          </a:p>
        </p:txBody>
      </p:sp>
      <p:sp>
        <p:nvSpPr>
          <p:cNvPr id="4" name="Tijdelijke aanduiding voor datum 3">
            <a:extLst>
              <a:ext uri="{FF2B5EF4-FFF2-40B4-BE49-F238E27FC236}">
                <a16:creationId xmlns:a16="http://schemas.microsoft.com/office/drawing/2014/main" id="{68826145-C863-0F97-0990-2C0C19F4EA9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9016838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600254679"/>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488678">
                <a:tc>
                  <a:txBody>
                    <a:bodyPr/>
                    <a:lstStyle/>
                    <a:p>
                      <a:r>
                        <a:rPr lang="nl-BE" sz="1400" dirty="0"/>
                        <a:t>INDIRECT TAXES</a:t>
                      </a:r>
                    </a:p>
                  </a:txBody>
                  <a:tcPr/>
                </a:tc>
                <a:tc>
                  <a:txBody>
                    <a:bodyPr/>
                    <a:lstStyle/>
                    <a:p>
                      <a:r>
                        <a:rPr lang="en-US" sz="1400" dirty="0"/>
                        <a:t>TAXES LEVIED BY A GOVERNMENT THROUGH A THIRD PARTY</a:t>
                      </a:r>
                      <a:endParaRPr lang="nl-BE" sz="1400" dirty="0"/>
                    </a:p>
                  </a:txBody>
                  <a:tcPr/>
                </a:tc>
                <a:tc>
                  <a:txBody>
                    <a:bodyPr/>
                    <a:lstStyle/>
                    <a:p>
                      <a:r>
                        <a:rPr lang="nl-BE" sz="1400" dirty="0"/>
                        <a:t>INDIRECTE BELASTINGEN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BELASTINGEN DIE DOOR EEN OVERHEID VIA EEN DERDE PARTIJ WORDEN GEHEVEN</a:t>
                      </a:r>
                    </a:p>
                  </a:txBody>
                  <a:tcPr/>
                </a:tc>
                <a:extLst>
                  <a:ext uri="{0D108BD9-81ED-4DB2-BD59-A6C34878D82A}">
                    <a16:rowId xmlns:a16="http://schemas.microsoft.com/office/drawing/2014/main" val="3547118951"/>
                  </a:ext>
                </a:extLst>
              </a:tr>
              <a:tr h="516981">
                <a:tc>
                  <a:txBody>
                    <a:bodyPr/>
                    <a:lstStyle/>
                    <a:p>
                      <a:r>
                        <a:rPr lang="nl-BE" sz="1400" dirty="0"/>
                        <a:t>INDUSTRIAL SECTOR</a:t>
                      </a:r>
                    </a:p>
                  </a:txBody>
                  <a:tcPr/>
                </a:tc>
                <a:tc>
                  <a:txBody>
                    <a:bodyPr/>
                    <a:lstStyle/>
                    <a:p>
                      <a:r>
                        <a:rPr lang="en-US" sz="1400" dirty="0"/>
                        <a:t>SECTOR COVERING ALL COMPANIES PRODUCING CONSUMER GOODS AND CAPITAL GOODS</a:t>
                      </a:r>
                      <a:endParaRPr lang="nl-BE" sz="1400" dirty="0"/>
                    </a:p>
                  </a:txBody>
                  <a:tcPr/>
                </a:tc>
                <a:tc>
                  <a:txBody>
                    <a:bodyPr/>
                    <a:lstStyle/>
                    <a:p>
                      <a:r>
                        <a:rPr lang="nl-BE" sz="1400" dirty="0"/>
                        <a:t>MAAKSECTOR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SECTOR DIE ALLE BEDRIJVEN OMVAT DIE CONSUMPTIEGOEDEREN EN KAPITAALGOEDEREN VOORTBRENGEN</a:t>
                      </a:r>
                    </a:p>
                  </a:txBody>
                  <a:tcPr/>
                </a:tc>
                <a:extLst>
                  <a:ext uri="{0D108BD9-81ED-4DB2-BD59-A6C34878D82A}">
                    <a16:rowId xmlns:a16="http://schemas.microsoft.com/office/drawing/2014/main" val="3159140828"/>
                  </a:ext>
                </a:extLst>
              </a:tr>
              <a:tr h="516981">
                <a:tc>
                  <a:txBody>
                    <a:bodyPr/>
                    <a:lstStyle/>
                    <a:p>
                      <a:r>
                        <a:rPr lang="nl-BE" sz="1400" dirty="0"/>
                        <a:t>INELASTIC DEMAND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LOW SENSITIVITY OF THE REACTION IN THE DEMAND OF A GOOD OR SERVICE TO A CHANGE IN THE PRICE OF THAT GOOD OR SERVICE</a:t>
                      </a:r>
                      <a:endParaRPr lang="nl-BE" sz="1400" dirty="0"/>
                    </a:p>
                  </a:txBody>
                  <a:tcPr/>
                </a:tc>
                <a:tc>
                  <a:txBody>
                    <a:bodyPr/>
                    <a:lstStyle/>
                    <a:p>
                      <a:r>
                        <a:rPr lang="nl-BE" sz="1400" dirty="0"/>
                        <a:t>INELASTISCHE VRAAG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LAGE GEVOELIGHEID VAN DE REACTIE VAN DE VRAAG NAAR  EEN GOED OF DIENST OP EEN VERANDERING VAN DE PRIJS VAN DAT GOED OF DIE DIENST</a:t>
                      </a:r>
                    </a:p>
                  </a:txBody>
                  <a:tcPr/>
                </a:tc>
                <a:extLst>
                  <a:ext uri="{0D108BD9-81ED-4DB2-BD59-A6C34878D82A}">
                    <a16:rowId xmlns:a16="http://schemas.microsoft.com/office/drawing/2014/main" val="1945052962"/>
                  </a:ext>
                </a:extLst>
              </a:tr>
              <a:tr h="516981">
                <a:tc>
                  <a:txBody>
                    <a:bodyPr/>
                    <a:lstStyle/>
                    <a:p>
                      <a:r>
                        <a:rPr lang="nl-BE" sz="1400" dirty="0"/>
                        <a:t>INELASTIC SUPPLY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LOW SENSITIVITY OF THE REACTION IN THE SUPPLY OF A GOOD OR SERVICE TO A CHANGE IN THE PRICE OF THAT GOOD OR SERVICE</a:t>
                      </a:r>
                      <a:endParaRPr lang="nl-BE" sz="1400" dirty="0"/>
                    </a:p>
                    <a:p>
                      <a:endParaRPr lang="nl-BE" sz="1400" dirty="0"/>
                    </a:p>
                  </a:txBody>
                  <a:tcPr/>
                </a:tc>
                <a:tc>
                  <a:txBody>
                    <a:bodyPr/>
                    <a:lstStyle/>
                    <a:p>
                      <a:r>
                        <a:rPr lang="nl-BE" sz="1400" dirty="0"/>
                        <a:t>INELASTISCH AANBOD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LAGE GEVOELIGHEID VAN DE REACTIE VAN HET AANBOD VAN EEN GOED OF DIENST OP EEN VERANDERING VAN DE PRIJS VAN DAT GOED OF DIE DIENST</a:t>
                      </a:r>
                    </a:p>
                  </a:txBody>
                  <a:tcPr/>
                </a:tc>
                <a:extLst>
                  <a:ext uri="{0D108BD9-81ED-4DB2-BD59-A6C34878D82A}">
                    <a16:rowId xmlns:a16="http://schemas.microsoft.com/office/drawing/2014/main" val="339838982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6A95D18B-F4E4-290B-2BEC-EAAFE4098B1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6DDE277-8512-6CA4-79FC-771D61E1F17C}"/>
              </a:ext>
            </a:extLst>
          </p:cNvPr>
          <p:cNvSpPr>
            <a:spLocks noGrp="1"/>
          </p:cNvSpPr>
          <p:nvPr>
            <p:ph type="sldNum" sz="quarter" idx="12"/>
          </p:nvPr>
        </p:nvSpPr>
        <p:spPr/>
        <p:txBody>
          <a:bodyPr/>
          <a:lstStyle/>
          <a:p>
            <a:fld id="{C8997273-801F-4FC5-9C8E-1D1AD37BEC65}" type="slidenum">
              <a:rPr lang="nl-BE" smtClean="0"/>
              <a:t>80</a:t>
            </a:fld>
            <a:endParaRPr lang="nl-BE"/>
          </a:p>
        </p:txBody>
      </p:sp>
      <p:sp>
        <p:nvSpPr>
          <p:cNvPr id="4" name="Tijdelijke aanduiding voor datum 3">
            <a:extLst>
              <a:ext uri="{FF2B5EF4-FFF2-40B4-BE49-F238E27FC236}">
                <a16:creationId xmlns:a16="http://schemas.microsoft.com/office/drawing/2014/main" id="{FAAF3CE8-F16D-D0EB-2532-B4A5840ABA71}"/>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6040804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930009820"/>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516981">
                <a:tc>
                  <a:txBody>
                    <a:bodyPr/>
                    <a:lstStyle/>
                    <a:p>
                      <a:r>
                        <a:rPr lang="nl-BE" sz="1400" dirty="0"/>
                        <a:t>INFANT INDUSTRY ARGUMENT</a:t>
                      </a:r>
                    </a:p>
                  </a:txBody>
                  <a:tcPr/>
                </a:tc>
                <a:tc>
                  <a:txBody>
                    <a:bodyPr/>
                    <a:lstStyle/>
                    <a:p>
                      <a:r>
                        <a:rPr lang="en-US" sz="1400" dirty="0"/>
                        <a:t>ARGUMENT FOR TRADE RESTRICTION WITH COUNTRIES THAT THREATEN A COUNTRY'S INFANT INDUSTRIES THAT DO NOT YET HAVE THE MATURITY TO BE COMPETITIVE AT INTERNATIONAL LEVEL</a:t>
                      </a:r>
                      <a:endParaRPr lang="nl-BE" sz="1400" dirty="0"/>
                    </a:p>
                  </a:txBody>
                  <a:tcPr/>
                </a:tc>
                <a:tc>
                  <a:txBody>
                    <a:bodyPr/>
                    <a:lstStyle/>
                    <a:p>
                      <a:r>
                        <a:rPr lang="nl-BE" sz="1400" dirty="0"/>
                        <a:t>JONGE INDUSTRIE-ARGUMENT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ARGUMENT VOOR BELEMMERING VAN DE HANDEL MET LANDEN DIE EEN BEDREIGING VORMEN VOOR DE JONGE INDUSTRIEEN VAN EEN LAND DIE NOG NIET DE MATURITEIT HEBBEN OM CONCURRENTIEEL TE ZIJN OP INTERNATIONAAL VLAK</a:t>
                      </a:r>
                    </a:p>
                  </a:txBody>
                  <a:tcPr/>
                </a:tc>
                <a:extLst>
                  <a:ext uri="{0D108BD9-81ED-4DB2-BD59-A6C34878D82A}">
                    <a16:rowId xmlns:a16="http://schemas.microsoft.com/office/drawing/2014/main" val="32981092"/>
                  </a:ext>
                </a:extLst>
              </a:tr>
              <a:tr h="516981">
                <a:tc>
                  <a:txBody>
                    <a:bodyPr/>
                    <a:lstStyle/>
                    <a:p>
                      <a:r>
                        <a:rPr lang="nl-BE" sz="1400" dirty="0"/>
                        <a:t>INFERIOR GOODS</a:t>
                      </a:r>
                    </a:p>
                  </a:txBody>
                  <a:tcPr/>
                </a:tc>
                <a:tc>
                  <a:txBody>
                    <a:bodyPr/>
                    <a:lstStyle/>
                    <a:p>
                      <a:r>
                        <a:rPr lang="en-US" sz="1400" dirty="0"/>
                        <a:t>GOODS AND SERVICES WITH A  NEGATIVE INCOME ELASTICITY</a:t>
                      </a:r>
                      <a:endParaRPr lang="nl-BE" sz="1400" dirty="0"/>
                    </a:p>
                  </a:txBody>
                  <a:tcPr/>
                </a:tc>
                <a:tc>
                  <a:txBody>
                    <a:bodyPr/>
                    <a:lstStyle/>
                    <a:p>
                      <a:r>
                        <a:rPr lang="nl-BE" sz="1400" dirty="0"/>
                        <a:t>INFERIEURE GOEDEREN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GOEDEREN EN DIENSTEN MET EEN NEGATIEVE INKOMENSELASTICITEIT</a:t>
                      </a:r>
                    </a:p>
                  </a:txBody>
                  <a:tcPr/>
                </a:tc>
                <a:extLst>
                  <a:ext uri="{0D108BD9-81ED-4DB2-BD59-A6C34878D82A}">
                    <a16:rowId xmlns:a16="http://schemas.microsoft.com/office/drawing/2014/main" val="3206093907"/>
                  </a:ext>
                </a:extLst>
              </a:tr>
              <a:tr h="516981">
                <a:tc>
                  <a:txBody>
                    <a:bodyPr/>
                    <a:lstStyle/>
                    <a:p>
                      <a:r>
                        <a:rPr lang="nl-BE" sz="1400" dirty="0"/>
                        <a:t>INFLATION</a:t>
                      </a:r>
                    </a:p>
                  </a:txBody>
                  <a:tcPr/>
                </a:tc>
                <a:tc>
                  <a:txBody>
                    <a:bodyPr/>
                    <a:lstStyle/>
                    <a:p>
                      <a:r>
                        <a:rPr lang="en-US" sz="1400" dirty="0"/>
                        <a:t>GENERAL INCREASE IN PRICES OF GOODS AND SERVICES</a:t>
                      </a:r>
                      <a:endParaRPr lang="nl-BE" sz="1400" dirty="0"/>
                    </a:p>
                  </a:txBody>
                  <a:tcPr/>
                </a:tc>
                <a:tc>
                  <a:txBody>
                    <a:bodyPr/>
                    <a:lstStyle/>
                    <a:p>
                      <a:r>
                        <a:rPr lang="nl-BE" sz="1400" dirty="0"/>
                        <a:t>INFLATIE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ALGEMENE STIJGING VAN DE PRIJZEN VAN GOEDEREN EN DIENSTEN</a:t>
                      </a:r>
                    </a:p>
                  </a:txBody>
                  <a:tcPr/>
                </a:tc>
                <a:extLst>
                  <a:ext uri="{0D108BD9-81ED-4DB2-BD59-A6C34878D82A}">
                    <a16:rowId xmlns:a16="http://schemas.microsoft.com/office/drawing/2014/main" val="3483723189"/>
                  </a:ext>
                </a:extLst>
              </a:tr>
              <a:tr h="0">
                <a:tc>
                  <a:txBody>
                    <a:bodyPr/>
                    <a:lstStyle/>
                    <a:p>
                      <a:r>
                        <a:rPr lang="nl-BE" sz="1400" dirty="0"/>
                        <a:t>INFLATION ADJUSTMENT (IA) </a:t>
                      </a:r>
                    </a:p>
                  </a:txBody>
                  <a:tcPr/>
                </a:tc>
                <a:tc>
                  <a:txBody>
                    <a:bodyPr/>
                    <a:lstStyle/>
                    <a:p>
                      <a:r>
                        <a:rPr lang="en-US" sz="1400" dirty="0"/>
                        <a:t>HORIZONTAL LINE FROM THE ROMER-TAYLOR MODEL REPRESENTING THE SHORT-TERM INFLATION</a:t>
                      </a:r>
                      <a:endParaRPr lang="nl-BE" sz="1400" dirty="0"/>
                    </a:p>
                  </a:txBody>
                  <a:tcPr/>
                </a:tc>
                <a:tc>
                  <a:txBody>
                    <a:bodyPr/>
                    <a:lstStyle/>
                    <a:p>
                      <a:r>
                        <a:rPr lang="nl-BE" sz="1400" dirty="0"/>
                        <a:t>INFLATIE-AANPASSINGSLIJN (IA)</a:t>
                      </a:r>
                    </a:p>
                  </a:txBody>
                  <a:tcPr/>
                </a:tc>
                <a:tc>
                  <a:txBody>
                    <a:bodyPr/>
                    <a:lstStyle/>
                    <a:p>
                      <a:r>
                        <a:rPr lang="nl-NL" sz="1400" b="0" i="0" kern="1200" dirty="0">
                          <a:solidFill>
                            <a:schemeClr val="dk1"/>
                          </a:solidFill>
                          <a:effectLst/>
                          <a:latin typeface="+mn-lt"/>
                          <a:ea typeface="+mn-ea"/>
                          <a:cs typeface="+mn-cs"/>
                        </a:rPr>
                        <a:t>HORIZONTALE LIJN UIT HET ROMER-TAYLORMODEL DIE DE INFLATIE OP DE KORTE TERMIJN WEERGEEFT</a:t>
                      </a:r>
                    </a:p>
                  </a:txBody>
                  <a:tcPr/>
                </a:tc>
                <a:extLst>
                  <a:ext uri="{0D108BD9-81ED-4DB2-BD59-A6C34878D82A}">
                    <a16:rowId xmlns:a16="http://schemas.microsoft.com/office/drawing/2014/main" val="383061802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38B6E1C8-0D78-D213-DCC6-63FB17303F8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9707FF-8E4F-C3D7-E046-C7B52B722C6A}"/>
              </a:ext>
            </a:extLst>
          </p:cNvPr>
          <p:cNvSpPr>
            <a:spLocks noGrp="1"/>
          </p:cNvSpPr>
          <p:nvPr>
            <p:ph type="sldNum" sz="quarter" idx="12"/>
          </p:nvPr>
        </p:nvSpPr>
        <p:spPr/>
        <p:txBody>
          <a:bodyPr/>
          <a:lstStyle/>
          <a:p>
            <a:fld id="{C8997273-801F-4FC5-9C8E-1D1AD37BEC65}" type="slidenum">
              <a:rPr lang="nl-BE" smtClean="0"/>
              <a:t>81</a:t>
            </a:fld>
            <a:endParaRPr lang="nl-BE"/>
          </a:p>
        </p:txBody>
      </p:sp>
      <p:sp>
        <p:nvSpPr>
          <p:cNvPr id="4" name="Tijdelijke aanduiding voor datum 3">
            <a:extLst>
              <a:ext uri="{FF2B5EF4-FFF2-40B4-BE49-F238E27FC236}">
                <a16:creationId xmlns:a16="http://schemas.microsoft.com/office/drawing/2014/main" id="{E52A470E-88BF-951F-5CC8-DAC5EB52D92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6430677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88304962"/>
              </p:ext>
            </p:extLst>
          </p:nvPr>
        </p:nvGraphicFramePr>
        <p:xfrm>
          <a:off x="315686" y="366938"/>
          <a:ext cx="10700656" cy="5430520"/>
        </p:xfrm>
        <a:graphic>
          <a:graphicData uri="http://schemas.openxmlformats.org/drawingml/2006/table">
            <a:tbl>
              <a:tblPr firstRow="1" bandRow="1">
                <a:tableStyleId>{5C22544A-7EE6-4342-B048-85BDC9FD1C3A}</a:tableStyleId>
              </a:tblPr>
              <a:tblGrid>
                <a:gridCol w="2675164">
                  <a:extLst>
                    <a:ext uri="{9D8B030D-6E8A-4147-A177-3AD203B41FA5}">
                      <a16:colId xmlns:a16="http://schemas.microsoft.com/office/drawing/2014/main" val="2724789324"/>
                    </a:ext>
                  </a:extLst>
                </a:gridCol>
                <a:gridCol w="2528207">
                  <a:extLst>
                    <a:ext uri="{9D8B030D-6E8A-4147-A177-3AD203B41FA5}">
                      <a16:colId xmlns:a16="http://schemas.microsoft.com/office/drawing/2014/main" val="1194160806"/>
                    </a:ext>
                  </a:extLst>
                </a:gridCol>
                <a:gridCol w="2710543">
                  <a:extLst>
                    <a:ext uri="{9D8B030D-6E8A-4147-A177-3AD203B41FA5}">
                      <a16:colId xmlns:a16="http://schemas.microsoft.com/office/drawing/2014/main" val="99194760"/>
                    </a:ext>
                  </a:extLst>
                </a:gridCol>
                <a:gridCol w="2786742">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INFORMATION AND COMMUNICATION TECHNOLOGY (ICT)</a:t>
                      </a:r>
                    </a:p>
                  </a:txBody>
                  <a:tcPr/>
                </a:tc>
                <a:tc>
                  <a:txBody>
                    <a:bodyPr/>
                    <a:lstStyle/>
                    <a:p>
                      <a:r>
                        <a:rPr lang="en-US" sz="1400" dirty="0"/>
                        <a:t>ENTIRETY OF SYSTEMS THAT MAKE IT POSSIBLE TO CREATE, COLLECT, PROCESS, EXCHANGE AND STORE DATA</a:t>
                      </a:r>
                      <a:endParaRPr lang="nl-BE" sz="1400" dirty="0"/>
                    </a:p>
                  </a:txBody>
                  <a:tcPr/>
                </a:tc>
                <a:tc>
                  <a:txBody>
                    <a:bodyPr/>
                    <a:lstStyle/>
                    <a:p>
                      <a:r>
                        <a:rPr lang="nl-BE" sz="1400" dirty="0"/>
                        <a:t>INFORMATIE- EN COMMUNICATIETECHNOLOGIE (ICT)</a:t>
                      </a:r>
                    </a:p>
                  </a:txBody>
                  <a:tcPr/>
                </a:tc>
                <a:tc>
                  <a:txBody>
                    <a:bodyPr/>
                    <a:lstStyle/>
                    <a:p>
                      <a:r>
                        <a:rPr lang="nl-NL" sz="1400" b="0" i="0" kern="1200" dirty="0">
                          <a:solidFill>
                            <a:schemeClr val="dk1"/>
                          </a:solidFill>
                          <a:effectLst/>
                          <a:latin typeface="+mn-lt"/>
                          <a:ea typeface="+mn-ea"/>
                          <a:cs typeface="+mn-cs"/>
                        </a:rPr>
                        <a:t>GEHEEL VAN SYSTEMEN DIE HET MOGELIJK MAKEN OM DATA TE CREEREN, VERZAMELEN, VERWERKEN, UITWISSELEN EN OPSLAAN</a:t>
                      </a:r>
                    </a:p>
                  </a:txBody>
                  <a:tcPr/>
                </a:tc>
                <a:extLst>
                  <a:ext uri="{0D108BD9-81ED-4DB2-BD59-A6C34878D82A}">
                    <a16:rowId xmlns:a16="http://schemas.microsoft.com/office/drawing/2014/main" val="2668533633"/>
                  </a:ext>
                </a:extLst>
              </a:tr>
              <a:tr h="370840">
                <a:tc>
                  <a:txBody>
                    <a:bodyPr/>
                    <a:lstStyle/>
                    <a:p>
                      <a:r>
                        <a:rPr lang="nl-BE" sz="1400" dirty="0"/>
                        <a:t>INFORMATION ECONOMICS</a:t>
                      </a:r>
                    </a:p>
                  </a:txBody>
                  <a:tcPr/>
                </a:tc>
                <a:tc>
                  <a:txBody>
                    <a:bodyPr/>
                    <a:lstStyle/>
                    <a:p>
                      <a:r>
                        <a:rPr lang="en-US" sz="1400" dirty="0"/>
                        <a:t>ECONOMY WITH A HEAVY EMPHASIS ON INFORMATION AND COMMUNICATION TECHNOLOGY IN WHICH INFORMATION (DATA) IS CONSIDERED A CAPITAL GOOD</a:t>
                      </a:r>
                      <a:endParaRPr lang="nl-BE" sz="1400" dirty="0"/>
                    </a:p>
                  </a:txBody>
                  <a:tcPr/>
                </a:tc>
                <a:tc>
                  <a:txBody>
                    <a:bodyPr/>
                    <a:lstStyle/>
                    <a:p>
                      <a:r>
                        <a:rPr lang="nl-BE" sz="1400" dirty="0"/>
                        <a:t>INFORMATIE-ECONOMIE</a:t>
                      </a:r>
                    </a:p>
                  </a:txBody>
                  <a:tcPr/>
                </a:tc>
                <a:tc>
                  <a:txBody>
                    <a:bodyPr/>
                    <a:lstStyle/>
                    <a:p>
                      <a:r>
                        <a:rPr lang="nl-NL" sz="1400" b="0" i="0" kern="1200" dirty="0">
                          <a:solidFill>
                            <a:schemeClr val="dk1"/>
                          </a:solidFill>
                          <a:effectLst/>
                          <a:latin typeface="+mn-lt"/>
                          <a:ea typeface="+mn-ea"/>
                          <a:cs typeface="+mn-cs"/>
                        </a:rPr>
                        <a:t>ECONOMIE MET EEN GROTE NADRUK OP INFORMATIE- EN   </a:t>
                      </a:r>
                    </a:p>
                    <a:p>
                      <a:r>
                        <a:rPr lang="nl-NL" sz="1400" b="0" i="0" kern="1200" dirty="0">
                          <a:solidFill>
                            <a:schemeClr val="dk1"/>
                          </a:solidFill>
                          <a:effectLst/>
                          <a:latin typeface="+mn-lt"/>
                          <a:ea typeface="+mn-ea"/>
                          <a:cs typeface="+mn-cs"/>
                        </a:rPr>
                        <a:t>COMMUNICATIETECHNOLOGIE WAARIN INFORMATIE (DATA) WORDT BESCHOUWD ALS KAPITAALGOED</a:t>
                      </a:r>
                    </a:p>
                  </a:txBody>
                  <a:tcPr/>
                </a:tc>
                <a:extLst>
                  <a:ext uri="{0D108BD9-81ED-4DB2-BD59-A6C34878D82A}">
                    <a16:rowId xmlns:a16="http://schemas.microsoft.com/office/drawing/2014/main" val="2946732567"/>
                  </a:ext>
                </a:extLst>
              </a:tr>
              <a:tr h="370840">
                <a:tc>
                  <a:txBody>
                    <a:bodyPr/>
                    <a:lstStyle/>
                    <a:p>
                      <a:r>
                        <a:rPr lang="nl-BE" sz="1400" dirty="0"/>
                        <a:t>INNOVATION</a:t>
                      </a:r>
                    </a:p>
                  </a:txBody>
                  <a:tcPr/>
                </a:tc>
                <a:tc>
                  <a:txBody>
                    <a:bodyPr/>
                    <a:lstStyle/>
                    <a:p>
                      <a:r>
                        <a:rPr lang="en-US" sz="1400" dirty="0"/>
                        <a:t>INNOVATION OF GOODS, SERVICES AND PROCESSES MOSTLY BASED ON RESEARCH AND DEVELOPMENT</a:t>
                      </a:r>
                      <a:endParaRPr lang="nl-BE" sz="1400" dirty="0"/>
                    </a:p>
                  </a:txBody>
                  <a:tcPr/>
                </a:tc>
                <a:tc>
                  <a:txBody>
                    <a:bodyPr/>
                    <a:lstStyle/>
                    <a:p>
                      <a:r>
                        <a:rPr lang="nl-BE" sz="1400" dirty="0"/>
                        <a:t>INNOVATIE</a:t>
                      </a:r>
                    </a:p>
                  </a:txBody>
                  <a:tcPr/>
                </a:tc>
                <a:tc>
                  <a:txBody>
                    <a:bodyPr/>
                    <a:lstStyle/>
                    <a:p>
                      <a:r>
                        <a:rPr lang="nl-NL" sz="1400" b="0" i="0" kern="1200" dirty="0">
                          <a:solidFill>
                            <a:schemeClr val="dk1"/>
                          </a:solidFill>
                          <a:effectLst/>
                          <a:latin typeface="+mn-lt"/>
                          <a:ea typeface="+mn-ea"/>
                          <a:cs typeface="+mn-cs"/>
                        </a:rPr>
                        <a:t>VERNIEUWING VAN GOEDEREN, DIENSTEN EN PROCESSEN DIE MEESTAL IS GEBASEERD OP ONDERZOEK EN ONTWIKKELING</a:t>
                      </a:r>
                    </a:p>
                  </a:txBody>
                  <a:tcPr/>
                </a:tc>
                <a:extLst>
                  <a:ext uri="{0D108BD9-81ED-4DB2-BD59-A6C34878D82A}">
                    <a16:rowId xmlns:a16="http://schemas.microsoft.com/office/drawing/2014/main" val="4222412894"/>
                  </a:ext>
                </a:extLst>
              </a:tr>
              <a:tr h="370840">
                <a:tc>
                  <a:txBody>
                    <a:bodyPr/>
                    <a:lstStyle/>
                    <a:p>
                      <a:r>
                        <a:rPr lang="nl-BE" sz="1400" dirty="0"/>
                        <a:t>INTELLECTUAL PROPERTY RIGHTS (or: PATENT)</a:t>
                      </a:r>
                    </a:p>
                  </a:txBody>
                  <a:tcPr/>
                </a:tc>
                <a:tc>
                  <a:txBody>
                    <a:bodyPr/>
                    <a:lstStyle/>
                    <a:p>
                      <a:r>
                        <a:rPr lang="en-US" sz="1400" dirty="0"/>
                        <a:t>LEGAL RIGHTS GIVEN TO THE INVENTOR TO PROTECT AN INVENTION FOR A CERTAIN PERIOD OF TIME</a:t>
                      </a:r>
                      <a:endParaRPr lang="nl-BE" sz="1400" dirty="0"/>
                    </a:p>
                  </a:txBody>
                  <a:tcPr/>
                </a:tc>
                <a:tc>
                  <a:txBody>
                    <a:bodyPr/>
                    <a:lstStyle/>
                    <a:p>
                      <a:r>
                        <a:rPr lang="nl-BE" sz="1400" dirty="0"/>
                        <a:t>INTELLECTUELE EIGENDOMSRECHTEN (of: PATENT)</a:t>
                      </a:r>
                    </a:p>
                  </a:txBody>
                  <a:tcPr/>
                </a:tc>
                <a:tc>
                  <a:txBody>
                    <a:bodyPr/>
                    <a:lstStyle/>
                    <a:p>
                      <a:r>
                        <a:rPr lang="nl-NL" sz="1400" b="0" i="0" kern="1200" dirty="0">
                          <a:solidFill>
                            <a:schemeClr val="dk1"/>
                          </a:solidFill>
                          <a:effectLst/>
                          <a:latin typeface="+mn-lt"/>
                          <a:ea typeface="+mn-ea"/>
                          <a:cs typeface="+mn-cs"/>
                        </a:rPr>
                        <a:t>WETTELIJKE RECHTEN DIE AAN DE UITVINDER WORDEN GEGEVEN OM EEN UITVINDING GEDURENDE EEN BEPAALDE PERIODE TE BESCHERMEN</a:t>
                      </a:r>
                    </a:p>
                  </a:txBody>
                  <a:tcPr/>
                </a:tc>
                <a:extLst>
                  <a:ext uri="{0D108BD9-81ED-4DB2-BD59-A6C34878D82A}">
                    <a16:rowId xmlns:a16="http://schemas.microsoft.com/office/drawing/2014/main" val="2944518865"/>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7549B0C0-B2A1-CBC5-30B5-36C0BA7CF26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5B72294-A9C0-B4C5-C357-DF11BABAC118}"/>
              </a:ext>
            </a:extLst>
          </p:cNvPr>
          <p:cNvSpPr>
            <a:spLocks noGrp="1"/>
          </p:cNvSpPr>
          <p:nvPr>
            <p:ph type="sldNum" sz="quarter" idx="12"/>
          </p:nvPr>
        </p:nvSpPr>
        <p:spPr/>
        <p:txBody>
          <a:bodyPr/>
          <a:lstStyle/>
          <a:p>
            <a:fld id="{C8997273-801F-4FC5-9C8E-1D1AD37BEC65}" type="slidenum">
              <a:rPr lang="nl-BE" smtClean="0"/>
              <a:t>82</a:t>
            </a:fld>
            <a:endParaRPr lang="nl-BE"/>
          </a:p>
        </p:txBody>
      </p:sp>
      <p:sp>
        <p:nvSpPr>
          <p:cNvPr id="4" name="Tijdelijke aanduiding voor datum 3">
            <a:extLst>
              <a:ext uri="{FF2B5EF4-FFF2-40B4-BE49-F238E27FC236}">
                <a16:creationId xmlns:a16="http://schemas.microsoft.com/office/drawing/2014/main" id="{36EBE68C-0B12-07F5-3FBD-FAB8FED5D8A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986232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974167610"/>
              </p:ext>
            </p:extLst>
          </p:nvPr>
        </p:nvGraphicFramePr>
        <p:xfrm>
          <a:off x="315686" y="366938"/>
          <a:ext cx="10700656" cy="3632200"/>
        </p:xfrm>
        <a:graphic>
          <a:graphicData uri="http://schemas.openxmlformats.org/drawingml/2006/table">
            <a:tbl>
              <a:tblPr firstRow="1" bandRow="1">
                <a:tableStyleId>{5C22544A-7EE6-4342-B048-85BDC9FD1C3A}</a:tableStyleId>
              </a:tblPr>
              <a:tblGrid>
                <a:gridCol w="2675164">
                  <a:extLst>
                    <a:ext uri="{9D8B030D-6E8A-4147-A177-3AD203B41FA5}">
                      <a16:colId xmlns:a16="http://schemas.microsoft.com/office/drawing/2014/main" val="2724789324"/>
                    </a:ext>
                  </a:extLst>
                </a:gridCol>
                <a:gridCol w="2528207">
                  <a:extLst>
                    <a:ext uri="{9D8B030D-6E8A-4147-A177-3AD203B41FA5}">
                      <a16:colId xmlns:a16="http://schemas.microsoft.com/office/drawing/2014/main" val="1194160806"/>
                    </a:ext>
                  </a:extLst>
                </a:gridCol>
                <a:gridCol w="2710543">
                  <a:extLst>
                    <a:ext uri="{9D8B030D-6E8A-4147-A177-3AD203B41FA5}">
                      <a16:colId xmlns:a16="http://schemas.microsoft.com/office/drawing/2014/main" val="99194760"/>
                    </a:ext>
                  </a:extLst>
                </a:gridCol>
                <a:gridCol w="2786742">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INTEREST (or: NOMINAL INTEREST)</a:t>
                      </a:r>
                    </a:p>
                  </a:txBody>
                  <a:tcPr/>
                </a:tc>
                <a:tc>
                  <a:txBody>
                    <a:bodyPr/>
                    <a:lstStyle/>
                    <a:p>
                      <a:r>
                        <a:rPr lang="en-US" sz="1400" dirty="0"/>
                        <a:t>FEE FOR BORROWING MONEY PAID BY THE PERSON BORROWING THE MONEY</a:t>
                      </a:r>
                      <a:endParaRPr lang="nl-BE" sz="1400" dirty="0"/>
                    </a:p>
                  </a:txBody>
                  <a:tcPr/>
                </a:tc>
                <a:tc>
                  <a:txBody>
                    <a:bodyPr/>
                    <a:lstStyle/>
                    <a:p>
                      <a:r>
                        <a:rPr lang="nl-BE" sz="1400" dirty="0"/>
                        <a:t>INTREST (of: NOMINALE INTREST OF RENTE)</a:t>
                      </a:r>
                    </a:p>
                  </a:txBody>
                  <a:tcPr/>
                </a:tc>
                <a:tc>
                  <a:txBody>
                    <a:bodyPr/>
                    <a:lstStyle/>
                    <a:p>
                      <a:r>
                        <a:rPr lang="nl-NL" sz="1400" b="0" i="0" kern="1200" dirty="0">
                          <a:solidFill>
                            <a:schemeClr val="dk1"/>
                          </a:solidFill>
                          <a:effectLst/>
                          <a:latin typeface="+mn-lt"/>
                          <a:ea typeface="+mn-ea"/>
                          <a:cs typeface="+mn-cs"/>
                        </a:rPr>
                        <a:t>VERGOEDING VOOR HET LENEN VAN GELD DIE WORDT BETAALD DOOR DIEGENE DIE HET GELD LEENT</a:t>
                      </a:r>
                    </a:p>
                  </a:txBody>
                  <a:tcPr/>
                </a:tc>
                <a:extLst>
                  <a:ext uri="{0D108BD9-81ED-4DB2-BD59-A6C34878D82A}">
                    <a16:rowId xmlns:a16="http://schemas.microsoft.com/office/drawing/2014/main" val="159966033"/>
                  </a:ext>
                </a:extLst>
              </a:tr>
              <a:tr h="370840">
                <a:tc>
                  <a:txBody>
                    <a:bodyPr/>
                    <a:lstStyle/>
                    <a:p>
                      <a:r>
                        <a:rPr lang="nl-BE" sz="1400" dirty="0"/>
                        <a:t>INTEREST SNOWBALL EFFECT</a:t>
                      </a:r>
                    </a:p>
                  </a:txBody>
                  <a:tcPr/>
                </a:tc>
                <a:tc>
                  <a:txBody>
                    <a:bodyPr/>
                    <a:lstStyle/>
                    <a:p>
                      <a:r>
                        <a:rPr lang="en-US" sz="1400" dirty="0"/>
                        <a:t>EFFECT OF INCREASING DEBT IN THE CASE OF HIGH INTEREST RATES BY AN INCREASE OF THE INTEREST BURDEN TO BE FINANCED</a:t>
                      </a:r>
                      <a:endParaRPr lang="nl-BE" sz="1400" dirty="0"/>
                    </a:p>
                  </a:txBody>
                  <a:tcPr/>
                </a:tc>
                <a:tc>
                  <a:txBody>
                    <a:bodyPr/>
                    <a:lstStyle/>
                    <a:p>
                      <a:r>
                        <a:rPr lang="nl-BE" sz="1400" dirty="0"/>
                        <a:t>RENTESNEEUWBALEFFECT</a:t>
                      </a:r>
                    </a:p>
                  </a:txBody>
                  <a:tcPr/>
                </a:tc>
                <a:tc>
                  <a:txBody>
                    <a:bodyPr/>
                    <a:lstStyle/>
                    <a:p>
                      <a:r>
                        <a:rPr lang="nl-BE" sz="1400" dirty="0"/>
                        <a:t>EFFECT DAT ERIN BESTAAT DAT SCHULD STEEDS VERDER TOENEEMT IN HET GEVAL VAN HOGE INTREST DOORDAT DE TE FINANCIEREN RENTELASTEN STIJGEN</a:t>
                      </a:r>
                    </a:p>
                  </a:txBody>
                  <a:tcPr/>
                </a:tc>
                <a:extLst>
                  <a:ext uri="{0D108BD9-81ED-4DB2-BD59-A6C34878D82A}">
                    <a16:rowId xmlns:a16="http://schemas.microsoft.com/office/drawing/2014/main" val="1973046993"/>
                  </a:ext>
                </a:extLst>
              </a:tr>
              <a:tr h="370840">
                <a:tc>
                  <a:txBody>
                    <a:bodyPr/>
                    <a:lstStyle/>
                    <a:p>
                      <a:r>
                        <a:rPr lang="nl-BE" sz="1400" dirty="0"/>
                        <a:t>INTERMEDIATE GOODS</a:t>
                      </a:r>
                    </a:p>
                  </a:txBody>
                  <a:tcPr/>
                </a:tc>
                <a:tc>
                  <a:txBody>
                    <a:bodyPr/>
                    <a:lstStyle/>
                    <a:p>
                      <a:r>
                        <a:rPr lang="en-US" sz="1400" dirty="0"/>
                        <a:t>GOODS AND SERVICES UNDERGOING FURTHER MANUFACTURING OPERATIONS</a:t>
                      </a:r>
                      <a:endParaRPr lang="nl-BE" sz="1400" dirty="0"/>
                    </a:p>
                  </a:txBody>
                  <a:tcPr/>
                </a:tc>
                <a:tc>
                  <a:txBody>
                    <a:bodyPr/>
                    <a:lstStyle/>
                    <a:p>
                      <a:r>
                        <a:rPr lang="nl-BE" sz="1400" dirty="0"/>
                        <a:t>INTERMEDIAIRE GOEDEREN</a:t>
                      </a:r>
                    </a:p>
                  </a:txBody>
                  <a:tcPr/>
                </a:tc>
                <a:tc>
                  <a:txBody>
                    <a:bodyPr/>
                    <a:lstStyle/>
                    <a:p>
                      <a:r>
                        <a:rPr lang="nl-BE" sz="1400" dirty="0"/>
                        <a:t>GOEDEREN EN DIENSTEN DIE NOG EEN VERDERE PRODUCTIEBEWERKING ONDERGAAN</a:t>
                      </a:r>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AAC4F9C3-F6B7-06BE-0ABC-861F294E735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3AD483A-CA77-F76C-D623-1BB09E21358E}"/>
              </a:ext>
            </a:extLst>
          </p:cNvPr>
          <p:cNvSpPr>
            <a:spLocks noGrp="1"/>
          </p:cNvSpPr>
          <p:nvPr>
            <p:ph type="sldNum" sz="quarter" idx="12"/>
          </p:nvPr>
        </p:nvSpPr>
        <p:spPr/>
        <p:txBody>
          <a:bodyPr/>
          <a:lstStyle/>
          <a:p>
            <a:fld id="{C8997273-801F-4FC5-9C8E-1D1AD37BEC65}" type="slidenum">
              <a:rPr lang="nl-BE" smtClean="0"/>
              <a:t>83</a:t>
            </a:fld>
            <a:endParaRPr lang="nl-BE"/>
          </a:p>
        </p:txBody>
      </p:sp>
      <p:sp>
        <p:nvSpPr>
          <p:cNvPr id="4" name="Tijdelijke aanduiding voor datum 3">
            <a:extLst>
              <a:ext uri="{FF2B5EF4-FFF2-40B4-BE49-F238E27FC236}">
                <a16:creationId xmlns:a16="http://schemas.microsoft.com/office/drawing/2014/main" id="{EC9D9E36-E659-AC4A-54D5-9F81C5243BF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1305307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798674616"/>
              </p:ext>
            </p:extLst>
          </p:nvPr>
        </p:nvGraphicFramePr>
        <p:xfrm>
          <a:off x="402772" y="356053"/>
          <a:ext cx="10515600" cy="53086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INTERNATIONAL MONETARY FUND (IMF)</a:t>
                      </a:r>
                    </a:p>
                  </a:txBody>
                  <a:tcPr/>
                </a:tc>
                <a:tc>
                  <a:txBody>
                    <a:bodyPr/>
                    <a:lstStyle/>
                    <a:p>
                      <a:r>
                        <a:rPr lang="en-US" sz="1400" dirty="0"/>
                        <a:t>INTERNATIONAL ORGANISATION THAT MONITORS COUNTRIES' ECONOMIC POLICIES AND SUPPORTS COUNTRIES WITH BALANCE OF PAYMENTS’ PROBLEMS</a:t>
                      </a:r>
                      <a:endParaRPr lang="nl-BE" sz="1400" dirty="0"/>
                    </a:p>
                  </a:txBody>
                  <a:tcPr/>
                </a:tc>
                <a:tc>
                  <a:txBody>
                    <a:bodyPr/>
                    <a:lstStyle/>
                    <a:p>
                      <a:r>
                        <a:rPr lang="nl-BE" sz="1400" dirty="0"/>
                        <a:t>INTERNATIONAAL MONETAIR FONDS (IMF)</a:t>
                      </a:r>
                    </a:p>
                  </a:txBody>
                  <a:tcPr/>
                </a:tc>
                <a:tc>
                  <a:txBody>
                    <a:bodyPr/>
                    <a:lstStyle/>
                    <a:p>
                      <a:r>
                        <a:rPr lang="nl-BE" sz="1400" dirty="0"/>
                        <a:t>INTERNATIONALE ORGANISATIE DIE HET ECONOMISCH BELEID VAN LANDEN OPVOLGT EN LANDEN MET BETALINGSBALANS-PROBLEMEN ONDERSTEUNT</a:t>
                      </a:r>
                    </a:p>
                  </a:txBody>
                  <a:tcPr/>
                </a:tc>
                <a:extLst>
                  <a:ext uri="{0D108BD9-81ED-4DB2-BD59-A6C34878D82A}">
                    <a16:rowId xmlns:a16="http://schemas.microsoft.com/office/drawing/2014/main" val="1992369654"/>
                  </a:ext>
                </a:extLst>
              </a:tr>
              <a:tr h="370840">
                <a:tc>
                  <a:txBody>
                    <a:bodyPr/>
                    <a:lstStyle/>
                    <a:p>
                      <a:r>
                        <a:rPr lang="nl-BE" sz="1400" dirty="0"/>
                        <a:t>INTRINSIC VALUE</a:t>
                      </a:r>
                    </a:p>
                  </a:txBody>
                  <a:tcPr/>
                </a:tc>
                <a:tc>
                  <a:txBody>
                    <a:bodyPr/>
                    <a:lstStyle/>
                    <a:p>
                      <a:r>
                        <a:rPr lang="en-US" sz="1400" dirty="0"/>
                        <a:t>VALUE OF THE MATERIAL SOMETHING IS MADE OF</a:t>
                      </a:r>
                      <a:endParaRPr lang="nl-BE" sz="1400" dirty="0"/>
                    </a:p>
                  </a:txBody>
                  <a:tcPr/>
                </a:tc>
                <a:tc>
                  <a:txBody>
                    <a:bodyPr/>
                    <a:lstStyle/>
                    <a:p>
                      <a:r>
                        <a:rPr lang="nl-BE" sz="1400" dirty="0"/>
                        <a:t>INTRINSIEKE WAARDE</a:t>
                      </a:r>
                    </a:p>
                  </a:txBody>
                  <a:tcPr/>
                </a:tc>
                <a:tc>
                  <a:txBody>
                    <a:bodyPr/>
                    <a:lstStyle/>
                    <a:p>
                      <a:r>
                        <a:rPr lang="nl-BE" sz="1400" dirty="0"/>
                        <a:t>WAARDE VAN HET MATERIAAL WAARUIT IETS IS GEMAAKT</a:t>
                      </a:r>
                    </a:p>
                  </a:txBody>
                  <a:tcPr/>
                </a:tc>
                <a:extLst>
                  <a:ext uri="{0D108BD9-81ED-4DB2-BD59-A6C34878D82A}">
                    <a16:rowId xmlns:a16="http://schemas.microsoft.com/office/drawing/2014/main" val="3790063573"/>
                  </a:ext>
                </a:extLst>
              </a:tr>
              <a:tr h="370840">
                <a:tc>
                  <a:txBody>
                    <a:bodyPr/>
                    <a:lstStyle/>
                    <a:p>
                      <a:r>
                        <a:rPr lang="nl-BE" sz="1400" dirty="0"/>
                        <a:t>INVESTMENTS (I)</a:t>
                      </a:r>
                    </a:p>
                  </a:txBody>
                  <a:tcPr/>
                </a:tc>
                <a:tc>
                  <a:txBody>
                    <a:bodyPr/>
                    <a:lstStyle/>
                    <a:p>
                      <a:r>
                        <a:rPr lang="en-US" sz="1400" dirty="0"/>
                        <a:t>PURCHASES OF ASSETS THAT WILL LAST FOR MORE THAN ONE YEAR</a:t>
                      </a:r>
                      <a:endParaRPr lang="nl-BE" sz="1400" dirty="0"/>
                    </a:p>
                  </a:txBody>
                  <a:tcPr/>
                </a:tc>
                <a:tc>
                  <a:txBody>
                    <a:bodyPr/>
                    <a:lstStyle/>
                    <a:p>
                      <a:r>
                        <a:rPr lang="nl-BE" sz="1400" dirty="0"/>
                        <a:t>INVESTERINGEN (I)</a:t>
                      </a:r>
                    </a:p>
                  </a:txBody>
                  <a:tcPr/>
                </a:tc>
                <a:tc>
                  <a:txBody>
                    <a:bodyPr/>
                    <a:lstStyle/>
                    <a:p>
                      <a:r>
                        <a:rPr lang="nl-BE" sz="1400" dirty="0"/>
                        <a:t>AANKOPEN VAN BEDRIJFSMIDDELEN DIE LANGER DAN EEN JAAR MEEGAAN</a:t>
                      </a:r>
                    </a:p>
                  </a:txBody>
                  <a:tcPr/>
                </a:tc>
                <a:extLst>
                  <a:ext uri="{0D108BD9-81ED-4DB2-BD59-A6C34878D82A}">
                    <a16:rowId xmlns:a16="http://schemas.microsoft.com/office/drawing/2014/main" val="1710149824"/>
                  </a:ext>
                </a:extLst>
              </a:tr>
              <a:tr h="370840">
                <a:tc>
                  <a:txBody>
                    <a:bodyPr/>
                    <a:lstStyle/>
                    <a:p>
                      <a:r>
                        <a:rPr lang="nl-BE" sz="1400" dirty="0"/>
                        <a:t>INVESTMENT CLIMATE</a:t>
                      </a:r>
                    </a:p>
                  </a:txBody>
                  <a:tcPr/>
                </a:tc>
                <a:tc>
                  <a:txBody>
                    <a:bodyPr/>
                    <a:lstStyle/>
                    <a:p>
                      <a:r>
                        <a:rPr lang="en-US" sz="1400" dirty="0"/>
                        <a:t>ENTIRETY OF FACTORS THAT IMPACT INVESTMENTS IN AN ECONOMY</a:t>
                      </a:r>
                      <a:endParaRPr lang="nl-BE" sz="1400" dirty="0"/>
                    </a:p>
                  </a:txBody>
                  <a:tcPr/>
                </a:tc>
                <a:tc>
                  <a:txBody>
                    <a:bodyPr/>
                    <a:lstStyle/>
                    <a:p>
                      <a:r>
                        <a:rPr lang="nl-BE" sz="1400" dirty="0"/>
                        <a:t>INVESTERINGSKLIMAAT</a:t>
                      </a:r>
                    </a:p>
                  </a:txBody>
                  <a:tcPr/>
                </a:tc>
                <a:tc>
                  <a:txBody>
                    <a:bodyPr/>
                    <a:lstStyle/>
                    <a:p>
                      <a:r>
                        <a:rPr lang="nl-BE" sz="1400" dirty="0"/>
                        <a:t>GEHEEL VAN FACTOREN DIE EEN IMPACT HEBBEN OP DE INVESTERINGEN IN EEN ECONOMIE</a:t>
                      </a:r>
                    </a:p>
                  </a:txBody>
                  <a:tcPr/>
                </a:tc>
                <a:extLst>
                  <a:ext uri="{0D108BD9-81ED-4DB2-BD59-A6C34878D82A}">
                    <a16:rowId xmlns:a16="http://schemas.microsoft.com/office/drawing/2014/main" val="2182178431"/>
                  </a:ext>
                </a:extLst>
              </a:tr>
              <a:tr h="0">
                <a:tc>
                  <a:txBody>
                    <a:bodyPr/>
                    <a:lstStyle/>
                    <a:p>
                      <a:r>
                        <a:rPr lang="nl-BE" sz="1400" dirty="0"/>
                        <a:t>INVISIBLE HAND</a:t>
                      </a:r>
                    </a:p>
                  </a:txBody>
                  <a:tcPr/>
                </a:tc>
                <a:tc>
                  <a:txBody>
                    <a:bodyPr/>
                    <a:lstStyle/>
                    <a:p>
                      <a:r>
                        <a:rPr lang="en-US" sz="1400" dirty="0"/>
                        <a:t>METAPHOR USED BY ECONOMIST ADAM SMITH TO ILLUSTRATE FREE MARKET FORCES</a:t>
                      </a:r>
                      <a:endParaRPr lang="nl-BE" sz="1400" dirty="0"/>
                    </a:p>
                  </a:txBody>
                  <a:tcPr/>
                </a:tc>
                <a:tc>
                  <a:txBody>
                    <a:bodyPr/>
                    <a:lstStyle/>
                    <a:p>
                      <a:r>
                        <a:rPr lang="nl-BE" sz="1400" dirty="0"/>
                        <a:t>ONZICHTBARE HAND</a:t>
                      </a:r>
                    </a:p>
                  </a:txBody>
                  <a:tcPr/>
                </a:tc>
                <a:tc>
                  <a:txBody>
                    <a:bodyPr/>
                    <a:lstStyle/>
                    <a:p>
                      <a:r>
                        <a:rPr lang="nl-BE" sz="1400" dirty="0"/>
                        <a:t>METAFOOR GEBRUIKT DOOR DE ECONOOM ADAM SMITH OM DE VRIJE MARKTWERKING TE ILLUSTREREN</a:t>
                      </a:r>
                    </a:p>
                  </a:txBody>
                  <a:tcPr/>
                </a:tc>
                <a:extLst>
                  <a:ext uri="{0D108BD9-81ED-4DB2-BD59-A6C34878D82A}">
                    <a16:rowId xmlns:a16="http://schemas.microsoft.com/office/drawing/2014/main" val="266602310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EC245DA6-D060-9D55-79A1-54A377921A7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E6E985A3-A735-8564-392E-88A41DEC7D52}"/>
              </a:ext>
            </a:extLst>
          </p:cNvPr>
          <p:cNvSpPr>
            <a:spLocks noGrp="1"/>
          </p:cNvSpPr>
          <p:nvPr>
            <p:ph type="sldNum" sz="quarter" idx="12"/>
          </p:nvPr>
        </p:nvSpPr>
        <p:spPr/>
        <p:txBody>
          <a:bodyPr/>
          <a:lstStyle/>
          <a:p>
            <a:fld id="{C8997273-801F-4FC5-9C8E-1D1AD37BEC65}" type="slidenum">
              <a:rPr lang="nl-BE" smtClean="0"/>
              <a:t>84</a:t>
            </a:fld>
            <a:endParaRPr lang="nl-BE"/>
          </a:p>
        </p:txBody>
      </p:sp>
      <p:sp>
        <p:nvSpPr>
          <p:cNvPr id="4" name="Tijdelijke aanduiding voor datum 3">
            <a:extLst>
              <a:ext uri="{FF2B5EF4-FFF2-40B4-BE49-F238E27FC236}">
                <a16:creationId xmlns:a16="http://schemas.microsoft.com/office/drawing/2014/main" id="{91A599B7-1446-0311-BDC6-067A42EA2E30}"/>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8981896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9BE4044F-F95D-BA9D-C68D-625697F12D2A}"/>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DDF743E1-6D75-0804-FE26-4ADE563C14C6}"/>
              </a:ext>
            </a:extLst>
          </p:cNvPr>
          <p:cNvSpPr>
            <a:spLocks noGrp="1"/>
          </p:cNvSpPr>
          <p:nvPr>
            <p:ph type="sldNum" sz="quarter" idx="12"/>
          </p:nvPr>
        </p:nvSpPr>
        <p:spPr/>
        <p:txBody>
          <a:bodyPr/>
          <a:lstStyle/>
          <a:p>
            <a:fld id="{C8997273-801F-4FC5-9C8E-1D1AD37BEC65}" type="slidenum">
              <a:rPr lang="nl-BE" smtClean="0"/>
              <a:t>85</a:t>
            </a:fld>
            <a:endParaRPr lang="nl-BE"/>
          </a:p>
        </p:txBody>
      </p:sp>
      <p:sp>
        <p:nvSpPr>
          <p:cNvPr id="4" name="Tijdelijke aanduiding voor datum 3">
            <a:extLst>
              <a:ext uri="{FF2B5EF4-FFF2-40B4-BE49-F238E27FC236}">
                <a16:creationId xmlns:a16="http://schemas.microsoft.com/office/drawing/2014/main" id="{804EDD72-FF0F-EE17-C1FF-20ECD7FB03AE}"/>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2387548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B6675D2B-566F-4397-D1C3-B87B7229481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DA0A87B-69E8-468B-1B61-A9B4831DC713}"/>
              </a:ext>
            </a:extLst>
          </p:cNvPr>
          <p:cNvSpPr>
            <a:spLocks noGrp="1"/>
          </p:cNvSpPr>
          <p:nvPr>
            <p:ph type="sldNum" sz="quarter" idx="12"/>
          </p:nvPr>
        </p:nvSpPr>
        <p:spPr/>
        <p:txBody>
          <a:bodyPr/>
          <a:lstStyle/>
          <a:p>
            <a:fld id="{C8997273-801F-4FC5-9C8E-1D1AD37BEC65}" type="slidenum">
              <a:rPr lang="nl-BE" smtClean="0"/>
              <a:t>86</a:t>
            </a:fld>
            <a:endParaRPr lang="nl-BE"/>
          </a:p>
        </p:txBody>
      </p:sp>
      <p:sp>
        <p:nvSpPr>
          <p:cNvPr id="4" name="Tijdelijke aanduiding voor datum 3">
            <a:extLst>
              <a:ext uri="{FF2B5EF4-FFF2-40B4-BE49-F238E27FC236}">
                <a16:creationId xmlns:a16="http://schemas.microsoft.com/office/drawing/2014/main" id="{036A6EE3-DFB4-8FD4-02AD-5D21FBE83DF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4708519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NL" sz="1400" dirty="0"/>
                    </a:p>
                    <a:p>
                      <a:endParaRPr lang="nl-NL"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006996377"/>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099820000"/>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1726984174"/>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4217422946"/>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914037365"/>
                  </a:ext>
                </a:extLst>
              </a:tr>
              <a:tr h="370840">
                <a:tc>
                  <a:txBody>
                    <a:bodyPr/>
                    <a:lstStyle/>
                    <a:p>
                      <a:endParaRPr lang="nl-NL"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83695987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I</a:t>
            </a:r>
          </a:p>
        </p:txBody>
      </p:sp>
      <p:sp>
        <p:nvSpPr>
          <p:cNvPr id="2" name="Tijdelijke aanduiding voor voettekst 1">
            <a:extLst>
              <a:ext uri="{FF2B5EF4-FFF2-40B4-BE49-F238E27FC236}">
                <a16:creationId xmlns:a16="http://schemas.microsoft.com/office/drawing/2014/main" id="{C2C6F639-ED48-0593-38C3-3DA261B88CE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E6175DDF-F3F2-A089-E44B-DCABF67E1884}"/>
              </a:ext>
            </a:extLst>
          </p:cNvPr>
          <p:cNvSpPr>
            <a:spLocks noGrp="1"/>
          </p:cNvSpPr>
          <p:nvPr>
            <p:ph type="sldNum" sz="quarter" idx="12"/>
          </p:nvPr>
        </p:nvSpPr>
        <p:spPr/>
        <p:txBody>
          <a:bodyPr/>
          <a:lstStyle/>
          <a:p>
            <a:fld id="{C8997273-801F-4FC5-9C8E-1D1AD37BEC65}" type="slidenum">
              <a:rPr lang="nl-BE" smtClean="0"/>
              <a:t>87</a:t>
            </a:fld>
            <a:endParaRPr lang="nl-BE"/>
          </a:p>
        </p:txBody>
      </p:sp>
      <p:sp>
        <p:nvSpPr>
          <p:cNvPr id="4" name="Tijdelijke aanduiding voor datum 3">
            <a:extLst>
              <a:ext uri="{FF2B5EF4-FFF2-40B4-BE49-F238E27FC236}">
                <a16:creationId xmlns:a16="http://schemas.microsoft.com/office/drawing/2014/main" id="{D0DD038F-EC8A-6F32-C617-BDE92534669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506542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061303813"/>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J</a:t>
            </a:r>
          </a:p>
        </p:txBody>
      </p:sp>
      <p:sp>
        <p:nvSpPr>
          <p:cNvPr id="2" name="Tijdelijke aanduiding voor voettekst 1">
            <a:extLst>
              <a:ext uri="{FF2B5EF4-FFF2-40B4-BE49-F238E27FC236}">
                <a16:creationId xmlns:a16="http://schemas.microsoft.com/office/drawing/2014/main" id="{A9373E25-A97F-2CDE-4B35-0035636F4E7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C8D5E8B5-1794-1975-A8B9-E79498F07E74}"/>
              </a:ext>
            </a:extLst>
          </p:cNvPr>
          <p:cNvSpPr>
            <a:spLocks noGrp="1"/>
          </p:cNvSpPr>
          <p:nvPr>
            <p:ph type="sldNum" sz="quarter" idx="12"/>
          </p:nvPr>
        </p:nvSpPr>
        <p:spPr/>
        <p:txBody>
          <a:bodyPr/>
          <a:lstStyle/>
          <a:p>
            <a:fld id="{C8997273-801F-4FC5-9C8E-1D1AD37BEC65}" type="slidenum">
              <a:rPr lang="nl-BE" smtClean="0"/>
              <a:t>88</a:t>
            </a:fld>
            <a:endParaRPr lang="nl-BE"/>
          </a:p>
        </p:txBody>
      </p:sp>
      <p:sp>
        <p:nvSpPr>
          <p:cNvPr id="4" name="Tijdelijke aanduiding voor datum 3">
            <a:extLst>
              <a:ext uri="{FF2B5EF4-FFF2-40B4-BE49-F238E27FC236}">
                <a16:creationId xmlns:a16="http://schemas.microsoft.com/office/drawing/2014/main" id="{5CA56722-41B7-9905-3102-F54002AA20A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1017754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687990114"/>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J</a:t>
            </a:r>
          </a:p>
        </p:txBody>
      </p:sp>
      <p:sp>
        <p:nvSpPr>
          <p:cNvPr id="2" name="Tijdelijke aanduiding voor voettekst 1">
            <a:extLst>
              <a:ext uri="{FF2B5EF4-FFF2-40B4-BE49-F238E27FC236}">
                <a16:creationId xmlns:a16="http://schemas.microsoft.com/office/drawing/2014/main" id="{62E73222-8D9C-40F1-6B9B-6AAA03EAEC0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BCBF067-1AF6-F5F1-B9E2-5177787D56C2}"/>
              </a:ext>
            </a:extLst>
          </p:cNvPr>
          <p:cNvSpPr>
            <a:spLocks noGrp="1"/>
          </p:cNvSpPr>
          <p:nvPr>
            <p:ph type="sldNum" sz="quarter" idx="12"/>
          </p:nvPr>
        </p:nvSpPr>
        <p:spPr/>
        <p:txBody>
          <a:bodyPr/>
          <a:lstStyle/>
          <a:p>
            <a:fld id="{C8997273-801F-4FC5-9C8E-1D1AD37BEC65}" type="slidenum">
              <a:rPr lang="nl-BE" smtClean="0"/>
              <a:t>89</a:t>
            </a:fld>
            <a:endParaRPr lang="nl-BE"/>
          </a:p>
        </p:txBody>
      </p:sp>
      <p:sp>
        <p:nvSpPr>
          <p:cNvPr id="4" name="Tijdelijke aanduiding voor datum 3">
            <a:extLst>
              <a:ext uri="{FF2B5EF4-FFF2-40B4-BE49-F238E27FC236}">
                <a16:creationId xmlns:a16="http://schemas.microsoft.com/office/drawing/2014/main" id="{3D924D0A-25EA-DC54-2568-2CB3AD0201C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2796938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272454230"/>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J</a:t>
            </a:r>
          </a:p>
        </p:txBody>
      </p:sp>
      <p:sp>
        <p:nvSpPr>
          <p:cNvPr id="2" name="Tijdelijke aanduiding voor voettekst 1">
            <a:extLst>
              <a:ext uri="{FF2B5EF4-FFF2-40B4-BE49-F238E27FC236}">
                <a16:creationId xmlns:a16="http://schemas.microsoft.com/office/drawing/2014/main" id="{000A2D61-9BDA-EDF5-F18C-575C119F02D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6E8608B-9EE7-5C88-C067-C3BCA17EAFAB}"/>
              </a:ext>
            </a:extLst>
          </p:cNvPr>
          <p:cNvSpPr>
            <a:spLocks noGrp="1"/>
          </p:cNvSpPr>
          <p:nvPr>
            <p:ph type="sldNum" sz="quarter" idx="12"/>
          </p:nvPr>
        </p:nvSpPr>
        <p:spPr/>
        <p:txBody>
          <a:bodyPr/>
          <a:lstStyle/>
          <a:p>
            <a:fld id="{C8997273-801F-4FC5-9C8E-1D1AD37BEC65}" type="slidenum">
              <a:rPr lang="nl-BE" smtClean="0"/>
              <a:t>90</a:t>
            </a:fld>
            <a:endParaRPr lang="nl-BE"/>
          </a:p>
        </p:txBody>
      </p:sp>
      <p:sp>
        <p:nvSpPr>
          <p:cNvPr id="4" name="Tijdelijke aanduiding voor datum 3">
            <a:extLst>
              <a:ext uri="{FF2B5EF4-FFF2-40B4-BE49-F238E27FC236}">
                <a16:creationId xmlns:a16="http://schemas.microsoft.com/office/drawing/2014/main" id="{CE8953EB-9F9B-DBAF-3559-987C61AC43E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8252633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235167069"/>
              </p:ext>
            </p:extLst>
          </p:nvPr>
        </p:nvGraphicFramePr>
        <p:xfrm>
          <a:off x="402772" y="356053"/>
          <a:ext cx="10515600" cy="5643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KEYNESIANISM</a:t>
                      </a:r>
                    </a:p>
                  </a:txBody>
                  <a:tcPr/>
                </a:tc>
                <a:tc>
                  <a:txBody>
                    <a:bodyPr/>
                    <a:lstStyle/>
                    <a:p>
                      <a:r>
                        <a:rPr lang="en-US" sz="1400" dirty="0"/>
                        <a:t>SCHOOL OF THOUGHT IN ECONOMICS THAT EMPHASISES THE ROLE OF THE GOVERNMENT TO STABILISE  FLUCTUATIONS IN </a:t>
                      </a:r>
                      <a:r>
                        <a:rPr lang="en-US" sz="1400"/>
                        <a:t>CYCLICAL ACTIVITY </a:t>
                      </a:r>
                      <a:r>
                        <a:rPr lang="en-US" sz="1400" dirty="0"/>
                        <a:t>AND CREATE JOBS</a:t>
                      </a:r>
                      <a:endParaRPr lang="nl-BE" sz="1400" dirty="0"/>
                    </a:p>
                  </a:txBody>
                  <a:tcPr/>
                </a:tc>
                <a:tc>
                  <a:txBody>
                    <a:bodyPr/>
                    <a:lstStyle/>
                    <a:p>
                      <a:r>
                        <a:rPr lang="nl-BE" sz="1400" dirty="0"/>
                        <a:t>KEYNESIANISME</a:t>
                      </a:r>
                    </a:p>
                  </a:txBody>
                  <a:tcPr/>
                </a:tc>
                <a:tc>
                  <a:txBody>
                    <a:bodyPr/>
                    <a:lstStyle/>
                    <a:p>
                      <a:r>
                        <a:rPr lang="nl-BE" sz="1400" dirty="0"/>
                        <a:t>DENKRICHTING IN DE ECONOMISCHE WETENSCHAP DIE DE NADRUK LEGT OP DE ROL VAN DE OVERHEID OM CONJUNCTUUR-SCHOMMELINGEN TE STABILISEREN EN WERKGELEGENHEID TE CREEREN</a:t>
                      </a:r>
                    </a:p>
                  </a:txBody>
                  <a:tcPr/>
                </a:tc>
                <a:extLst>
                  <a:ext uri="{0D108BD9-81ED-4DB2-BD59-A6C34878D82A}">
                    <a16:rowId xmlns:a16="http://schemas.microsoft.com/office/drawing/2014/main" val="3547118951"/>
                  </a:ext>
                </a:extLst>
              </a:tr>
              <a:tr h="370840">
                <a:tc>
                  <a:txBody>
                    <a:bodyPr/>
                    <a:lstStyle/>
                    <a:p>
                      <a:r>
                        <a:rPr lang="nl-BE" sz="1400" dirty="0"/>
                        <a:t>KINKED DEMAND CURVE</a:t>
                      </a:r>
                    </a:p>
                  </a:txBody>
                  <a:tcPr/>
                </a:tc>
                <a:tc>
                  <a:txBody>
                    <a:bodyPr/>
                    <a:lstStyle/>
                    <a:p>
                      <a:r>
                        <a:rPr lang="en-US" sz="1400" dirty="0"/>
                        <a:t>TYPICAL DEMAND CURVE THAT OCCURS IN AN OLIGOPOLY, WHICH CONSISTS OF AN ELASTIC AND AN INELASTIC PART AND WHOSE KINK INDICATES THE PRICE LEVEL OF THE MARKET</a:t>
                      </a:r>
                      <a:endParaRPr lang="nl-BE" sz="1400" dirty="0"/>
                    </a:p>
                  </a:txBody>
                  <a:tcPr/>
                </a:tc>
                <a:tc>
                  <a:txBody>
                    <a:bodyPr/>
                    <a:lstStyle/>
                    <a:p>
                      <a:r>
                        <a:rPr lang="nl-BE" sz="1400" dirty="0"/>
                        <a:t>GEKNIKTE VRAAGCURVE</a:t>
                      </a:r>
                    </a:p>
                  </a:txBody>
                  <a:tcPr/>
                </a:tc>
                <a:tc>
                  <a:txBody>
                    <a:bodyPr/>
                    <a:lstStyle/>
                    <a:p>
                      <a:r>
                        <a:rPr lang="nl-BE" sz="1400" dirty="0"/>
                        <a:t>TYPISCHE VRAAGCURVE DIE VOORKOMT IN EEN OLIGOPOLIE, DIE BESTAAT UIT EEN ELASTISCH EN EEN INELASTISCH GEDEELTE EN WAARVAN DE KNIK HET PRIJSNIVEAU VAN DE MARKT AANGEEFT</a:t>
                      </a:r>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8217843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K</a:t>
            </a:r>
          </a:p>
        </p:txBody>
      </p:sp>
      <p:sp>
        <p:nvSpPr>
          <p:cNvPr id="2" name="Tijdelijke aanduiding voor voettekst 1">
            <a:extLst>
              <a:ext uri="{FF2B5EF4-FFF2-40B4-BE49-F238E27FC236}">
                <a16:creationId xmlns:a16="http://schemas.microsoft.com/office/drawing/2014/main" id="{A004F816-3782-632E-FB36-B3C9502EF63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0B41438-19F9-759A-C0CB-ADCED9F53DDD}"/>
              </a:ext>
            </a:extLst>
          </p:cNvPr>
          <p:cNvSpPr>
            <a:spLocks noGrp="1"/>
          </p:cNvSpPr>
          <p:nvPr>
            <p:ph type="sldNum" sz="quarter" idx="12"/>
          </p:nvPr>
        </p:nvSpPr>
        <p:spPr/>
        <p:txBody>
          <a:bodyPr/>
          <a:lstStyle/>
          <a:p>
            <a:fld id="{C8997273-801F-4FC5-9C8E-1D1AD37BEC65}" type="slidenum">
              <a:rPr lang="nl-BE" smtClean="0"/>
              <a:t>91</a:t>
            </a:fld>
            <a:endParaRPr lang="nl-BE"/>
          </a:p>
        </p:txBody>
      </p:sp>
      <p:sp>
        <p:nvSpPr>
          <p:cNvPr id="4" name="Tijdelijke aanduiding voor datum 3">
            <a:extLst>
              <a:ext uri="{FF2B5EF4-FFF2-40B4-BE49-F238E27FC236}">
                <a16:creationId xmlns:a16="http://schemas.microsoft.com/office/drawing/2014/main" id="{D0CC8787-CE12-E0A1-508C-BAE9CA55785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8309874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094655195"/>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K</a:t>
            </a:r>
          </a:p>
        </p:txBody>
      </p:sp>
      <p:sp>
        <p:nvSpPr>
          <p:cNvPr id="2" name="Tijdelijke aanduiding voor voettekst 1">
            <a:extLst>
              <a:ext uri="{FF2B5EF4-FFF2-40B4-BE49-F238E27FC236}">
                <a16:creationId xmlns:a16="http://schemas.microsoft.com/office/drawing/2014/main" id="{C2F3117E-6E52-1629-62D4-C0F8BDEB8D4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C008C042-71DC-8F4E-1145-072A7A9928D9}"/>
              </a:ext>
            </a:extLst>
          </p:cNvPr>
          <p:cNvSpPr>
            <a:spLocks noGrp="1"/>
          </p:cNvSpPr>
          <p:nvPr>
            <p:ph type="sldNum" sz="quarter" idx="12"/>
          </p:nvPr>
        </p:nvSpPr>
        <p:spPr/>
        <p:txBody>
          <a:bodyPr/>
          <a:lstStyle/>
          <a:p>
            <a:fld id="{C8997273-801F-4FC5-9C8E-1D1AD37BEC65}" type="slidenum">
              <a:rPr lang="nl-BE" smtClean="0"/>
              <a:t>92</a:t>
            </a:fld>
            <a:endParaRPr lang="nl-BE"/>
          </a:p>
        </p:txBody>
      </p:sp>
      <p:sp>
        <p:nvSpPr>
          <p:cNvPr id="4" name="Tijdelijke aanduiding voor datum 3">
            <a:extLst>
              <a:ext uri="{FF2B5EF4-FFF2-40B4-BE49-F238E27FC236}">
                <a16:creationId xmlns:a16="http://schemas.microsoft.com/office/drawing/2014/main" id="{B175CC1D-11A4-0BA6-9E0E-3D789B923BE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7192412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746916924"/>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K</a:t>
            </a:r>
          </a:p>
        </p:txBody>
      </p:sp>
      <p:sp>
        <p:nvSpPr>
          <p:cNvPr id="2" name="Tijdelijke aanduiding voor voettekst 1">
            <a:extLst>
              <a:ext uri="{FF2B5EF4-FFF2-40B4-BE49-F238E27FC236}">
                <a16:creationId xmlns:a16="http://schemas.microsoft.com/office/drawing/2014/main" id="{4E6E1B90-709C-8636-B826-AB60FC0A50E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9D4CDA1-8092-6D79-DFA5-EF85C854B7F4}"/>
              </a:ext>
            </a:extLst>
          </p:cNvPr>
          <p:cNvSpPr>
            <a:spLocks noGrp="1"/>
          </p:cNvSpPr>
          <p:nvPr>
            <p:ph type="sldNum" sz="quarter" idx="12"/>
          </p:nvPr>
        </p:nvSpPr>
        <p:spPr/>
        <p:txBody>
          <a:bodyPr/>
          <a:lstStyle/>
          <a:p>
            <a:fld id="{C8997273-801F-4FC5-9C8E-1D1AD37BEC65}" type="slidenum">
              <a:rPr lang="nl-BE" smtClean="0"/>
              <a:t>93</a:t>
            </a:fld>
            <a:endParaRPr lang="nl-BE"/>
          </a:p>
        </p:txBody>
      </p:sp>
      <p:sp>
        <p:nvSpPr>
          <p:cNvPr id="4" name="Tijdelijke aanduiding voor datum 3">
            <a:extLst>
              <a:ext uri="{FF2B5EF4-FFF2-40B4-BE49-F238E27FC236}">
                <a16:creationId xmlns:a16="http://schemas.microsoft.com/office/drawing/2014/main" id="{6DBB7A5D-48A4-C4ED-89D2-8D8E90AD59C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1516388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151916344"/>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K</a:t>
            </a:r>
          </a:p>
        </p:txBody>
      </p:sp>
      <p:sp>
        <p:nvSpPr>
          <p:cNvPr id="2" name="Tijdelijke aanduiding voor voettekst 1">
            <a:extLst>
              <a:ext uri="{FF2B5EF4-FFF2-40B4-BE49-F238E27FC236}">
                <a16:creationId xmlns:a16="http://schemas.microsoft.com/office/drawing/2014/main" id="{894A500A-0CC4-8D84-A631-6C44439AC0C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1AC56E6-D43E-6698-7FAC-A416E6A3209D}"/>
              </a:ext>
            </a:extLst>
          </p:cNvPr>
          <p:cNvSpPr>
            <a:spLocks noGrp="1"/>
          </p:cNvSpPr>
          <p:nvPr>
            <p:ph type="sldNum" sz="quarter" idx="12"/>
          </p:nvPr>
        </p:nvSpPr>
        <p:spPr/>
        <p:txBody>
          <a:bodyPr/>
          <a:lstStyle/>
          <a:p>
            <a:fld id="{C8997273-801F-4FC5-9C8E-1D1AD37BEC65}" type="slidenum">
              <a:rPr lang="nl-BE" smtClean="0"/>
              <a:t>94</a:t>
            </a:fld>
            <a:endParaRPr lang="nl-BE"/>
          </a:p>
        </p:txBody>
      </p:sp>
      <p:sp>
        <p:nvSpPr>
          <p:cNvPr id="4" name="Tijdelijke aanduiding voor datum 3">
            <a:extLst>
              <a:ext uri="{FF2B5EF4-FFF2-40B4-BE49-F238E27FC236}">
                <a16:creationId xmlns:a16="http://schemas.microsoft.com/office/drawing/2014/main" id="{12E01B14-956B-18A8-EBCE-0F7641598277}"/>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8062246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881648323"/>
              </p:ext>
            </p:extLst>
          </p:nvPr>
        </p:nvGraphicFramePr>
        <p:xfrm>
          <a:off x="402772" y="356053"/>
          <a:ext cx="10515600" cy="56134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LABOUR</a:t>
                      </a:r>
                    </a:p>
                  </a:txBody>
                  <a:tcPr/>
                </a:tc>
                <a:tc>
                  <a:txBody>
                    <a:bodyPr/>
                    <a:lstStyle/>
                    <a:p>
                      <a:r>
                        <a:rPr lang="en-US" sz="1400" dirty="0"/>
                        <a:t>ALL WORK ACTIVITIES OF AN INTELLECTUAL AND PHYSICAL NATURE</a:t>
                      </a:r>
                      <a:endParaRPr lang="nl-BE" sz="1400" dirty="0"/>
                    </a:p>
                  </a:txBody>
                  <a:tcPr/>
                </a:tc>
                <a:tc>
                  <a:txBody>
                    <a:bodyPr/>
                    <a:lstStyle/>
                    <a:p>
                      <a:r>
                        <a:rPr lang="nl-BE" sz="1400" dirty="0"/>
                        <a:t>ARBEID</a:t>
                      </a:r>
                    </a:p>
                  </a:txBody>
                  <a:tcPr/>
                </a:tc>
                <a:tc>
                  <a:txBody>
                    <a:bodyPr/>
                    <a:lstStyle/>
                    <a:p>
                      <a:r>
                        <a:rPr lang="nl-BE" sz="1400" dirty="0"/>
                        <a:t>ALLE WERKPRESTATIES VAN INTELLECTUELE EN FYSIEKE AARD</a:t>
                      </a:r>
                    </a:p>
                  </a:txBody>
                  <a:tcPr/>
                </a:tc>
                <a:extLst>
                  <a:ext uri="{0D108BD9-81ED-4DB2-BD59-A6C34878D82A}">
                    <a16:rowId xmlns:a16="http://schemas.microsoft.com/office/drawing/2014/main" val="3547118951"/>
                  </a:ext>
                </a:extLst>
              </a:tr>
              <a:tr h="370840">
                <a:tc>
                  <a:txBody>
                    <a:bodyPr/>
                    <a:lstStyle/>
                    <a:p>
                      <a:r>
                        <a:rPr lang="nl-BE" sz="1400" dirty="0"/>
                        <a:t>LABOUR COST</a:t>
                      </a:r>
                    </a:p>
                  </a:txBody>
                  <a:tcPr/>
                </a:tc>
                <a:tc>
                  <a:txBody>
                    <a:bodyPr/>
                    <a:lstStyle/>
                    <a:p>
                      <a:r>
                        <a:rPr lang="en-US" sz="1400" dirty="0"/>
                        <a:t>SUM OF GROSS WAGE OR GROSS SALARY AND SOCIAL CONTRIBUTION OF THE EMPLOYER</a:t>
                      </a:r>
                      <a:endParaRPr lang="nl-BE" sz="1400" dirty="0"/>
                    </a:p>
                  </a:txBody>
                  <a:tcPr/>
                </a:tc>
                <a:tc>
                  <a:txBody>
                    <a:bodyPr/>
                    <a:lstStyle/>
                    <a:p>
                      <a:r>
                        <a:rPr lang="nl-BE" sz="1400" dirty="0"/>
                        <a:t>ARBEIDSKOST</a:t>
                      </a:r>
                    </a:p>
                  </a:txBody>
                  <a:tcPr/>
                </a:tc>
                <a:tc>
                  <a:txBody>
                    <a:bodyPr/>
                    <a:lstStyle/>
                    <a:p>
                      <a:r>
                        <a:rPr lang="nl-NL" sz="1400" dirty="0"/>
                        <a:t>SOM VAN BRUTOLOON OF BRUTOWEDDE EN DE SOCIALE BIJDRAGE VAN DE WERKGEVER</a:t>
                      </a:r>
                    </a:p>
                  </a:txBody>
                  <a:tcPr/>
                </a:tc>
                <a:extLst>
                  <a:ext uri="{0D108BD9-81ED-4DB2-BD59-A6C34878D82A}">
                    <a16:rowId xmlns:a16="http://schemas.microsoft.com/office/drawing/2014/main" val="2436687065"/>
                  </a:ext>
                </a:extLst>
              </a:tr>
              <a:tr h="370840">
                <a:tc>
                  <a:txBody>
                    <a:bodyPr/>
                    <a:lstStyle/>
                    <a:p>
                      <a:r>
                        <a:rPr lang="nl-BE" sz="1400" dirty="0"/>
                        <a:t>LABOUR MARKET</a:t>
                      </a:r>
                    </a:p>
                  </a:txBody>
                  <a:tcPr/>
                </a:tc>
                <a:tc>
                  <a:txBody>
                    <a:bodyPr/>
                    <a:lstStyle/>
                    <a:p>
                      <a:r>
                        <a:rPr lang="en-US" sz="1400" dirty="0"/>
                        <a:t>INSTITUTIONAL SYSTEM WHERE LABOUR SUPPLY AND DEMAND MEET</a:t>
                      </a:r>
                      <a:endParaRPr lang="nl-BE" sz="1400" dirty="0"/>
                    </a:p>
                  </a:txBody>
                  <a:tcPr/>
                </a:tc>
                <a:tc>
                  <a:txBody>
                    <a:bodyPr/>
                    <a:lstStyle/>
                    <a:p>
                      <a:r>
                        <a:rPr lang="nl-BE" sz="1400" dirty="0"/>
                        <a:t>ARBEIDSMARKT</a:t>
                      </a:r>
                    </a:p>
                  </a:txBody>
                  <a:tcPr/>
                </a:tc>
                <a:tc>
                  <a:txBody>
                    <a:bodyPr/>
                    <a:lstStyle/>
                    <a:p>
                      <a:r>
                        <a:rPr lang="nl-NL" sz="1400" dirty="0"/>
                        <a:t>INSTITUTIONEEL SYSTEEM WAARBINNEN VRAAG EN AANBOD INZAKE ARBEID ELKAAR ONTMOETEN</a:t>
                      </a:r>
                    </a:p>
                  </a:txBody>
                  <a:tcPr/>
                </a:tc>
                <a:extLst>
                  <a:ext uri="{0D108BD9-81ED-4DB2-BD59-A6C34878D82A}">
                    <a16:rowId xmlns:a16="http://schemas.microsoft.com/office/drawing/2014/main" val="3483723189"/>
                  </a:ext>
                </a:extLst>
              </a:tr>
              <a:tr h="370840">
                <a:tc>
                  <a:txBody>
                    <a:bodyPr/>
                    <a:lstStyle/>
                    <a:p>
                      <a:r>
                        <a:rPr lang="nl-BE" sz="1400" dirty="0"/>
                        <a:t>LABOUR PRODUCTIVITY</a:t>
                      </a:r>
                    </a:p>
                  </a:txBody>
                  <a:tcPr/>
                </a:tc>
                <a:tc>
                  <a:txBody>
                    <a:bodyPr/>
                    <a:lstStyle/>
                    <a:p>
                      <a:r>
                        <a:rPr lang="en-US" sz="1400" dirty="0"/>
                        <a:t>PRODUCTION PER EMPLOYEE OR PRODUCTION PER TIME UNIT OF LABOUR</a:t>
                      </a:r>
                      <a:endParaRPr lang="nl-BE" sz="1400" dirty="0"/>
                    </a:p>
                  </a:txBody>
                  <a:tcPr/>
                </a:tc>
                <a:tc>
                  <a:txBody>
                    <a:bodyPr/>
                    <a:lstStyle/>
                    <a:p>
                      <a:r>
                        <a:rPr lang="nl-BE" sz="1400" dirty="0"/>
                        <a:t>ARBEIDSPRODUCTIVITEIT</a:t>
                      </a:r>
                    </a:p>
                  </a:txBody>
                  <a:tcPr/>
                </a:tc>
                <a:tc>
                  <a:txBody>
                    <a:bodyPr/>
                    <a:lstStyle/>
                    <a:p>
                      <a:r>
                        <a:rPr lang="nl-BE" sz="1400" dirty="0"/>
                        <a:t>PRODUCTIE PER WERKNEMER OF PRODUCTIE PER TIJDSEENHEID ARBEID</a:t>
                      </a:r>
                    </a:p>
                  </a:txBody>
                  <a:tcPr/>
                </a:tc>
                <a:extLst>
                  <a:ext uri="{0D108BD9-81ED-4DB2-BD59-A6C34878D82A}">
                    <a16:rowId xmlns:a16="http://schemas.microsoft.com/office/drawing/2014/main" val="4129253122"/>
                  </a:ext>
                </a:extLst>
              </a:tr>
              <a:tr h="370840">
                <a:tc>
                  <a:txBody>
                    <a:bodyPr/>
                    <a:lstStyle/>
                    <a:p>
                      <a:r>
                        <a:rPr lang="nl-BE" sz="1400" dirty="0"/>
                        <a:t>LAGGING CYCLICAL INDICATORS</a:t>
                      </a:r>
                    </a:p>
                  </a:txBody>
                  <a:tcPr/>
                </a:tc>
                <a:tc>
                  <a:txBody>
                    <a:bodyPr/>
                    <a:lstStyle/>
                    <a:p>
                      <a:r>
                        <a:rPr lang="en-US" sz="1400" dirty="0"/>
                        <a:t>CYCLICAL INDICATORS THAT LAG BEHIND CYCLICAL ACTIVITY OVER TIME</a:t>
                      </a:r>
                      <a:endParaRPr lang="nl-BE" sz="1400" dirty="0"/>
                    </a:p>
                  </a:txBody>
                  <a:tcPr/>
                </a:tc>
                <a:tc>
                  <a:txBody>
                    <a:bodyPr/>
                    <a:lstStyle/>
                    <a:p>
                      <a:r>
                        <a:rPr lang="nl-BE" sz="1400" dirty="0"/>
                        <a:t>ACHTERNALOPENDE CONJUNCTUURINDICATOREN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CONJUNCTUURINDICATOREN DIE IN DE TIJD GEZIEN ACHTERLOPEN OP DE CONJUNCTUURACTIVITEIT</a:t>
                      </a:r>
                    </a:p>
                  </a:txBody>
                  <a:tcPr/>
                </a:tc>
                <a:extLst>
                  <a:ext uri="{0D108BD9-81ED-4DB2-BD59-A6C34878D82A}">
                    <a16:rowId xmlns:a16="http://schemas.microsoft.com/office/drawing/2014/main" val="1667786382"/>
                  </a:ext>
                </a:extLst>
              </a:tr>
              <a:tr h="370840">
                <a:tc>
                  <a:txBody>
                    <a:bodyPr/>
                    <a:lstStyle/>
                    <a:p>
                      <a:r>
                        <a:rPr lang="nl-BE" sz="1400" dirty="0"/>
                        <a:t>LEADING CYCLICAL INDICATORS</a:t>
                      </a:r>
                    </a:p>
                  </a:txBody>
                  <a:tcPr/>
                </a:tc>
                <a:tc>
                  <a:txBody>
                    <a:bodyPr/>
                    <a:lstStyle/>
                    <a:p>
                      <a:r>
                        <a:rPr lang="en-US" sz="1400" dirty="0"/>
                        <a:t>CYCLICAL INDICATORS THAT ARE AHEAD OF CYCLICAL ACTIVITY OVER TIME</a:t>
                      </a:r>
                      <a:endParaRPr lang="nl-BE" sz="1400" dirty="0"/>
                    </a:p>
                  </a:txBody>
                  <a:tcPr/>
                </a:tc>
                <a:tc>
                  <a:txBody>
                    <a:bodyPr/>
                    <a:lstStyle/>
                    <a:p>
                      <a:r>
                        <a:rPr lang="nl-BE" sz="1400" dirty="0"/>
                        <a:t>VOORLOPENDE CONJUNCTUURINDICATOREN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CONJUNCTUURINDICATOREN DIE IN DE TIJD GEZIEN VOORLOPEN OP DE CONJUNCTUURACTIVITEIT</a:t>
                      </a:r>
                    </a:p>
                  </a:txBody>
                  <a:tcPr/>
                </a:tc>
                <a:extLst>
                  <a:ext uri="{0D108BD9-81ED-4DB2-BD59-A6C34878D82A}">
                    <a16:rowId xmlns:a16="http://schemas.microsoft.com/office/drawing/2014/main" val="337572921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L</a:t>
            </a:r>
          </a:p>
        </p:txBody>
      </p:sp>
      <p:sp>
        <p:nvSpPr>
          <p:cNvPr id="2" name="Tijdelijke aanduiding voor voettekst 1">
            <a:extLst>
              <a:ext uri="{FF2B5EF4-FFF2-40B4-BE49-F238E27FC236}">
                <a16:creationId xmlns:a16="http://schemas.microsoft.com/office/drawing/2014/main" id="{1432FD32-41FF-143A-0D8C-25443A640CD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F4461B2-3DEC-02ED-9AB5-9C37739787D9}"/>
              </a:ext>
            </a:extLst>
          </p:cNvPr>
          <p:cNvSpPr>
            <a:spLocks noGrp="1"/>
          </p:cNvSpPr>
          <p:nvPr>
            <p:ph type="sldNum" sz="quarter" idx="12"/>
          </p:nvPr>
        </p:nvSpPr>
        <p:spPr/>
        <p:txBody>
          <a:bodyPr/>
          <a:lstStyle/>
          <a:p>
            <a:fld id="{C8997273-801F-4FC5-9C8E-1D1AD37BEC65}" type="slidenum">
              <a:rPr lang="nl-BE" smtClean="0"/>
              <a:t>95</a:t>
            </a:fld>
            <a:endParaRPr lang="nl-BE"/>
          </a:p>
        </p:txBody>
      </p:sp>
      <p:sp>
        <p:nvSpPr>
          <p:cNvPr id="4" name="Tijdelijke aanduiding voor datum 3">
            <a:extLst>
              <a:ext uri="{FF2B5EF4-FFF2-40B4-BE49-F238E27FC236}">
                <a16:creationId xmlns:a16="http://schemas.microsoft.com/office/drawing/2014/main" id="{3D744545-6F03-2B79-2B36-73783C111C5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84150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642475762"/>
              </p:ext>
            </p:extLst>
          </p:nvPr>
        </p:nvGraphicFramePr>
        <p:xfrm>
          <a:off x="402772" y="356053"/>
          <a:ext cx="10515600" cy="35102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LEGAL MONOPOLY</a:t>
                      </a:r>
                    </a:p>
                  </a:txBody>
                  <a:tcPr/>
                </a:tc>
                <a:tc>
                  <a:txBody>
                    <a:bodyPr/>
                    <a:lstStyle/>
                    <a:p>
                      <a:r>
                        <a:rPr lang="en-US" sz="1400" dirty="0"/>
                        <a:t>MONOPOLY ESTABLISHED BY THE GOVERNMENT THROUGH LAW</a:t>
                      </a:r>
                      <a:endParaRPr lang="nl-BE" sz="1400" dirty="0"/>
                    </a:p>
                  </a:txBody>
                  <a:tcPr/>
                </a:tc>
                <a:tc>
                  <a:txBody>
                    <a:bodyPr/>
                    <a:lstStyle/>
                    <a:p>
                      <a:r>
                        <a:rPr lang="nl-BE" sz="1400" dirty="0"/>
                        <a:t>WETTELIJK MONOPOLIE</a:t>
                      </a:r>
                    </a:p>
                  </a:txBody>
                  <a:tcPr/>
                </a:tc>
                <a:tc>
                  <a:txBody>
                    <a:bodyPr/>
                    <a:lstStyle/>
                    <a:p>
                      <a:r>
                        <a:rPr lang="nl-BE" sz="1400" dirty="0"/>
                        <a:t>MONOPOLIE DAT DOOR DE OVERHEID VIA DE WET WORDT INGESTELD</a:t>
                      </a:r>
                    </a:p>
                  </a:txBody>
                  <a:tcPr/>
                </a:tc>
                <a:extLst>
                  <a:ext uri="{0D108BD9-81ED-4DB2-BD59-A6C34878D82A}">
                    <a16:rowId xmlns:a16="http://schemas.microsoft.com/office/drawing/2014/main" val="3496099196"/>
                  </a:ext>
                </a:extLst>
              </a:tr>
              <a:tr h="370840">
                <a:tc>
                  <a:txBody>
                    <a:bodyPr/>
                    <a:lstStyle/>
                    <a:p>
                      <a:r>
                        <a:rPr lang="nl-BE" sz="1400" dirty="0"/>
                        <a:t>LENDER OF LAST RESORT</a:t>
                      </a:r>
                    </a:p>
                  </a:txBody>
                  <a:tcPr/>
                </a:tc>
                <a:tc>
                  <a:txBody>
                    <a:bodyPr/>
                    <a:lstStyle/>
                    <a:p>
                      <a:r>
                        <a:rPr lang="en-US" sz="1400" dirty="0"/>
                        <a:t>ROLE OF THE CENTRAL BANK AS LENDER TO COMMERCIAL BANKS THAT CANNOT (NO LONGER) RAISE THE NECESSARY FUNDING</a:t>
                      </a:r>
                      <a:endParaRPr lang="nl-BE" sz="1400" dirty="0"/>
                    </a:p>
                  </a:txBody>
                  <a:tcPr/>
                </a:tc>
                <a:tc>
                  <a:txBody>
                    <a:bodyPr/>
                    <a:lstStyle/>
                    <a:p>
                      <a:r>
                        <a:rPr lang="nl-BE" sz="1400" dirty="0"/>
                        <a:t>KREDIETVERSTREKKER IN LAATSTE INSTANTIE</a:t>
                      </a:r>
                    </a:p>
                  </a:txBody>
                  <a:tcPr/>
                </a:tc>
                <a:tc>
                  <a:txBody>
                    <a:bodyPr/>
                    <a:lstStyle/>
                    <a:p>
                      <a:r>
                        <a:rPr lang="nl-BE" sz="1400" dirty="0"/>
                        <a:t>ROL VAN DE CENTRALE BANK ALS KREDIETVERSTREKKER AAN COMMERCIELE BANKEN DIE DE NODIGE FINANCIERING NIET (MEER) KUNNEN AANTREKKEN</a:t>
                      </a:r>
                    </a:p>
                  </a:txBody>
                  <a:tcPr/>
                </a:tc>
                <a:extLst>
                  <a:ext uri="{0D108BD9-81ED-4DB2-BD59-A6C34878D82A}">
                    <a16:rowId xmlns:a16="http://schemas.microsoft.com/office/drawing/2014/main" val="389428331"/>
                  </a:ext>
                </a:extLst>
              </a:tr>
              <a:tr h="370840">
                <a:tc>
                  <a:txBody>
                    <a:bodyPr/>
                    <a:lstStyle/>
                    <a:p>
                      <a:r>
                        <a:rPr lang="nl-BE" sz="1400" dirty="0"/>
                        <a:t>LICENCE</a:t>
                      </a:r>
                    </a:p>
                  </a:txBody>
                  <a:tcPr/>
                </a:tc>
                <a:tc>
                  <a:txBody>
                    <a:bodyPr/>
                    <a:lstStyle/>
                    <a:p>
                      <a:r>
                        <a:rPr lang="en-US" sz="1400" dirty="0"/>
                        <a:t>AUTHORISATION TO DO OR USE SOMETHING</a:t>
                      </a:r>
                      <a:endParaRPr lang="nl-BE" sz="1400" dirty="0"/>
                    </a:p>
                  </a:txBody>
                  <a:tcPr/>
                </a:tc>
                <a:tc>
                  <a:txBody>
                    <a:bodyPr/>
                    <a:lstStyle/>
                    <a:p>
                      <a:r>
                        <a:rPr lang="nl-BE" sz="1400" dirty="0"/>
                        <a:t>LICENTIE</a:t>
                      </a:r>
                    </a:p>
                  </a:txBody>
                  <a:tcPr/>
                </a:tc>
                <a:tc>
                  <a:txBody>
                    <a:bodyPr/>
                    <a:lstStyle/>
                    <a:p>
                      <a:r>
                        <a:rPr lang="nl-BE" sz="1400" dirty="0"/>
                        <a:t>TOESTEMMING OM IETS TE DOEN OF TE GEBRUIKEN</a:t>
                      </a:r>
                    </a:p>
                  </a:txBody>
                  <a:tcPr/>
                </a:tc>
                <a:extLst>
                  <a:ext uri="{0D108BD9-81ED-4DB2-BD59-A6C34878D82A}">
                    <a16:rowId xmlns:a16="http://schemas.microsoft.com/office/drawing/2014/main" val="1957290540"/>
                  </a:ext>
                </a:extLst>
              </a:tr>
              <a:tr h="370840">
                <a:tc>
                  <a:txBody>
                    <a:bodyPr/>
                    <a:lstStyle/>
                    <a:p>
                      <a:r>
                        <a:rPr lang="nl-BE" sz="1400" dirty="0"/>
                        <a:t>LIFE EXPECTANCY</a:t>
                      </a:r>
                    </a:p>
                  </a:txBody>
                  <a:tcPr/>
                </a:tc>
                <a:tc>
                  <a:txBody>
                    <a:bodyPr/>
                    <a:lstStyle/>
                    <a:p>
                      <a:r>
                        <a:rPr lang="en-US" sz="1400" dirty="0"/>
                        <a:t>AVERAGE NUMBER OF REMAINING LIFE YEARS</a:t>
                      </a:r>
                      <a:endParaRPr lang="nl-BE" sz="1400" dirty="0"/>
                    </a:p>
                  </a:txBody>
                  <a:tcPr/>
                </a:tc>
                <a:tc>
                  <a:txBody>
                    <a:bodyPr/>
                    <a:lstStyle/>
                    <a:p>
                      <a:r>
                        <a:rPr lang="nl-BE" sz="1400" dirty="0"/>
                        <a:t>LEVENSVERWACHTING</a:t>
                      </a:r>
                    </a:p>
                  </a:txBody>
                  <a:tcPr/>
                </a:tc>
                <a:tc>
                  <a:txBody>
                    <a:bodyPr/>
                    <a:lstStyle/>
                    <a:p>
                      <a:r>
                        <a:rPr lang="nl-BE" sz="1400" dirty="0"/>
                        <a:t>GEMIDDELD AANTAL NOG TE VERWACHTEN LEVENSJAREN</a:t>
                      </a:r>
                    </a:p>
                  </a:txBody>
                  <a:tcPr/>
                </a:tc>
                <a:extLst>
                  <a:ext uri="{0D108BD9-81ED-4DB2-BD59-A6C34878D82A}">
                    <a16:rowId xmlns:a16="http://schemas.microsoft.com/office/drawing/2014/main" val="420631010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L</a:t>
            </a:r>
          </a:p>
        </p:txBody>
      </p:sp>
      <p:sp>
        <p:nvSpPr>
          <p:cNvPr id="2" name="Tijdelijke aanduiding voor voettekst 1">
            <a:extLst>
              <a:ext uri="{FF2B5EF4-FFF2-40B4-BE49-F238E27FC236}">
                <a16:creationId xmlns:a16="http://schemas.microsoft.com/office/drawing/2014/main" id="{2E3BFD39-0154-35F6-FEBF-4255945CAA8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798E5F0-47F9-7970-A23B-09876CDF5823}"/>
              </a:ext>
            </a:extLst>
          </p:cNvPr>
          <p:cNvSpPr>
            <a:spLocks noGrp="1"/>
          </p:cNvSpPr>
          <p:nvPr>
            <p:ph type="sldNum" sz="quarter" idx="12"/>
          </p:nvPr>
        </p:nvSpPr>
        <p:spPr/>
        <p:txBody>
          <a:bodyPr/>
          <a:lstStyle/>
          <a:p>
            <a:fld id="{C8997273-801F-4FC5-9C8E-1D1AD37BEC65}" type="slidenum">
              <a:rPr lang="nl-BE" smtClean="0"/>
              <a:t>96</a:t>
            </a:fld>
            <a:endParaRPr lang="nl-BE"/>
          </a:p>
        </p:txBody>
      </p:sp>
      <p:sp>
        <p:nvSpPr>
          <p:cNvPr id="4" name="Tijdelijke aanduiding voor datum 3">
            <a:extLst>
              <a:ext uri="{FF2B5EF4-FFF2-40B4-BE49-F238E27FC236}">
                <a16:creationId xmlns:a16="http://schemas.microsoft.com/office/drawing/2014/main" id="{AD914D81-23B3-B306-9685-A5F2FB569AF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1688162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655093511"/>
              </p:ext>
            </p:extLst>
          </p:nvPr>
        </p:nvGraphicFramePr>
        <p:xfrm>
          <a:off x="402772" y="356053"/>
          <a:ext cx="10515600" cy="3723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510450">
                <a:tc>
                  <a:txBody>
                    <a:bodyPr/>
                    <a:lstStyle/>
                    <a:p>
                      <a:r>
                        <a:rPr lang="nl-BE" sz="1400" dirty="0"/>
                        <a:t>LOCAL EXCHANGE TRADING SYSTEM (LETS)</a:t>
                      </a:r>
                    </a:p>
                  </a:txBody>
                  <a:tcPr/>
                </a:tc>
                <a:tc>
                  <a:txBody>
                    <a:bodyPr/>
                    <a:lstStyle/>
                    <a:p>
                      <a:r>
                        <a:rPr lang="en-US" sz="1400" dirty="0"/>
                        <a:t>SUSTAINABLE TYPE OF ECONOMIC SYSTEM IN WHICH SERVICES ARE EXCHANGED WITHIN A LOCAL NETWORK</a:t>
                      </a:r>
                      <a:endParaRPr lang="nl-BE" sz="1400" dirty="0"/>
                    </a:p>
                  </a:txBody>
                  <a:tcPr/>
                </a:tc>
                <a:tc>
                  <a:txBody>
                    <a:bodyPr/>
                    <a:lstStyle/>
                    <a:p>
                      <a:r>
                        <a:rPr lang="nl-BE" sz="1400" dirty="0"/>
                        <a:t>LOCAL EXCHANGE TRADING SYSTEM (LETS)</a:t>
                      </a:r>
                    </a:p>
                  </a:txBody>
                  <a:tcPr/>
                </a:tc>
                <a:tc>
                  <a:txBody>
                    <a:bodyPr/>
                    <a:lstStyle/>
                    <a:p>
                      <a:r>
                        <a:rPr lang="nl-BE" sz="1400" dirty="0"/>
                        <a:t>DUURZAME VORM VAN ECONOMISCH SYSTEEM WAARIN DIENSTEN WORDEN GERUILD BINNEN EEN LOKAAL NETWERK</a:t>
                      </a:r>
                    </a:p>
                  </a:txBody>
                  <a:tcPr/>
                </a:tc>
                <a:extLst>
                  <a:ext uri="{0D108BD9-81ED-4DB2-BD59-A6C34878D82A}">
                    <a16:rowId xmlns:a16="http://schemas.microsoft.com/office/drawing/2014/main" val="342000964"/>
                  </a:ext>
                </a:extLst>
              </a:tr>
              <a:tr h="370840">
                <a:tc>
                  <a:txBody>
                    <a:bodyPr/>
                    <a:lstStyle/>
                    <a:p>
                      <a:r>
                        <a:rPr lang="nl-BE" sz="1400" dirty="0"/>
                        <a:t>LONG-TERM INTEREST RATE</a:t>
                      </a:r>
                    </a:p>
                  </a:txBody>
                  <a:tcPr/>
                </a:tc>
                <a:tc>
                  <a:txBody>
                    <a:bodyPr/>
                    <a:lstStyle/>
                    <a:p>
                      <a:r>
                        <a:rPr lang="en-US" sz="1400" dirty="0"/>
                        <a:t>INTEREST ON 10-YEAR GOVERNMENT BONDS</a:t>
                      </a:r>
                      <a:endParaRPr lang="nl-BE" sz="1400" dirty="0"/>
                    </a:p>
                  </a:txBody>
                  <a:tcPr/>
                </a:tc>
                <a:tc>
                  <a:txBody>
                    <a:bodyPr/>
                    <a:lstStyle/>
                    <a:p>
                      <a:r>
                        <a:rPr lang="nl-BE" sz="1400" dirty="0"/>
                        <a:t>LANGETERMIJNRENTE</a:t>
                      </a:r>
                    </a:p>
                  </a:txBody>
                  <a:tcPr/>
                </a:tc>
                <a:tc>
                  <a:txBody>
                    <a:bodyPr/>
                    <a:lstStyle/>
                    <a:p>
                      <a:r>
                        <a:rPr lang="nl-BE" sz="1400" dirty="0"/>
                        <a:t>RENTE OP STAATSOBLIGATIES MET EEN LOOPTIJD VAN 10 JAAR</a:t>
                      </a:r>
                    </a:p>
                  </a:txBody>
                  <a:tcPr/>
                </a:tc>
                <a:extLst>
                  <a:ext uri="{0D108BD9-81ED-4DB2-BD59-A6C34878D82A}">
                    <a16:rowId xmlns:a16="http://schemas.microsoft.com/office/drawing/2014/main" val="553396553"/>
                  </a:ext>
                </a:extLst>
              </a:tr>
              <a:tr h="370840">
                <a:tc>
                  <a:txBody>
                    <a:bodyPr/>
                    <a:lstStyle/>
                    <a:p>
                      <a:r>
                        <a:rPr lang="nl-BE" sz="1400" dirty="0"/>
                        <a:t>LORENZ CURVE</a:t>
                      </a:r>
                    </a:p>
                  </a:txBody>
                  <a:tcPr/>
                </a:tc>
                <a:tc>
                  <a:txBody>
                    <a:bodyPr/>
                    <a:lstStyle/>
                    <a:p>
                      <a:r>
                        <a:rPr lang="en-US" sz="1400" dirty="0"/>
                        <a:t>CURVE REPRESENTING THE INCOME INEQUALITY IN A COUNTRY</a:t>
                      </a:r>
                      <a:endParaRPr lang="nl-BE" sz="1400" dirty="0"/>
                    </a:p>
                  </a:txBody>
                  <a:tcPr/>
                </a:tc>
                <a:tc>
                  <a:txBody>
                    <a:bodyPr/>
                    <a:lstStyle/>
                    <a:p>
                      <a:r>
                        <a:rPr lang="nl-BE" sz="1400" dirty="0"/>
                        <a:t>LORENZCURVE</a:t>
                      </a:r>
                    </a:p>
                  </a:txBody>
                  <a:tcPr/>
                </a:tc>
                <a:tc>
                  <a:txBody>
                    <a:bodyPr/>
                    <a:lstStyle/>
                    <a:p>
                      <a:r>
                        <a:rPr lang="nl-BE" sz="1400" dirty="0"/>
                        <a:t>CURVE DIE DE INKOMENSONGELIJKHEID IN EEN LAND VOORSTELT</a:t>
                      </a:r>
                    </a:p>
                  </a:txBody>
                  <a:tcPr/>
                </a:tc>
                <a:extLst>
                  <a:ext uri="{0D108BD9-81ED-4DB2-BD59-A6C34878D82A}">
                    <a16:rowId xmlns:a16="http://schemas.microsoft.com/office/drawing/2014/main" val="1710149824"/>
                  </a:ext>
                </a:extLst>
              </a:tr>
              <a:tr h="370840">
                <a:tc>
                  <a:txBody>
                    <a:bodyPr/>
                    <a:lstStyle/>
                    <a:p>
                      <a:r>
                        <a:rPr lang="nl-BE" sz="1400" dirty="0"/>
                        <a:t>LOSS</a:t>
                      </a:r>
                    </a:p>
                  </a:txBody>
                  <a:tcPr/>
                </a:tc>
                <a:tc>
                  <a:txBody>
                    <a:bodyPr/>
                    <a:lstStyle/>
                    <a:p>
                      <a:r>
                        <a:rPr lang="en-US" sz="1400" dirty="0"/>
                        <a:t>SITUATION WHERE A COMPANY'S COSTS EXCEED ITS REVENUES</a:t>
                      </a:r>
                      <a:endParaRPr lang="nl-BE" sz="1400" dirty="0"/>
                    </a:p>
                  </a:txBody>
                  <a:tcPr/>
                </a:tc>
                <a:tc>
                  <a:txBody>
                    <a:bodyPr/>
                    <a:lstStyle/>
                    <a:p>
                      <a:r>
                        <a:rPr lang="nl-BE" sz="1400" dirty="0"/>
                        <a:t>VERLIES</a:t>
                      </a:r>
                    </a:p>
                  </a:txBody>
                  <a:tcPr/>
                </a:tc>
                <a:tc>
                  <a:txBody>
                    <a:bodyPr/>
                    <a:lstStyle/>
                    <a:p>
                      <a:r>
                        <a:rPr lang="nl-BE" sz="1400" dirty="0"/>
                        <a:t>SITUATIE WAARIN DE KOSTEN VAN EEN BEDRIJF HOGER ZIJN DAN DE OPBRENGSTEN</a:t>
                      </a:r>
                    </a:p>
                  </a:txBody>
                  <a:tcPr/>
                </a:tc>
                <a:extLst>
                  <a:ext uri="{0D108BD9-81ED-4DB2-BD59-A6C34878D82A}">
                    <a16:rowId xmlns:a16="http://schemas.microsoft.com/office/drawing/2014/main" val="52559060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L</a:t>
            </a:r>
          </a:p>
        </p:txBody>
      </p:sp>
      <p:sp>
        <p:nvSpPr>
          <p:cNvPr id="2" name="Tijdelijke aanduiding voor voettekst 1">
            <a:extLst>
              <a:ext uri="{FF2B5EF4-FFF2-40B4-BE49-F238E27FC236}">
                <a16:creationId xmlns:a16="http://schemas.microsoft.com/office/drawing/2014/main" id="{5D08D160-70D5-21C2-35F3-3305B7E14A7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B3F2DC4C-4AC1-E521-23EA-D2F9801F3CA8}"/>
              </a:ext>
            </a:extLst>
          </p:cNvPr>
          <p:cNvSpPr>
            <a:spLocks noGrp="1"/>
          </p:cNvSpPr>
          <p:nvPr>
            <p:ph type="sldNum" sz="quarter" idx="12"/>
          </p:nvPr>
        </p:nvSpPr>
        <p:spPr/>
        <p:txBody>
          <a:bodyPr/>
          <a:lstStyle/>
          <a:p>
            <a:fld id="{C8997273-801F-4FC5-9C8E-1D1AD37BEC65}" type="slidenum">
              <a:rPr lang="nl-BE" smtClean="0"/>
              <a:t>97</a:t>
            </a:fld>
            <a:endParaRPr lang="nl-BE"/>
          </a:p>
        </p:txBody>
      </p:sp>
      <p:sp>
        <p:nvSpPr>
          <p:cNvPr id="4" name="Tijdelijke aanduiding voor datum 3">
            <a:extLst>
              <a:ext uri="{FF2B5EF4-FFF2-40B4-BE49-F238E27FC236}">
                <a16:creationId xmlns:a16="http://schemas.microsoft.com/office/drawing/2014/main" id="{F19940E9-1CB5-6DB2-65A7-7D6FF5DB24C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6738468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752821155"/>
              </p:ext>
            </p:extLst>
          </p:nvPr>
        </p:nvGraphicFramePr>
        <p:xfrm>
          <a:off x="402772" y="356053"/>
          <a:ext cx="10515600" cy="29006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LOW-WAGE COUNTRY</a:t>
                      </a:r>
                    </a:p>
                  </a:txBody>
                  <a:tcPr/>
                </a:tc>
                <a:tc>
                  <a:txBody>
                    <a:bodyPr/>
                    <a:lstStyle/>
                    <a:p>
                      <a:r>
                        <a:rPr lang="en-US" sz="1400" dirty="0"/>
                        <a:t>COUNTRY WHERE THE PRODUCTION OF GOODS AND SERVICES CAN BE DONE MUCH CHEAPER THAN IN AMERICAN OR WESTERN EUROPEAN COUNTRIES, MAINLY DUE TO THE LOWER LABOUR COST</a:t>
                      </a:r>
                      <a:endParaRPr lang="nl-BE" sz="1400" dirty="0"/>
                    </a:p>
                  </a:txBody>
                  <a:tcPr/>
                </a:tc>
                <a:tc>
                  <a:txBody>
                    <a:bodyPr/>
                    <a:lstStyle/>
                    <a:p>
                      <a:r>
                        <a:rPr lang="nl-BE" sz="1400" dirty="0"/>
                        <a:t>LAGELOONLAND</a:t>
                      </a:r>
                    </a:p>
                  </a:txBody>
                  <a:tcPr/>
                </a:tc>
                <a:tc>
                  <a:txBody>
                    <a:bodyPr/>
                    <a:lstStyle/>
                    <a:p>
                      <a:r>
                        <a:rPr lang="nl-BE" sz="1400" dirty="0"/>
                        <a:t>LAND WAAR DE PRODUCTIE VAN GOEDEREN EN DIENSTEN VEEL GOEDKOPER KAN WORDEN GEDAAN DAN IN AMERIKAANSE OF WEST-EUROPESE LANDEN, DIT VOORAL DOOR DE LAGERE ARBEIDSKOST</a:t>
                      </a:r>
                    </a:p>
                  </a:txBody>
                  <a:tcPr/>
                </a:tc>
                <a:extLst>
                  <a:ext uri="{0D108BD9-81ED-4DB2-BD59-A6C34878D82A}">
                    <a16:rowId xmlns:a16="http://schemas.microsoft.com/office/drawing/2014/main" val="1463265118"/>
                  </a:ext>
                </a:extLst>
              </a:tr>
              <a:tr h="370840">
                <a:tc>
                  <a:txBody>
                    <a:bodyPr/>
                    <a:lstStyle/>
                    <a:p>
                      <a:r>
                        <a:rPr lang="nl-BE" sz="1400" dirty="0"/>
                        <a:t>LUXURY GOODS</a:t>
                      </a:r>
                    </a:p>
                  </a:txBody>
                  <a:tcPr/>
                </a:tc>
                <a:tc>
                  <a:txBody>
                    <a:bodyPr/>
                    <a:lstStyle/>
                    <a:p>
                      <a:r>
                        <a:rPr lang="en-US" sz="1400" dirty="0"/>
                        <a:t>GOODS AND SERVICES WITH AN INCOME ELASTICITY GREATER THAN 1</a:t>
                      </a:r>
                      <a:endParaRPr lang="nl-BE" sz="1400" dirty="0"/>
                    </a:p>
                  </a:txBody>
                  <a:tcPr/>
                </a:tc>
                <a:tc>
                  <a:txBody>
                    <a:bodyPr/>
                    <a:lstStyle/>
                    <a:p>
                      <a:r>
                        <a:rPr lang="nl-BE" sz="1400" dirty="0"/>
                        <a:t>LUXEGOEDEREN</a:t>
                      </a:r>
                    </a:p>
                  </a:txBody>
                  <a:tcPr/>
                </a:tc>
                <a:tc>
                  <a:txBody>
                    <a:bodyPr/>
                    <a:lstStyle/>
                    <a:p>
                      <a:r>
                        <a:rPr lang="nl-BE" sz="1400" dirty="0"/>
                        <a:t>GOEDEREN EN DIENSTEN MET EEN INKOMENSELASTICITEIT GROTER DAN 1</a:t>
                      </a:r>
                    </a:p>
                  </a:txBody>
                  <a:tcPr/>
                </a:tc>
                <a:extLst>
                  <a:ext uri="{0D108BD9-81ED-4DB2-BD59-A6C34878D82A}">
                    <a16:rowId xmlns:a16="http://schemas.microsoft.com/office/drawing/2014/main" val="134405346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L</a:t>
            </a:r>
          </a:p>
        </p:txBody>
      </p:sp>
      <p:sp>
        <p:nvSpPr>
          <p:cNvPr id="2" name="Tijdelijke aanduiding voor voettekst 1">
            <a:extLst>
              <a:ext uri="{FF2B5EF4-FFF2-40B4-BE49-F238E27FC236}">
                <a16:creationId xmlns:a16="http://schemas.microsoft.com/office/drawing/2014/main" id="{6967C551-3CBA-F7C2-5805-06722F01CD0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E9D2FF4-59DE-4DC3-F7DE-E06B4FCA3801}"/>
              </a:ext>
            </a:extLst>
          </p:cNvPr>
          <p:cNvSpPr>
            <a:spLocks noGrp="1"/>
          </p:cNvSpPr>
          <p:nvPr>
            <p:ph type="sldNum" sz="quarter" idx="12"/>
          </p:nvPr>
        </p:nvSpPr>
        <p:spPr/>
        <p:txBody>
          <a:bodyPr/>
          <a:lstStyle/>
          <a:p>
            <a:fld id="{C8997273-801F-4FC5-9C8E-1D1AD37BEC65}" type="slidenum">
              <a:rPr lang="nl-BE" smtClean="0"/>
              <a:t>98</a:t>
            </a:fld>
            <a:endParaRPr lang="nl-BE"/>
          </a:p>
        </p:txBody>
      </p:sp>
      <p:sp>
        <p:nvSpPr>
          <p:cNvPr id="4" name="Tijdelijke aanduiding voor datum 3">
            <a:extLst>
              <a:ext uri="{FF2B5EF4-FFF2-40B4-BE49-F238E27FC236}">
                <a16:creationId xmlns:a16="http://schemas.microsoft.com/office/drawing/2014/main" id="{66BDF316-2E73-7113-9568-26DFB71A0BF1}"/>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0654759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757585370"/>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L</a:t>
            </a:r>
          </a:p>
        </p:txBody>
      </p:sp>
      <p:sp>
        <p:nvSpPr>
          <p:cNvPr id="2" name="Tijdelijke aanduiding voor voettekst 1">
            <a:extLst>
              <a:ext uri="{FF2B5EF4-FFF2-40B4-BE49-F238E27FC236}">
                <a16:creationId xmlns:a16="http://schemas.microsoft.com/office/drawing/2014/main" id="{53EF1810-B932-3D19-DA32-CA1BDC8E0B7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0F99B7C-08F0-FF08-503E-A3A87C5A04E5}"/>
              </a:ext>
            </a:extLst>
          </p:cNvPr>
          <p:cNvSpPr>
            <a:spLocks noGrp="1"/>
          </p:cNvSpPr>
          <p:nvPr>
            <p:ph type="sldNum" sz="quarter" idx="12"/>
          </p:nvPr>
        </p:nvSpPr>
        <p:spPr/>
        <p:txBody>
          <a:bodyPr/>
          <a:lstStyle/>
          <a:p>
            <a:fld id="{C8997273-801F-4FC5-9C8E-1D1AD37BEC65}" type="slidenum">
              <a:rPr lang="nl-BE" smtClean="0"/>
              <a:t>99</a:t>
            </a:fld>
            <a:endParaRPr lang="nl-BE"/>
          </a:p>
        </p:txBody>
      </p:sp>
      <p:sp>
        <p:nvSpPr>
          <p:cNvPr id="4" name="Tijdelijke aanduiding voor datum 3">
            <a:extLst>
              <a:ext uri="{FF2B5EF4-FFF2-40B4-BE49-F238E27FC236}">
                <a16:creationId xmlns:a16="http://schemas.microsoft.com/office/drawing/2014/main" id="{26861885-1A44-50AF-A193-E8E3A5C4B67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745980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636232947"/>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L</a:t>
            </a:r>
          </a:p>
        </p:txBody>
      </p:sp>
      <p:sp>
        <p:nvSpPr>
          <p:cNvPr id="2" name="Tijdelijke aanduiding voor voettekst 1">
            <a:extLst>
              <a:ext uri="{FF2B5EF4-FFF2-40B4-BE49-F238E27FC236}">
                <a16:creationId xmlns:a16="http://schemas.microsoft.com/office/drawing/2014/main" id="{02EA884C-55C5-51E9-411B-913F5D12594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C612EF2-22F1-93F2-BB73-ECACF751AA3E}"/>
              </a:ext>
            </a:extLst>
          </p:cNvPr>
          <p:cNvSpPr>
            <a:spLocks noGrp="1"/>
          </p:cNvSpPr>
          <p:nvPr>
            <p:ph type="sldNum" sz="quarter" idx="12"/>
          </p:nvPr>
        </p:nvSpPr>
        <p:spPr/>
        <p:txBody>
          <a:bodyPr/>
          <a:lstStyle/>
          <a:p>
            <a:fld id="{C8997273-801F-4FC5-9C8E-1D1AD37BEC65}" type="slidenum">
              <a:rPr lang="nl-BE" smtClean="0"/>
              <a:t>100</a:t>
            </a:fld>
            <a:endParaRPr lang="nl-BE"/>
          </a:p>
        </p:txBody>
      </p:sp>
      <p:sp>
        <p:nvSpPr>
          <p:cNvPr id="4" name="Tijdelijke aanduiding voor datum 3">
            <a:extLst>
              <a:ext uri="{FF2B5EF4-FFF2-40B4-BE49-F238E27FC236}">
                <a16:creationId xmlns:a16="http://schemas.microsoft.com/office/drawing/2014/main" id="{AD7B7B2E-5ECD-787B-371F-B3BAF42BD4A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1242092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74843572"/>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L</a:t>
            </a:r>
          </a:p>
        </p:txBody>
      </p:sp>
      <p:sp>
        <p:nvSpPr>
          <p:cNvPr id="2" name="Tijdelijke aanduiding voor voettekst 1">
            <a:extLst>
              <a:ext uri="{FF2B5EF4-FFF2-40B4-BE49-F238E27FC236}">
                <a16:creationId xmlns:a16="http://schemas.microsoft.com/office/drawing/2014/main" id="{B134E42D-3066-BE7E-82BC-ED6F6BC50AE1}"/>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D991321C-8A4F-B9BF-7673-488B26362D0B}"/>
              </a:ext>
            </a:extLst>
          </p:cNvPr>
          <p:cNvSpPr>
            <a:spLocks noGrp="1"/>
          </p:cNvSpPr>
          <p:nvPr>
            <p:ph type="sldNum" sz="quarter" idx="12"/>
          </p:nvPr>
        </p:nvSpPr>
        <p:spPr/>
        <p:txBody>
          <a:bodyPr/>
          <a:lstStyle/>
          <a:p>
            <a:fld id="{C8997273-801F-4FC5-9C8E-1D1AD37BEC65}" type="slidenum">
              <a:rPr lang="nl-BE" smtClean="0"/>
              <a:t>101</a:t>
            </a:fld>
            <a:endParaRPr lang="nl-BE"/>
          </a:p>
        </p:txBody>
      </p:sp>
      <p:sp>
        <p:nvSpPr>
          <p:cNvPr id="4" name="Tijdelijke aanduiding voor datum 3">
            <a:extLst>
              <a:ext uri="{FF2B5EF4-FFF2-40B4-BE49-F238E27FC236}">
                <a16:creationId xmlns:a16="http://schemas.microsoft.com/office/drawing/2014/main" id="{5A30739E-33C5-6BB8-A637-B75C5DE8BDF7}"/>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8192728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067932073"/>
              </p:ext>
            </p:extLst>
          </p:nvPr>
        </p:nvGraphicFramePr>
        <p:xfrm>
          <a:off x="402772" y="356053"/>
          <a:ext cx="10515600" cy="42722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M1</a:t>
                      </a:r>
                    </a:p>
                  </a:txBody>
                  <a:tcPr/>
                </a:tc>
                <a:tc>
                  <a:txBody>
                    <a:bodyPr/>
                    <a:lstStyle/>
                    <a:p>
                      <a:r>
                        <a:rPr lang="en-US" sz="1400" dirty="0"/>
                        <a:t>SUM OF CASH MONEY AND BANK DEPOSITS IMMEDIATELY CONVERTIBLE INTO CASH OR USABLE FOR NON-CASH PAYMENTS (= NARROW MONEY)</a:t>
                      </a:r>
                      <a:endParaRPr lang="nl-BE" sz="1400" dirty="0"/>
                    </a:p>
                  </a:txBody>
                  <a:tcPr/>
                </a:tc>
                <a:tc>
                  <a:txBody>
                    <a:bodyPr/>
                    <a:lstStyle/>
                    <a:p>
                      <a:r>
                        <a:rPr lang="nl-BE" sz="1400" dirty="0"/>
                        <a:t>M1</a:t>
                      </a:r>
                    </a:p>
                  </a:txBody>
                  <a:tcPr/>
                </a:tc>
                <a:tc>
                  <a:txBody>
                    <a:bodyPr/>
                    <a:lstStyle/>
                    <a:p>
                      <a:r>
                        <a:rPr lang="nl-BE" sz="1400" dirty="0"/>
                        <a:t>SOM VAN CASHGELD EN BANKTEGOEDEN DIE ONMIDDELLIJK IN CASH KUNNEN WORDEN OMGEZET OF KUNNEN WORDEN GEBRUIKT VOOR GIRALE BETALINGEN (= ENGE GELDHOEVEELHEID)</a:t>
                      </a:r>
                    </a:p>
                  </a:txBody>
                  <a:tcPr/>
                </a:tc>
                <a:extLst>
                  <a:ext uri="{0D108BD9-81ED-4DB2-BD59-A6C34878D82A}">
                    <a16:rowId xmlns:a16="http://schemas.microsoft.com/office/drawing/2014/main" val="3320591835"/>
                  </a:ext>
                </a:extLst>
              </a:tr>
              <a:tr h="370840">
                <a:tc>
                  <a:txBody>
                    <a:bodyPr/>
                    <a:lstStyle/>
                    <a:p>
                      <a:r>
                        <a:rPr lang="nl-BE" sz="1400" dirty="0"/>
                        <a:t>M2</a:t>
                      </a:r>
                    </a:p>
                  </a:txBody>
                  <a:tcPr/>
                </a:tc>
                <a:tc>
                  <a:txBody>
                    <a:bodyPr/>
                    <a:lstStyle/>
                    <a:p>
                      <a:r>
                        <a:rPr lang="nl-BE" sz="1400" dirty="0"/>
                        <a:t>M1 + SHORT-TERM DEPOSITS</a:t>
                      </a:r>
                    </a:p>
                  </a:txBody>
                  <a:tcPr/>
                </a:tc>
                <a:tc>
                  <a:txBody>
                    <a:bodyPr/>
                    <a:lstStyle/>
                    <a:p>
                      <a:r>
                        <a:rPr lang="nl-BE" sz="1400" dirty="0"/>
                        <a:t>M2</a:t>
                      </a:r>
                    </a:p>
                  </a:txBody>
                  <a:tcPr/>
                </a:tc>
                <a:tc>
                  <a:txBody>
                    <a:bodyPr/>
                    <a:lstStyle/>
                    <a:p>
                      <a:r>
                        <a:rPr lang="nl-BE" sz="1400" dirty="0"/>
                        <a:t>M1 + KORTLOPENDE DEPOSITO’S</a:t>
                      </a:r>
                    </a:p>
                  </a:txBody>
                  <a:tcPr/>
                </a:tc>
                <a:extLst>
                  <a:ext uri="{0D108BD9-81ED-4DB2-BD59-A6C34878D82A}">
                    <a16:rowId xmlns:a16="http://schemas.microsoft.com/office/drawing/2014/main" val="4063507327"/>
                  </a:ext>
                </a:extLst>
              </a:tr>
              <a:tr h="1416141">
                <a:tc>
                  <a:txBody>
                    <a:bodyPr/>
                    <a:lstStyle/>
                    <a:p>
                      <a:r>
                        <a:rPr lang="nl-BE" sz="1400" dirty="0"/>
                        <a:t>M3</a:t>
                      </a:r>
                    </a:p>
                  </a:txBody>
                  <a:tcPr/>
                </a:tc>
                <a:tc>
                  <a:txBody>
                    <a:bodyPr/>
                    <a:lstStyle/>
                    <a:p>
                      <a:r>
                        <a:rPr lang="en-US" sz="1400" dirty="0"/>
                        <a:t>M2 + REPOS, MONEY MARKET FUND SHARES (SHORT-TERM INVESTMENTS) AND SHORT-TERM DEBT SECURITIES</a:t>
                      </a:r>
                    </a:p>
                    <a:p>
                      <a:r>
                        <a:rPr lang="en-US" sz="1400" dirty="0"/>
                        <a:t>(= BROAD MONEY)</a:t>
                      </a:r>
                      <a:endParaRPr lang="nl-BE" sz="1400" dirty="0"/>
                    </a:p>
                  </a:txBody>
                  <a:tcPr/>
                </a:tc>
                <a:tc>
                  <a:txBody>
                    <a:bodyPr/>
                    <a:lstStyle/>
                    <a:p>
                      <a:r>
                        <a:rPr lang="nl-BE" sz="1400" dirty="0"/>
                        <a:t>M3</a:t>
                      </a:r>
                    </a:p>
                  </a:txBody>
                  <a:tcPr/>
                </a:tc>
                <a:tc>
                  <a:txBody>
                    <a:bodyPr/>
                    <a:lstStyle/>
                    <a:p>
                      <a:r>
                        <a:rPr lang="nl-BE" sz="1400" dirty="0"/>
                        <a:t>M2 + REPO’S, AANDELEN IN GELDMARKTFONDSEN (KORTLOPENDE BELEGGINGEN) EN KORTLOPENDE SCHULDBEWIJZEN (= RUIME GELDHOEVEELHEID)</a:t>
                      </a:r>
                    </a:p>
                  </a:txBody>
                  <a:tcPr/>
                </a:tc>
                <a:extLst>
                  <a:ext uri="{0D108BD9-81ED-4DB2-BD59-A6C34878D82A}">
                    <a16:rowId xmlns:a16="http://schemas.microsoft.com/office/drawing/2014/main" val="321537178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3" name="Tekstvak 2">
            <a:extLst>
              <a:ext uri="{FF2B5EF4-FFF2-40B4-BE49-F238E27FC236}">
                <a16:creationId xmlns:a16="http://schemas.microsoft.com/office/drawing/2014/main" id="{846F7F54-CD5A-5D50-330B-99BE0D02A54C}"/>
              </a:ext>
            </a:extLst>
          </p:cNvPr>
          <p:cNvSpPr txBox="1"/>
          <p:nvPr/>
        </p:nvSpPr>
        <p:spPr>
          <a:xfrm>
            <a:off x="5426530" y="4580849"/>
            <a:ext cx="6373584" cy="523220"/>
          </a:xfrm>
          <a:prstGeom prst="rect">
            <a:avLst/>
          </a:prstGeom>
          <a:noFill/>
        </p:spPr>
        <p:txBody>
          <a:bodyPr wrap="square">
            <a:spAutoFit/>
          </a:bodyPr>
          <a:lstStyle/>
          <a:p>
            <a:r>
              <a:rPr lang="nl-NL" sz="1400" b="0" i="0" dirty="0">
                <a:solidFill>
                  <a:srgbClr val="474747"/>
                </a:solidFill>
                <a:effectLst/>
              </a:rPr>
              <a:t>Een repo of terugkoopovereenkomst is </a:t>
            </a:r>
            <a:r>
              <a:rPr lang="nl-NL" sz="1400" b="0" i="0" dirty="0">
                <a:solidFill>
                  <a:srgbClr val="040C28"/>
                </a:solidFill>
                <a:effectLst/>
              </a:rPr>
              <a:t>een vorm van kortetermijnlening</a:t>
            </a:r>
          </a:p>
          <a:p>
            <a:r>
              <a:rPr lang="nl-NL" sz="1400" b="0" i="0" dirty="0">
                <a:solidFill>
                  <a:srgbClr val="040C28"/>
                </a:solidFill>
                <a:effectLst/>
              </a:rPr>
              <a:t>voor handelaren in staatsobligaties</a:t>
            </a:r>
            <a:r>
              <a:rPr lang="nl-NL" sz="1400" b="0" i="0" dirty="0">
                <a:solidFill>
                  <a:srgbClr val="474747"/>
                </a:solidFill>
                <a:effectLst/>
              </a:rPr>
              <a:t> </a:t>
            </a:r>
            <a:r>
              <a:rPr lang="nl-NL" sz="1400" b="0" i="0" dirty="0">
                <a:solidFill>
                  <a:srgbClr val="474747"/>
                </a:solidFill>
                <a:effectLst/>
                <a:highlight>
                  <a:srgbClr val="FFFFFF"/>
                </a:highlight>
              </a:rPr>
              <a:t>.</a:t>
            </a:r>
            <a:endParaRPr lang="nl-BE" sz="1400" dirty="0"/>
          </a:p>
        </p:txBody>
      </p:sp>
      <p:sp>
        <p:nvSpPr>
          <p:cNvPr id="5" name="Tekstvak 4">
            <a:extLst>
              <a:ext uri="{FF2B5EF4-FFF2-40B4-BE49-F238E27FC236}">
                <a16:creationId xmlns:a16="http://schemas.microsoft.com/office/drawing/2014/main" id="{F2E65DE9-DC9C-195F-2C1A-4609C7D48642}"/>
              </a:ext>
            </a:extLst>
          </p:cNvPr>
          <p:cNvSpPr txBox="1"/>
          <p:nvPr/>
        </p:nvSpPr>
        <p:spPr>
          <a:xfrm>
            <a:off x="391886" y="4580849"/>
            <a:ext cx="6373584" cy="523220"/>
          </a:xfrm>
          <a:prstGeom prst="rect">
            <a:avLst/>
          </a:prstGeom>
          <a:noFill/>
        </p:spPr>
        <p:txBody>
          <a:bodyPr wrap="square">
            <a:spAutoFit/>
          </a:bodyPr>
          <a:lstStyle/>
          <a:p>
            <a:r>
              <a:rPr lang="nl-BE" sz="1400" dirty="0"/>
              <a:t>A repo or repurchase agreement is a form of short-term loan</a:t>
            </a:r>
          </a:p>
          <a:p>
            <a:r>
              <a:rPr lang="nl-BE" sz="1400" dirty="0"/>
              <a:t>for traders in government bonds </a:t>
            </a:r>
          </a:p>
        </p:txBody>
      </p:sp>
      <p:sp>
        <p:nvSpPr>
          <p:cNvPr id="2" name="Tijdelijke aanduiding voor voettekst 1">
            <a:extLst>
              <a:ext uri="{FF2B5EF4-FFF2-40B4-BE49-F238E27FC236}">
                <a16:creationId xmlns:a16="http://schemas.microsoft.com/office/drawing/2014/main" id="{1896485E-2DA0-12F0-BE4D-5F4EFDAA4FA9}"/>
              </a:ext>
            </a:extLst>
          </p:cNvPr>
          <p:cNvSpPr>
            <a:spLocks noGrp="1"/>
          </p:cNvSpPr>
          <p:nvPr>
            <p:ph type="ftr" sz="quarter" idx="11"/>
          </p:nvPr>
        </p:nvSpPr>
        <p:spPr/>
        <p:txBody>
          <a:bodyPr/>
          <a:lstStyle/>
          <a:p>
            <a:r>
              <a:rPr lang="nl-BE"/>
              <a:t>CLIL CONCEPTS 2024-2025</a:t>
            </a:r>
          </a:p>
        </p:txBody>
      </p:sp>
      <p:sp>
        <p:nvSpPr>
          <p:cNvPr id="4" name="Tijdelijke aanduiding voor dianummer 3">
            <a:extLst>
              <a:ext uri="{FF2B5EF4-FFF2-40B4-BE49-F238E27FC236}">
                <a16:creationId xmlns:a16="http://schemas.microsoft.com/office/drawing/2014/main" id="{FDF65117-81F1-FE93-AFEA-C85C48BA45BA}"/>
              </a:ext>
            </a:extLst>
          </p:cNvPr>
          <p:cNvSpPr>
            <a:spLocks noGrp="1"/>
          </p:cNvSpPr>
          <p:nvPr>
            <p:ph type="sldNum" sz="quarter" idx="12"/>
          </p:nvPr>
        </p:nvSpPr>
        <p:spPr/>
        <p:txBody>
          <a:bodyPr/>
          <a:lstStyle/>
          <a:p>
            <a:fld id="{C8997273-801F-4FC5-9C8E-1D1AD37BEC65}" type="slidenum">
              <a:rPr lang="nl-BE" smtClean="0"/>
              <a:t>102</a:t>
            </a:fld>
            <a:endParaRPr lang="nl-BE"/>
          </a:p>
        </p:txBody>
      </p:sp>
      <p:sp>
        <p:nvSpPr>
          <p:cNvPr id="7" name="Tijdelijke aanduiding voor datum 6">
            <a:extLst>
              <a:ext uri="{FF2B5EF4-FFF2-40B4-BE49-F238E27FC236}">
                <a16:creationId xmlns:a16="http://schemas.microsoft.com/office/drawing/2014/main" id="{828B5BF3-83C5-62C8-FF56-86C49F3B480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0725201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51259895"/>
              </p:ext>
            </p:extLst>
          </p:nvPr>
        </p:nvGraphicFramePr>
        <p:xfrm>
          <a:off x="402772" y="356053"/>
          <a:ext cx="10515600" cy="29006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MAASTRICHT CONVERGENCE CRITERIA</a:t>
                      </a:r>
                    </a:p>
                  </a:txBody>
                  <a:tcPr/>
                </a:tc>
                <a:tc>
                  <a:txBody>
                    <a:bodyPr/>
                    <a:lstStyle/>
                    <a:p>
                      <a:r>
                        <a:rPr lang="en-US" sz="1400" dirty="0"/>
                        <a:t>STANDARDS LAID DOWN IN THE TREATY OF MAASTRICHT THAT DETERMINE WHEN A MEMBER STATE OF THE EUROPEAN UNION MAY JOIN THE EURO AREA</a:t>
                      </a:r>
                      <a:endParaRPr lang="nl-BE" sz="1400" dirty="0"/>
                    </a:p>
                  </a:txBody>
                  <a:tcPr/>
                </a:tc>
                <a:tc>
                  <a:txBody>
                    <a:bodyPr/>
                    <a:lstStyle/>
                    <a:p>
                      <a:r>
                        <a:rPr lang="nl-BE" sz="1400" dirty="0"/>
                        <a:t>MAASTRICHTNORMEN</a:t>
                      </a:r>
                    </a:p>
                  </a:txBody>
                  <a:tcPr/>
                </a:tc>
                <a:tc>
                  <a:txBody>
                    <a:bodyPr/>
                    <a:lstStyle/>
                    <a:p>
                      <a:r>
                        <a:rPr lang="nl-BE" sz="1400" dirty="0"/>
                        <a:t>NORMEN DIE WERDEN VASTGELEGD IN HET VERDRAG VAN MAASTRICHT EN DIE BEPALEN WANNEER EEN LIDSTAAT VAN DE EUROPESE UNIE MAG TOETREDEN TOT DE EUROZONE</a:t>
                      </a:r>
                    </a:p>
                  </a:txBody>
                  <a:tcPr/>
                </a:tc>
                <a:extLst>
                  <a:ext uri="{0D108BD9-81ED-4DB2-BD59-A6C34878D82A}">
                    <a16:rowId xmlns:a16="http://schemas.microsoft.com/office/drawing/2014/main" val="423925906"/>
                  </a:ext>
                </a:extLst>
              </a:tr>
              <a:tr h="370840">
                <a:tc>
                  <a:txBody>
                    <a:bodyPr/>
                    <a:lstStyle/>
                    <a:p>
                      <a:r>
                        <a:rPr lang="nl-BE" sz="1400" dirty="0"/>
                        <a:t>MARGINAL COST</a:t>
                      </a:r>
                    </a:p>
                  </a:txBody>
                  <a:tcPr/>
                </a:tc>
                <a:tc>
                  <a:txBody>
                    <a:bodyPr/>
                    <a:lstStyle/>
                    <a:p>
                      <a:r>
                        <a:rPr lang="en-US" sz="1400" dirty="0"/>
                        <a:t>ADDITIONAL COST AS A RESULT OF OFFERING 1 EXTRA UNIT OF A GOOD OR SERVICE</a:t>
                      </a:r>
                      <a:endParaRPr lang="nl-BE" sz="1400" dirty="0"/>
                    </a:p>
                  </a:txBody>
                  <a:tcPr/>
                </a:tc>
                <a:tc>
                  <a:txBody>
                    <a:bodyPr/>
                    <a:lstStyle/>
                    <a:p>
                      <a:r>
                        <a:rPr lang="nl-BE" sz="1400" dirty="0"/>
                        <a:t>MARGINALE KOST</a:t>
                      </a:r>
                    </a:p>
                  </a:txBody>
                  <a:tcPr/>
                </a:tc>
                <a:tc>
                  <a:txBody>
                    <a:bodyPr/>
                    <a:lstStyle/>
                    <a:p>
                      <a:r>
                        <a:rPr lang="nl-BE" sz="1400" dirty="0"/>
                        <a:t>EXTRA KOST ALS GEVOLG VAN HET AANBIEDEN VAN 1 EXTRA EENHEID VAN EEN GOED OF DIENST</a:t>
                      </a:r>
                    </a:p>
                  </a:txBody>
                  <a:tcPr/>
                </a:tc>
                <a:extLst>
                  <a:ext uri="{0D108BD9-81ED-4DB2-BD59-A6C34878D82A}">
                    <a16:rowId xmlns:a16="http://schemas.microsoft.com/office/drawing/2014/main" val="354711895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1E0129A6-E9A6-E120-F75B-F22F9F21365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9C1E9BC-889A-21F2-D031-6C1DB0F6B7B7}"/>
              </a:ext>
            </a:extLst>
          </p:cNvPr>
          <p:cNvSpPr>
            <a:spLocks noGrp="1"/>
          </p:cNvSpPr>
          <p:nvPr>
            <p:ph type="sldNum" sz="quarter" idx="12"/>
          </p:nvPr>
        </p:nvSpPr>
        <p:spPr/>
        <p:txBody>
          <a:bodyPr/>
          <a:lstStyle/>
          <a:p>
            <a:fld id="{C8997273-801F-4FC5-9C8E-1D1AD37BEC65}" type="slidenum">
              <a:rPr lang="nl-BE" smtClean="0"/>
              <a:t>103</a:t>
            </a:fld>
            <a:endParaRPr lang="nl-BE"/>
          </a:p>
        </p:txBody>
      </p:sp>
      <p:sp>
        <p:nvSpPr>
          <p:cNvPr id="4" name="Tijdelijke aanduiding voor datum 3">
            <a:extLst>
              <a:ext uri="{FF2B5EF4-FFF2-40B4-BE49-F238E27FC236}">
                <a16:creationId xmlns:a16="http://schemas.microsoft.com/office/drawing/2014/main" id="{58BFD627-3218-FE2F-FD96-90BFFF4EBA52}"/>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5709171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35941699"/>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MARGINAL REVENUE</a:t>
                      </a:r>
                    </a:p>
                  </a:txBody>
                  <a:tcPr/>
                </a:tc>
                <a:tc>
                  <a:txBody>
                    <a:bodyPr/>
                    <a:lstStyle/>
                    <a:p>
                      <a:r>
                        <a:rPr lang="nl-BE" sz="1400" dirty="0"/>
                        <a:t>ADDITIONAL REVENUE AS A RESULT OF OFFERING 1 EXTRA UNIT OF A GOOD OR SERVICE</a:t>
                      </a:r>
                    </a:p>
                  </a:txBody>
                  <a:tcPr/>
                </a:tc>
                <a:tc>
                  <a:txBody>
                    <a:bodyPr/>
                    <a:lstStyle/>
                    <a:p>
                      <a:r>
                        <a:rPr lang="nl-BE" sz="1400" dirty="0"/>
                        <a:t>MARGINALE OPBRENGST</a:t>
                      </a:r>
                    </a:p>
                  </a:txBody>
                  <a:tcPr/>
                </a:tc>
                <a:tc>
                  <a:txBody>
                    <a:bodyPr/>
                    <a:lstStyle/>
                    <a:p>
                      <a:r>
                        <a:rPr lang="nl-BE" sz="1400" dirty="0"/>
                        <a:t>EXTRA OPBRENGST ALS GEVOLG VAN HET AANBIEDEN VAN 1 EXTRA EENHEID VAN EEN GOED OF DIENST</a:t>
                      </a:r>
                    </a:p>
                  </a:txBody>
                  <a:tcPr/>
                </a:tc>
                <a:extLst>
                  <a:ext uri="{0D108BD9-81ED-4DB2-BD59-A6C34878D82A}">
                    <a16:rowId xmlns:a16="http://schemas.microsoft.com/office/drawing/2014/main" val="1990351044"/>
                  </a:ext>
                </a:extLst>
              </a:tr>
              <a:tr h="534671">
                <a:tc>
                  <a:txBody>
                    <a:bodyPr/>
                    <a:lstStyle/>
                    <a:p>
                      <a:r>
                        <a:rPr lang="nl-BE" sz="1400" dirty="0"/>
                        <a:t>MARKET FAILURE</a:t>
                      </a:r>
                    </a:p>
                  </a:txBody>
                  <a:tcPr/>
                </a:tc>
                <a:tc>
                  <a:txBody>
                    <a:bodyPr/>
                    <a:lstStyle/>
                    <a:p>
                      <a:r>
                        <a:rPr lang="en-US" sz="1400" dirty="0"/>
                        <a:t>SITUATION WHERE THE MARKET EQUILIBRIUM (PRICE/QUANTITY) DOES NOT PRODUCE THE DESIRED SOCIAL EFFECT</a:t>
                      </a:r>
                      <a:endParaRPr lang="nl-BE" sz="1400" dirty="0"/>
                    </a:p>
                  </a:txBody>
                  <a:tcPr/>
                </a:tc>
                <a:tc>
                  <a:txBody>
                    <a:bodyPr/>
                    <a:lstStyle/>
                    <a:p>
                      <a:r>
                        <a:rPr lang="nl-BE" sz="1400" dirty="0"/>
                        <a:t>MARKTFALEN</a:t>
                      </a:r>
                    </a:p>
                  </a:txBody>
                  <a:tcPr/>
                </a:tc>
                <a:tc>
                  <a:txBody>
                    <a:bodyPr/>
                    <a:lstStyle/>
                    <a:p>
                      <a:r>
                        <a:rPr lang="nl-BE" sz="1400" dirty="0"/>
                        <a:t>SITUATIE WAARIN HET MARKTEVENWICHT (PRIJS/HOEVEELHEID) NIET HET GEWENSTE MAATSCHAPPELIJK EFFECT OPLEVERT</a:t>
                      </a:r>
                    </a:p>
                  </a:txBody>
                  <a:tcPr/>
                </a:tc>
                <a:extLst>
                  <a:ext uri="{0D108BD9-81ED-4DB2-BD59-A6C34878D82A}">
                    <a16:rowId xmlns:a16="http://schemas.microsoft.com/office/drawing/2014/main" val="2898658059"/>
                  </a:ext>
                </a:extLst>
              </a:tr>
              <a:tr h="432073">
                <a:tc>
                  <a:txBody>
                    <a:bodyPr/>
                    <a:lstStyle/>
                    <a:p>
                      <a:r>
                        <a:rPr lang="nl-BE" sz="1400" dirty="0"/>
                        <a:t>MARKET IMBALANCE</a:t>
                      </a:r>
                    </a:p>
                  </a:txBody>
                  <a:tcPr/>
                </a:tc>
                <a:tc>
                  <a:txBody>
                    <a:bodyPr/>
                    <a:lstStyle/>
                    <a:p>
                      <a:r>
                        <a:rPr lang="en-US" sz="1400" dirty="0"/>
                        <a:t>MARKET SITUATION WHERE SUPPLY AND DEMAND ARE NOT EQUAL</a:t>
                      </a:r>
                      <a:endParaRPr lang="nl-BE" sz="1400" dirty="0"/>
                    </a:p>
                  </a:txBody>
                  <a:tcPr/>
                </a:tc>
                <a:tc>
                  <a:txBody>
                    <a:bodyPr/>
                    <a:lstStyle/>
                    <a:p>
                      <a:r>
                        <a:rPr lang="nl-BE" sz="1400" dirty="0"/>
                        <a:t>MARKTONEVENWICHT</a:t>
                      </a:r>
                    </a:p>
                  </a:txBody>
                  <a:tcPr/>
                </a:tc>
                <a:tc>
                  <a:txBody>
                    <a:bodyPr/>
                    <a:lstStyle/>
                    <a:p>
                      <a:r>
                        <a:rPr lang="nl-BE" sz="1400" dirty="0"/>
                        <a:t>MARKTSITUATIE WAARIN VRAAG EN AANBOD NIET AAN ELKAAR GELIJK ZIJN</a:t>
                      </a:r>
                    </a:p>
                  </a:txBody>
                  <a:tcPr/>
                </a:tc>
                <a:extLst>
                  <a:ext uri="{0D108BD9-81ED-4DB2-BD59-A6C34878D82A}">
                    <a16:rowId xmlns:a16="http://schemas.microsoft.com/office/drawing/2014/main" val="704299773"/>
                  </a:ext>
                </a:extLst>
              </a:tr>
              <a:tr h="432073">
                <a:tc>
                  <a:txBody>
                    <a:bodyPr/>
                    <a:lstStyle/>
                    <a:p>
                      <a:r>
                        <a:rPr lang="nl-BE" sz="1400" dirty="0"/>
                        <a:t>MARKETING MIX</a:t>
                      </a:r>
                    </a:p>
                  </a:txBody>
                  <a:tcPr/>
                </a:tc>
                <a:tc>
                  <a:txBody>
                    <a:bodyPr/>
                    <a:lstStyle/>
                    <a:p>
                      <a:r>
                        <a:rPr lang="en-US" sz="1400" dirty="0"/>
                        <a:t>SET OF 7 MARKETING TOOLS A COMPANY CAN USE TO MARKET A GOOD OR SERVICE</a:t>
                      </a:r>
                      <a:endParaRPr lang="nl-BE" sz="1400" dirty="0"/>
                    </a:p>
                  </a:txBody>
                  <a:tcPr/>
                </a:tc>
                <a:tc>
                  <a:txBody>
                    <a:bodyPr/>
                    <a:lstStyle/>
                    <a:p>
                      <a:r>
                        <a:rPr lang="nl-BE" sz="1400" dirty="0"/>
                        <a:t>MARKETING MIX</a:t>
                      </a:r>
                    </a:p>
                  </a:txBody>
                  <a:tcPr/>
                </a:tc>
                <a:tc>
                  <a:txBody>
                    <a:bodyPr/>
                    <a:lstStyle/>
                    <a:p>
                      <a:r>
                        <a:rPr lang="nl-BE" sz="1400" dirty="0"/>
                        <a:t>SET VAN 7 MARKETINGINSTRUMENTEN  DIE EEN BEDRIJF KAN INZETTEN OM EEN GOED OF DIENST IN DE MARKT TE ZETTEN</a:t>
                      </a:r>
                    </a:p>
                  </a:txBody>
                  <a:tcPr/>
                </a:tc>
                <a:extLst>
                  <a:ext uri="{0D108BD9-81ED-4DB2-BD59-A6C34878D82A}">
                    <a16:rowId xmlns:a16="http://schemas.microsoft.com/office/drawing/2014/main" val="370789302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6194C881-DD47-4108-0467-CDC79ABA448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67DAA1A-AD32-8286-C57E-AFAC463536B5}"/>
              </a:ext>
            </a:extLst>
          </p:cNvPr>
          <p:cNvSpPr>
            <a:spLocks noGrp="1"/>
          </p:cNvSpPr>
          <p:nvPr>
            <p:ph type="sldNum" sz="quarter" idx="12"/>
          </p:nvPr>
        </p:nvSpPr>
        <p:spPr/>
        <p:txBody>
          <a:bodyPr/>
          <a:lstStyle/>
          <a:p>
            <a:fld id="{C8997273-801F-4FC5-9C8E-1D1AD37BEC65}" type="slidenum">
              <a:rPr lang="nl-BE" smtClean="0"/>
              <a:t>104</a:t>
            </a:fld>
            <a:endParaRPr lang="nl-BE"/>
          </a:p>
        </p:txBody>
      </p:sp>
      <p:sp>
        <p:nvSpPr>
          <p:cNvPr id="4" name="Tijdelijke aanduiding voor datum 3">
            <a:extLst>
              <a:ext uri="{FF2B5EF4-FFF2-40B4-BE49-F238E27FC236}">
                <a16:creationId xmlns:a16="http://schemas.microsoft.com/office/drawing/2014/main" id="{A24D4ABE-EC93-A099-7B8A-FA72CC55EAF7}"/>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858335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640957395"/>
              </p:ext>
            </p:extLst>
          </p:nvPr>
        </p:nvGraphicFramePr>
        <p:xfrm>
          <a:off x="402772" y="356053"/>
          <a:ext cx="10515600" cy="5857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432073">
                <a:tc>
                  <a:txBody>
                    <a:bodyPr/>
                    <a:lstStyle/>
                    <a:p>
                      <a:r>
                        <a:rPr lang="nl-BE" sz="1400" dirty="0"/>
                        <a:t>MARKET OF THE LEMONS</a:t>
                      </a:r>
                    </a:p>
                  </a:txBody>
                  <a:tcPr/>
                </a:tc>
                <a:tc>
                  <a:txBody>
                    <a:bodyPr/>
                    <a:lstStyle/>
                    <a:p>
                      <a:r>
                        <a:rPr lang="en-US" sz="1400" dirty="0"/>
                        <a:t>METAPHOR REFERRING TO A SITUATION WHERE SUPPLIERS ARE BETTER INFORMED ABOUT THE QUALITY OF A GOOD OR SERVICE THAN CONSUMERS, CAUSING THE MARKET TO COLLAPSE</a:t>
                      </a:r>
                      <a:endParaRPr lang="nl-BE" sz="1400" dirty="0"/>
                    </a:p>
                  </a:txBody>
                  <a:tcPr/>
                </a:tc>
                <a:tc>
                  <a:txBody>
                    <a:bodyPr/>
                    <a:lstStyle/>
                    <a:p>
                      <a:r>
                        <a:rPr lang="nl-BE" sz="1400" dirty="0"/>
                        <a:t>MARKT VAN DE CITROENEN</a:t>
                      </a:r>
                    </a:p>
                  </a:txBody>
                  <a:tcPr/>
                </a:tc>
                <a:tc>
                  <a:txBody>
                    <a:bodyPr/>
                    <a:lstStyle/>
                    <a:p>
                      <a:r>
                        <a:rPr lang="nl-BE" sz="1400" dirty="0"/>
                        <a:t>METAFOOR DIE VERWIJST NAAR EEN SITUATIE WAARIN AANBIEDERS BETER GEINFORMEERD ZIJN OVER DE KWALITEIT VAN EEN GOED OF DIENST DAN VRAGERS, WAARDOOR DE MARKT INSTORT</a:t>
                      </a:r>
                    </a:p>
                  </a:txBody>
                  <a:tcPr/>
                </a:tc>
                <a:extLst>
                  <a:ext uri="{0D108BD9-81ED-4DB2-BD59-A6C34878D82A}">
                    <a16:rowId xmlns:a16="http://schemas.microsoft.com/office/drawing/2014/main" val="2676779858"/>
                  </a:ext>
                </a:extLst>
              </a:tr>
              <a:tr h="432073">
                <a:tc>
                  <a:txBody>
                    <a:bodyPr/>
                    <a:lstStyle/>
                    <a:p>
                      <a:r>
                        <a:rPr lang="nl-BE" sz="1400" dirty="0"/>
                        <a:t>MARKET SHARE</a:t>
                      </a:r>
                    </a:p>
                  </a:txBody>
                  <a:tcPr/>
                </a:tc>
                <a:tc>
                  <a:txBody>
                    <a:bodyPr/>
                    <a:lstStyle/>
                    <a:p>
                      <a:r>
                        <a:rPr lang="nl-BE" sz="1400" dirty="0"/>
                        <a:t>OMZET/VERKOOP VAN EEN BEDRIJF GEDEELD DOOR DE TOTALE MARKTOMZET/MARKTVERKOOP</a:t>
                      </a:r>
                    </a:p>
                  </a:txBody>
                  <a:tcPr/>
                </a:tc>
                <a:tc>
                  <a:txBody>
                    <a:bodyPr/>
                    <a:lstStyle/>
                    <a:p>
                      <a:r>
                        <a:rPr lang="nl-BE" sz="1400" dirty="0"/>
                        <a:t>MARKTAANDEEL</a:t>
                      </a:r>
                    </a:p>
                  </a:txBody>
                  <a:tcPr/>
                </a:tc>
                <a:tc>
                  <a:txBody>
                    <a:bodyPr/>
                    <a:lstStyle/>
                    <a:p>
                      <a:r>
                        <a:rPr lang="nl-BE" sz="1400" dirty="0"/>
                        <a:t>TURNOVER/SALES OF A COMPANY DIVIDED BY THE TOTAL MARKET TURNOVER/SALES</a:t>
                      </a:r>
                    </a:p>
                  </a:txBody>
                  <a:tcPr/>
                </a:tc>
                <a:extLst>
                  <a:ext uri="{0D108BD9-81ED-4DB2-BD59-A6C34878D82A}">
                    <a16:rowId xmlns:a16="http://schemas.microsoft.com/office/drawing/2014/main" val="2568615018"/>
                  </a:ext>
                </a:extLst>
              </a:tr>
              <a:tr h="432073">
                <a:tc>
                  <a:txBody>
                    <a:bodyPr/>
                    <a:lstStyle/>
                    <a:p>
                      <a:r>
                        <a:rPr lang="nl-BE" sz="1400" dirty="0"/>
                        <a:t>MATTHEW EFFECT</a:t>
                      </a:r>
                    </a:p>
                  </a:txBody>
                  <a:tcPr/>
                </a:tc>
                <a:tc>
                  <a:txBody>
                    <a:bodyPr/>
                    <a:lstStyle/>
                    <a:p>
                      <a:r>
                        <a:rPr lang="en-US" sz="1400" dirty="0"/>
                        <a:t>EFFECT THAT HIGHER INCOMES BENEFIT RELATIVELY MORE FROM SOCIAL SECURITY THAN LOW INCOMES</a:t>
                      </a:r>
                      <a:endParaRPr lang="nl-BE" sz="1400" dirty="0"/>
                    </a:p>
                  </a:txBody>
                  <a:tcPr/>
                </a:tc>
                <a:tc>
                  <a:txBody>
                    <a:bodyPr/>
                    <a:lstStyle/>
                    <a:p>
                      <a:r>
                        <a:rPr lang="nl-BE" sz="1400" dirty="0"/>
                        <a:t>MATTHEUS-EFFECT</a:t>
                      </a:r>
                    </a:p>
                  </a:txBody>
                  <a:tcPr/>
                </a:tc>
                <a:tc>
                  <a:txBody>
                    <a:bodyPr/>
                    <a:lstStyle/>
                    <a:p>
                      <a:r>
                        <a:rPr lang="nl-BE" sz="1400" dirty="0"/>
                        <a:t>EFFECT DAT HOGERE INKOMENS RELATIEF MEER VOORDEEL HALEN UIT SOCIALE ZEKERHEID DAN LAGE INKOMENS</a:t>
                      </a:r>
                    </a:p>
                  </a:txBody>
                  <a:tcPr/>
                </a:tc>
                <a:extLst>
                  <a:ext uri="{0D108BD9-81ED-4DB2-BD59-A6C34878D82A}">
                    <a16:rowId xmlns:a16="http://schemas.microsoft.com/office/drawing/2014/main" val="2110691472"/>
                  </a:ext>
                </a:extLst>
              </a:tr>
              <a:tr h="370840">
                <a:tc>
                  <a:txBody>
                    <a:bodyPr/>
                    <a:lstStyle/>
                    <a:p>
                      <a:r>
                        <a:rPr lang="nl-BE" sz="1400" dirty="0"/>
                        <a:t>MAXIMUM PRICE</a:t>
                      </a:r>
                    </a:p>
                  </a:txBody>
                  <a:tcPr/>
                </a:tc>
                <a:tc>
                  <a:txBody>
                    <a:bodyPr/>
                    <a:lstStyle/>
                    <a:p>
                      <a:r>
                        <a:rPr lang="en-US" sz="1400" dirty="0"/>
                        <a:t>DIRECT GOVERNMENT INTERVENTION THAT INVOLVES CAPPING THE MARKET PRICE, USUALLY TO ENSURE CONSUMERS' PURCHASING POWER</a:t>
                      </a:r>
                      <a:endParaRPr lang="nl-BE" sz="1400" dirty="0"/>
                    </a:p>
                  </a:txBody>
                  <a:tcPr/>
                </a:tc>
                <a:tc>
                  <a:txBody>
                    <a:bodyPr/>
                    <a:lstStyle/>
                    <a:p>
                      <a:r>
                        <a:rPr lang="nl-BE" sz="1400" dirty="0"/>
                        <a:t>MAXIMUMPRIJS</a:t>
                      </a:r>
                    </a:p>
                  </a:txBody>
                  <a:tcPr/>
                </a:tc>
                <a:tc>
                  <a:txBody>
                    <a:bodyPr/>
                    <a:lstStyle/>
                    <a:p>
                      <a:r>
                        <a:rPr lang="nl-BE" sz="1400" dirty="0"/>
                        <a:t>RECHTSTREEKSE  OVERHEIDSINTERVENTIE DIE INHOUDT DAT DE MARKTPRIJS WORDT GEPLAFONNEERD, MEESTAL OM DE KOOPKRACHT VAN DE CONSUMENTEN TE WAARBORGEN</a:t>
                      </a:r>
                    </a:p>
                  </a:txBody>
                  <a:tcPr/>
                </a:tc>
                <a:extLst>
                  <a:ext uri="{0D108BD9-81ED-4DB2-BD59-A6C34878D82A}">
                    <a16:rowId xmlns:a16="http://schemas.microsoft.com/office/drawing/2014/main" val="1535110330"/>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C1EFEF28-7465-D166-7229-A773955F0CC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3C83614-C08A-399E-7B55-99EBD0DD36D2}"/>
              </a:ext>
            </a:extLst>
          </p:cNvPr>
          <p:cNvSpPr>
            <a:spLocks noGrp="1"/>
          </p:cNvSpPr>
          <p:nvPr>
            <p:ph type="sldNum" sz="quarter" idx="12"/>
          </p:nvPr>
        </p:nvSpPr>
        <p:spPr/>
        <p:txBody>
          <a:bodyPr/>
          <a:lstStyle/>
          <a:p>
            <a:fld id="{C8997273-801F-4FC5-9C8E-1D1AD37BEC65}" type="slidenum">
              <a:rPr lang="nl-BE" smtClean="0"/>
              <a:t>105</a:t>
            </a:fld>
            <a:endParaRPr lang="nl-BE"/>
          </a:p>
        </p:txBody>
      </p:sp>
      <p:sp>
        <p:nvSpPr>
          <p:cNvPr id="4" name="Tijdelijke aanduiding voor datum 3">
            <a:extLst>
              <a:ext uri="{FF2B5EF4-FFF2-40B4-BE49-F238E27FC236}">
                <a16:creationId xmlns:a16="http://schemas.microsoft.com/office/drawing/2014/main" id="{E776BF98-87A7-DF34-0EE8-26FD75F076A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0656561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067475181"/>
              </p:ext>
            </p:extLst>
          </p:nvPr>
        </p:nvGraphicFramePr>
        <p:xfrm>
          <a:off x="402772" y="356053"/>
          <a:ext cx="10515600" cy="5643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MERGER</a:t>
                      </a:r>
                    </a:p>
                  </a:txBody>
                  <a:tcPr/>
                </a:tc>
                <a:tc>
                  <a:txBody>
                    <a:bodyPr/>
                    <a:lstStyle/>
                    <a:p>
                      <a:r>
                        <a:rPr lang="en-US" sz="1400" dirty="0"/>
                        <a:t>AMALGAMATION OF TWO OR MORE COMPANIES INTO 1 COMPANY</a:t>
                      </a:r>
                      <a:endParaRPr lang="nl-BE" sz="1400" dirty="0"/>
                    </a:p>
                  </a:txBody>
                  <a:tcPr/>
                </a:tc>
                <a:tc>
                  <a:txBody>
                    <a:bodyPr/>
                    <a:lstStyle/>
                    <a:p>
                      <a:r>
                        <a:rPr lang="nl-BE" sz="1400" dirty="0"/>
                        <a:t>FUSIE</a:t>
                      </a:r>
                    </a:p>
                  </a:txBody>
                  <a:tcPr/>
                </a:tc>
                <a:tc>
                  <a:txBody>
                    <a:bodyPr/>
                    <a:lstStyle/>
                    <a:p>
                      <a:r>
                        <a:rPr lang="nl-BE" sz="1400" dirty="0"/>
                        <a:t>SAMENSMELTING VAN TWEE OF MEERDERE BEDRIJVEN TOT 1 BEDRIJF</a:t>
                      </a:r>
                    </a:p>
                  </a:txBody>
                  <a:tcPr/>
                </a:tc>
                <a:extLst>
                  <a:ext uri="{0D108BD9-81ED-4DB2-BD59-A6C34878D82A}">
                    <a16:rowId xmlns:a16="http://schemas.microsoft.com/office/drawing/2014/main" val="195489109"/>
                  </a:ext>
                </a:extLst>
              </a:tr>
              <a:tr h="370840">
                <a:tc>
                  <a:txBody>
                    <a:bodyPr/>
                    <a:lstStyle/>
                    <a:p>
                      <a:r>
                        <a:rPr lang="nl-BE" sz="1400" dirty="0"/>
                        <a:t>MIDDLE CLASS</a:t>
                      </a:r>
                    </a:p>
                  </a:txBody>
                  <a:tcPr/>
                </a:tc>
                <a:tc>
                  <a:txBody>
                    <a:bodyPr/>
                    <a:lstStyle/>
                    <a:p>
                      <a:r>
                        <a:rPr lang="en-US" sz="1400" dirty="0"/>
                        <a:t>INCOME CLASS BETWEEN LOW-INCOME (POOR) AND HIGH-INCOME (RICH) HOUSEHOLDS</a:t>
                      </a:r>
                      <a:endParaRPr lang="nl-BE" sz="1400" dirty="0"/>
                    </a:p>
                  </a:txBody>
                  <a:tcPr/>
                </a:tc>
                <a:tc>
                  <a:txBody>
                    <a:bodyPr/>
                    <a:lstStyle/>
                    <a:p>
                      <a:r>
                        <a:rPr lang="nl-BE" sz="1400" dirty="0"/>
                        <a:t>MIDDENKLASSE</a:t>
                      </a:r>
                    </a:p>
                  </a:txBody>
                  <a:tcPr/>
                </a:tc>
                <a:tc>
                  <a:txBody>
                    <a:bodyPr/>
                    <a:lstStyle/>
                    <a:p>
                      <a:r>
                        <a:rPr lang="nl-BE" sz="1400" dirty="0"/>
                        <a:t>INKOMENSKLASSE TUSSEN GEZINNEN MET LAGE INKOMENS (ARMEN) EN GEZINNEN MET HOGE INKOMENS (RIJKEN)</a:t>
                      </a:r>
                    </a:p>
                  </a:txBody>
                  <a:tcPr/>
                </a:tc>
                <a:extLst>
                  <a:ext uri="{0D108BD9-81ED-4DB2-BD59-A6C34878D82A}">
                    <a16:rowId xmlns:a16="http://schemas.microsoft.com/office/drawing/2014/main" val="2805991310"/>
                  </a:ext>
                </a:extLst>
              </a:tr>
              <a:tr h="370840">
                <a:tc>
                  <a:txBody>
                    <a:bodyPr/>
                    <a:lstStyle/>
                    <a:p>
                      <a:r>
                        <a:rPr lang="nl-BE" sz="1400" dirty="0"/>
                        <a:t>MINIMUM PRICE</a:t>
                      </a:r>
                    </a:p>
                  </a:txBody>
                  <a:tcPr/>
                </a:tc>
                <a:tc>
                  <a:txBody>
                    <a:bodyPr/>
                    <a:lstStyle/>
                    <a:p>
                      <a:r>
                        <a:rPr lang="en-US" sz="1400" dirty="0"/>
                        <a:t>DIRECT GOVERNMENT INTERVENTION THAT INVOLVES SETTING A THRESHOLD PRICE IN THE MARKET, USUALLY TO GUARANTEE THE INCOME OF SUPPLIERS OR TO DISCOURAGE CONSUMPTION OF A GOOD OR SERVICE</a:t>
                      </a:r>
                      <a:endParaRPr lang="nl-BE" sz="1400" dirty="0"/>
                    </a:p>
                  </a:txBody>
                  <a:tcPr/>
                </a:tc>
                <a:tc>
                  <a:txBody>
                    <a:bodyPr/>
                    <a:lstStyle/>
                    <a:p>
                      <a:r>
                        <a:rPr lang="nl-BE" sz="1400" dirty="0"/>
                        <a:t>MINIMUMPRIJS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RECHTSTREEKSE  OVERHEIDSINTERVENTIE DIE INHOUDT DAT EEN DREMPELPRIJS IN DE MARKT WORDT BEPAALD, MEESTAL OM HET INKOMEN VAN DE AANBIEDERS TE WAARBORGEN OF DE CONSUMPTIE VAN EEN GOED OF DIENST TE ONTMOEDIGEN</a:t>
                      </a:r>
                    </a:p>
                  </a:txBody>
                  <a:tcPr/>
                </a:tc>
                <a:extLst>
                  <a:ext uri="{0D108BD9-81ED-4DB2-BD59-A6C34878D82A}">
                    <a16:rowId xmlns:a16="http://schemas.microsoft.com/office/drawing/2014/main" val="3031742813"/>
                  </a:ext>
                </a:extLst>
              </a:tr>
              <a:tr h="370840">
                <a:tc>
                  <a:txBody>
                    <a:bodyPr/>
                    <a:lstStyle/>
                    <a:p>
                      <a:r>
                        <a:rPr lang="nl-BE" sz="1400" dirty="0"/>
                        <a:t>MINIMUM RESERVE COEFFICIENT</a:t>
                      </a:r>
                    </a:p>
                  </a:txBody>
                  <a:tcPr/>
                </a:tc>
                <a:tc>
                  <a:txBody>
                    <a:bodyPr/>
                    <a:lstStyle/>
                    <a:p>
                      <a:r>
                        <a:rPr lang="en-US" sz="1400" dirty="0"/>
                        <a:t>MINIMUM PERCENTAGE OF OUTSTANDING DEPOSITS THAT COMMERCIAL BANKS SHOULD HAVE IN THEIR BANK RESERVES</a:t>
                      </a:r>
                      <a:endParaRPr lang="nl-BE" sz="1400" dirty="0"/>
                    </a:p>
                  </a:txBody>
                  <a:tcPr/>
                </a:tc>
                <a:tc>
                  <a:txBody>
                    <a:bodyPr/>
                    <a:lstStyle/>
                    <a:p>
                      <a:r>
                        <a:rPr lang="nl-BE" sz="1400" dirty="0"/>
                        <a:t>MINIMUM RESERVECOEFFICIENT</a:t>
                      </a:r>
                    </a:p>
                  </a:txBody>
                  <a:tcPr/>
                </a:tc>
                <a:tc>
                  <a:txBody>
                    <a:bodyPr/>
                    <a:lstStyle/>
                    <a:p>
                      <a:r>
                        <a:rPr lang="nl-BE" sz="1400" dirty="0"/>
                        <a:t>MINIMUM PERCENTAGE VAN DE UITSTAANDE DEPOSITO’S DAT COMMERCIELE BANKEN IN HUN BANKRESERVES DIENEN TE HEBBEN</a:t>
                      </a:r>
                    </a:p>
                  </a:txBody>
                  <a:tcPr/>
                </a:tc>
                <a:extLst>
                  <a:ext uri="{0D108BD9-81ED-4DB2-BD59-A6C34878D82A}">
                    <a16:rowId xmlns:a16="http://schemas.microsoft.com/office/drawing/2014/main" val="110861171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1C453368-B76D-4516-5266-4944197C916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E9F5215-CDD2-E541-A3C4-25FCD25CB8E6}"/>
              </a:ext>
            </a:extLst>
          </p:cNvPr>
          <p:cNvSpPr>
            <a:spLocks noGrp="1"/>
          </p:cNvSpPr>
          <p:nvPr>
            <p:ph type="sldNum" sz="quarter" idx="12"/>
          </p:nvPr>
        </p:nvSpPr>
        <p:spPr/>
        <p:txBody>
          <a:bodyPr/>
          <a:lstStyle/>
          <a:p>
            <a:fld id="{C8997273-801F-4FC5-9C8E-1D1AD37BEC65}" type="slidenum">
              <a:rPr lang="nl-BE" smtClean="0"/>
              <a:t>106</a:t>
            </a:fld>
            <a:endParaRPr lang="nl-BE"/>
          </a:p>
        </p:txBody>
      </p:sp>
      <p:sp>
        <p:nvSpPr>
          <p:cNvPr id="4" name="Tijdelijke aanduiding voor datum 3">
            <a:extLst>
              <a:ext uri="{FF2B5EF4-FFF2-40B4-BE49-F238E27FC236}">
                <a16:creationId xmlns:a16="http://schemas.microsoft.com/office/drawing/2014/main" id="{40114269-3DD4-880E-858F-1E193E9EED0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7979237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61349493"/>
              </p:ext>
            </p:extLst>
          </p:nvPr>
        </p:nvGraphicFramePr>
        <p:xfrm>
          <a:off x="402772" y="356053"/>
          <a:ext cx="10515600" cy="5643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MISSION</a:t>
                      </a:r>
                    </a:p>
                  </a:txBody>
                  <a:tcPr/>
                </a:tc>
                <a:tc>
                  <a:txBody>
                    <a:bodyPr/>
                    <a:lstStyle/>
                    <a:p>
                      <a:r>
                        <a:rPr lang="en-US" sz="1400" dirty="0"/>
                        <a:t>THAT WHICH A COMPANY STANDS FOR, ITS RAISON D'ÊTRE</a:t>
                      </a:r>
                      <a:endParaRPr lang="nl-BE" sz="1400" dirty="0"/>
                    </a:p>
                  </a:txBody>
                  <a:tcPr/>
                </a:tc>
                <a:tc>
                  <a:txBody>
                    <a:bodyPr/>
                    <a:lstStyle/>
                    <a:p>
                      <a:r>
                        <a:rPr lang="nl-BE" sz="1400" dirty="0"/>
                        <a:t>MISSIE</a:t>
                      </a:r>
                    </a:p>
                  </a:txBody>
                  <a:tcPr/>
                </a:tc>
                <a:tc>
                  <a:txBody>
                    <a:bodyPr/>
                    <a:lstStyle/>
                    <a:p>
                      <a:r>
                        <a:rPr lang="nl-BE" sz="1400" dirty="0"/>
                        <a:t>DATGENE WAARVOOR EEN BEDRIJF STAAT, DE BESTAANSREDEN VAN EEN BEDRIJF</a:t>
                      </a:r>
                    </a:p>
                  </a:txBody>
                  <a:tcPr/>
                </a:tc>
                <a:extLst>
                  <a:ext uri="{0D108BD9-81ED-4DB2-BD59-A6C34878D82A}">
                    <a16:rowId xmlns:a16="http://schemas.microsoft.com/office/drawing/2014/main" val="1991060514"/>
                  </a:ext>
                </a:extLst>
              </a:tr>
              <a:tr h="370840">
                <a:tc>
                  <a:txBody>
                    <a:bodyPr/>
                    <a:lstStyle/>
                    <a:p>
                      <a:r>
                        <a:rPr lang="nl-BE" sz="1400" dirty="0"/>
                        <a:t>MONETARISM</a:t>
                      </a:r>
                    </a:p>
                  </a:txBody>
                  <a:tcPr/>
                </a:tc>
                <a:tc>
                  <a:txBody>
                    <a:bodyPr/>
                    <a:lstStyle/>
                    <a:p>
                      <a:r>
                        <a:rPr lang="en-US" sz="1400" dirty="0"/>
                        <a:t>SCHOOL OF THOUGHT IN ECONOMICS THAT EMPHASISES THE ROLE OF MONEY DEMAND AND MONEY SUPPLY TO OPTIMISE ECONOMIC ACTIVITY </a:t>
                      </a:r>
                      <a:endParaRPr lang="nl-BE" sz="1400" dirty="0"/>
                    </a:p>
                  </a:txBody>
                  <a:tcPr/>
                </a:tc>
                <a:tc>
                  <a:txBody>
                    <a:bodyPr/>
                    <a:lstStyle/>
                    <a:p>
                      <a:r>
                        <a:rPr lang="nl-BE" sz="1400" dirty="0"/>
                        <a:t>MONETARISME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DENKRICHTING IN DE ECONOMISCHE WETENSCHAP DIE DE NADRUK LEGT OP DE ROL VAN DE GELDVRAAG EN HET GELDAANBOD OM DE ECONOMISCHE ACTIVITEIT TE OPTIMALISEREN </a:t>
                      </a:r>
                    </a:p>
                  </a:txBody>
                  <a:tcPr/>
                </a:tc>
                <a:extLst>
                  <a:ext uri="{0D108BD9-81ED-4DB2-BD59-A6C34878D82A}">
                    <a16:rowId xmlns:a16="http://schemas.microsoft.com/office/drawing/2014/main" val="383942109"/>
                  </a:ext>
                </a:extLst>
              </a:tr>
              <a:tr h="370840">
                <a:tc>
                  <a:txBody>
                    <a:bodyPr/>
                    <a:lstStyle/>
                    <a:p>
                      <a:r>
                        <a:rPr lang="nl-BE" sz="1400" dirty="0"/>
                        <a:t>MONETARY INFLATION</a:t>
                      </a:r>
                    </a:p>
                  </a:txBody>
                  <a:tcPr/>
                </a:tc>
                <a:tc>
                  <a:txBody>
                    <a:bodyPr/>
                    <a:lstStyle/>
                    <a:p>
                      <a:r>
                        <a:rPr lang="en-US" sz="1400" dirty="0"/>
                        <a:t>INFLATION CAUSED BY AN INCREASE IN THE MONEY SUPPLY WITHOUT A CORRESPONDING INCREASE IN THE REAL ECONOMY</a:t>
                      </a:r>
                      <a:endParaRPr lang="nl-BE" sz="1400" dirty="0"/>
                    </a:p>
                  </a:txBody>
                  <a:tcPr/>
                </a:tc>
                <a:tc>
                  <a:txBody>
                    <a:bodyPr/>
                    <a:lstStyle/>
                    <a:p>
                      <a:r>
                        <a:rPr lang="nl-BE" sz="1400" dirty="0"/>
                        <a:t>MONETAIRE INFLATIE</a:t>
                      </a:r>
                    </a:p>
                  </a:txBody>
                  <a:tcPr/>
                </a:tc>
                <a:tc>
                  <a:txBody>
                    <a:bodyPr/>
                    <a:lstStyle/>
                    <a:p>
                      <a:r>
                        <a:rPr lang="nl-BE" sz="1400" dirty="0"/>
                        <a:t>INFLATIE DIE WORDT VEROORZAAKT DOOR EEN TOENAME VAN DE GELDHOEVEELHEID ZONDER DAT DAAR EEN TOENAME VAN DE REELE ECONOMIE TEGENOVER STAAT</a:t>
                      </a:r>
                    </a:p>
                  </a:txBody>
                  <a:tcPr/>
                </a:tc>
                <a:extLst>
                  <a:ext uri="{0D108BD9-81ED-4DB2-BD59-A6C34878D82A}">
                    <a16:rowId xmlns:a16="http://schemas.microsoft.com/office/drawing/2014/main" val="3339328848"/>
                  </a:ext>
                </a:extLst>
              </a:tr>
              <a:tr h="370840">
                <a:tc>
                  <a:txBody>
                    <a:bodyPr/>
                    <a:lstStyle/>
                    <a:p>
                      <a:r>
                        <a:rPr lang="nl-BE" sz="1400" dirty="0"/>
                        <a:t>MONETARY POLICY</a:t>
                      </a:r>
                    </a:p>
                  </a:txBody>
                  <a:tcPr/>
                </a:tc>
                <a:tc>
                  <a:txBody>
                    <a:bodyPr/>
                    <a:lstStyle/>
                    <a:p>
                      <a:r>
                        <a:rPr lang="en-US" sz="1400" dirty="0"/>
                        <a:t>DECISIONS BY CENTRAL BANKS TO INFLUENCE THE PRICE AND AVAILABILITY OF MONEY IN AN ECONOMY</a:t>
                      </a:r>
                      <a:endParaRPr lang="nl-BE" sz="1400" dirty="0"/>
                    </a:p>
                  </a:txBody>
                  <a:tcPr/>
                </a:tc>
                <a:tc>
                  <a:txBody>
                    <a:bodyPr/>
                    <a:lstStyle/>
                    <a:p>
                      <a:r>
                        <a:rPr lang="nl-BE" sz="1400" dirty="0"/>
                        <a:t>MONETAIR BELEID</a:t>
                      </a:r>
                    </a:p>
                  </a:txBody>
                  <a:tcPr/>
                </a:tc>
                <a:tc>
                  <a:txBody>
                    <a:bodyPr/>
                    <a:lstStyle/>
                    <a:p>
                      <a:r>
                        <a:rPr lang="nl-BE" sz="1400" dirty="0"/>
                        <a:t>BESLISSINGEN VAN CENTRALE BANKEN OM DE PRIJS EN BESCHIKBAARHEID VAN GELD IN EEN ECONOMIE TE BEINVLOEDEN</a:t>
                      </a:r>
                    </a:p>
                  </a:txBody>
                  <a:tcPr/>
                </a:tc>
                <a:extLst>
                  <a:ext uri="{0D108BD9-81ED-4DB2-BD59-A6C34878D82A}">
                    <a16:rowId xmlns:a16="http://schemas.microsoft.com/office/drawing/2014/main" val="354711895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D1BFA451-6492-7DC5-14EA-C0E35B01721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F4ECC26-3243-DD19-180F-3F2B7FDED8CB}"/>
              </a:ext>
            </a:extLst>
          </p:cNvPr>
          <p:cNvSpPr>
            <a:spLocks noGrp="1"/>
          </p:cNvSpPr>
          <p:nvPr>
            <p:ph type="sldNum" sz="quarter" idx="12"/>
          </p:nvPr>
        </p:nvSpPr>
        <p:spPr/>
        <p:txBody>
          <a:bodyPr/>
          <a:lstStyle/>
          <a:p>
            <a:fld id="{C8997273-801F-4FC5-9C8E-1D1AD37BEC65}" type="slidenum">
              <a:rPr lang="nl-BE" smtClean="0"/>
              <a:t>107</a:t>
            </a:fld>
            <a:endParaRPr lang="nl-BE"/>
          </a:p>
        </p:txBody>
      </p:sp>
      <p:sp>
        <p:nvSpPr>
          <p:cNvPr id="4" name="Tijdelijke aanduiding voor datum 3">
            <a:extLst>
              <a:ext uri="{FF2B5EF4-FFF2-40B4-BE49-F238E27FC236}">
                <a16:creationId xmlns:a16="http://schemas.microsoft.com/office/drawing/2014/main" id="{FEA63E15-3078-A994-F881-183CD5653BE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037232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101087727"/>
              </p:ext>
            </p:extLst>
          </p:nvPr>
        </p:nvGraphicFramePr>
        <p:xfrm>
          <a:off x="402772" y="356053"/>
          <a:ext cx="10515600" cy="5125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MONETARY UNION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TYPE OF ECONOMIC INTEGRATION BETWEEN COUNTRIES IN WHICH 1) ALL TRADE BARRIERS ARE REMOVED, 2) COMMON TRADE BARRIERS ARE IMPOSED ON NON-MEMBERS, 3) FREE MOVEMENT OF PEOPLE, GOODS, SERVICES, CAPITAL TAKES PLACE, 4) A COMMON ECONOMIC POLICY IS FOLLOWED AND 5) A SINGLE CURRENCY IS USED</a:t>
                      </a:r>
                      <a:endParaRPr lang="nl-BE" sz="1400" dirty="0"/>
                    </a:p>
                    <a:p>
                      <a:endParaRPr lang="nl-BE" sz="1400" dirty="0"/>
                    </a:p>
                  </a:txBody>
                  <a:tcPr/>
                </a:tc>
                <a:tc>
                  <a:txBody>
                    <a:bodyPr/>
                    <a:lstStyle/>
                    <a:p>
                      <a:r>
                        <a:rPr lang="nl-BE" sz="1400" dirty="0"/>
                        <a:t>MONETAIRE UNIE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VORM VAN ECONOMISCHE INTEGRATIE TUSSEN LANDEN WAARBIJ 1) ALLE ONDERLINGE HANDELSBELEMMERINGEN ZIJN WEGGENOMEN, 2) GEMEENSCHAPPELIJKE HANDELSBELEMMERINGEN WORDEN OPGELEGD AAN NIET-LEDEN , 3) VRIJ VERKEER VAN PERSONEN, GOEDEREN, DIENSTEN EN KAPITAAL PLAATSVINDT, 4) EEN GEMEENSCHAPPELIJK ECONOMISCH BELEID WORDT GEVOLGD EN 5) EEN GEMEENSCHAPPELIJKE MUNT WORDT GEBRUIKT</a:t>
                      </a:r>
                      <a:endParaRPr lang="en-US" sz="1400" dirty="0"/>
                    </a:p>
                  </a:txBody>
                  <a:tcPr/>
                </a:tc>
                <a:extLst>
                  <a:ext uri="{0D108BD9-81ED-4DB2-BD59-A6C34878D82A}">
                    <a16:rowId xmlns:a16="http://schemas.microsoft.com/office/drawing/2014/main" val="3548152619"/>
                  </a:ext>
                </a:extLst>
              </a:tr>
              <a:tr h="370840">
                <a:tc>
                  <a:txBody>
                    <a:bodyPr/>
                    <a:lstStyle/>
                    <a:p>
                      <a:r>
                        <a:rPr lang="nl-BE" sz="1400" dirty="0"/>
                        <a:t>MONEY CREATION</a:t>
                      </a:r>
                    </a:p>
                  </a:txBody>
                  <a:tcPr/>
                </a:tc>
                <a:tc>
                  <a:txBody>
                    <a:bodyPr/>
                    <a:lstStyle/>
                    <a:p>
                      <a:r>
                        <a:rPr lang="nl-BE" sz="1400" dirty="0"/>
                        <a:t>MONEY SUPPLY EXPANSION</a:t>
                      </a:r>
                    </a:p>
                  </a:txBody>
                  <a:tcPr/>
                </a:tc>
                <a:tc>
                  <a:txBody>
                    <a:bodyPr/>
                    <a:lstStyle/>
                    <a:p>
                      <a:r>
                        <a:rPr lang="nl-BE" sz="1400" dirty="0"/>
                        <a:t>GELDSCHEPPING</a:t>
                      </a:r>
                    </a:p>
                  </a:txBody>
                  <a:tcPr/>
                </a:tc>
                <a:tc>
                  <a:txBody>
                    <a:bodyPr/>
                    <a:lstStyle/>
                    <a:p>
                      <a:r>
                        <a:rPr lang="en-US" sz="1400" dirty="0"/>
                        <a:t>UITBREIDING VAN DE GELDHOEVEELHEID</a:t>
                      </a:r>
                    </a:p>
                  </a:txBody>
                  <a:tcPr/>
                </a:tc>
                <a:extLst>
                  <a:ext uri="{0D108BD9-81ED-4DB2-BD59-A6C34878D82A}">
                    <a16:rowId xmlns:a16="http://schemas.microsoft.com/office/drawing/2014/main" val="3035471615"/>
                  </a:ext>
                </a:extLst>
              </a:tr>
              <a:tr h="370840">
                <a:tc>
                  <a:txBody>
                    <a:bodyPr/>
                    <a:lstStyle/>
                    <a:p>
                      <a:r>
                        <a:rPr lang="nl-BE" sz="1400" dirty="0"/>
                        <a:t>MONEY DESTRUCTION</a:t>
                      </a:r>
                    </a:p>
                  </a:txBody>
                  <a:tcPr/>
                </a:tc>
                <a:tc>
                  <a:txBody>
                    <a:bodyPr/>
                    <a:lstStyle/>
                    <a:p>
                      <a:r>
                        <a:rPr lang="nl-BE" sz="1400" dirty="0"/>
                        <a:t>MONEY SUPPLY CONTRACTION</a:t>
                      </a:r>
                    </a:p>
                  </a:txBody>
                  <a:tcPr/>
                </a:tc>
                <a:tc>
                  <a:txBody>
                    <a:bodyPr/>
                    <a:lstStyle/>
                    <a:p>
                      <a:r>
                        <a:rPr lang="nl-BE" sz="1400" dirty="0"/>
                        <a:t>GELDVERNIETIGING</a:t>
                      </a:r>
                    </a:p>
                  </a:txBody>
                  <a:tcPr/>
                </a:tc>
                <a:tc>
                  <a:txBody>
                    <a:bodyPr/>
                    <a:lstStyle/>
                    <a:p>
                      <a:r>
                        <a:rPr lang="en-US" sz="1400" dirty="0"/>
                        <a:t>INKRIMPING VAN DE GELDHOEVEELHEID</a:t>
                      </a:r>
                    </a:p>
                  </a:txBody>
                  <a:tcPr/>
                </a:tc>
                <a:extLst>
                  <a:ext uri="{0D108BD9-81ED-4DB2-BD59-A6C34878D82A}">
                    <a16:rowId xmlns:a16="http://schemas.microsoft.com/office/drawing/2014/main" val="268748013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15FBAA99-29AE-2353-96B8-FB2C3D588E0B}"/>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E6EBED21-24BB-6853-057C-D5BA1380B82B}"/>
              </a:ext>
            </a:extLst>
          </p:cNvPr>
          <p:cNvSpPr>
            <a:spLocks noGrp="1"/>
          </p:cNvSpPr>
          <p:nvPr>
            <p:ph type="sldNum" sz="quarter" idx="12"/>
          </p:nvPr>
        </p:nvSpPr>
        <p:spPr/>
        <p:txBody>
          <a:bodyPr/>
          <a:lstStyle/>
          <a:p>
            <a:fld id="{C8997273-801F-4FC5-9C8E-1D1AD37BEC65}" type="slidenum">
              <a:rPr lang="nl-BE" smtClean="0"/>
              <a:t>108</a:t>
            </a:fld>
            <a:endParaRPr lang="nl-BE"/>
          </a:p>
        </p:txBody>
      </p:sp>
      <p:sp>
        <p:nvSpPr>
          <p:cNvPr id="4" name="Tijdelijke aanduiding voor datum 3">
            <a:extLst>
              <a:ext uri="{FF2B5EF4-FFF2-40B4-BE49-F238E27FC236}">
                <a16:creationId xmlns:a16="http://schemas.microsoft.com/office/drawing/2014/main" id="{9D5E7623-2126-4996-AC14-228BE2CF600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5694948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984867459"/>
              </p:ext>
            </p:extLst>
          </p:nvPr>
        </p:nvGraphicFramePr>
        <p:xfrm>
          <a:off x="402772" y="356053"/>
          <a:ext cx="10515600" cy="36322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MONEY MARKET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ENTIRETY OF DEMAND FOR AND SUPPLY OF FINANCIAL RESOURCES WITH A DURATION OF LESS THAN 2 YEARS</a:t>
                      </a:r>
                      <a:endParaRPr lang="nl-BE" sz="1400" dirty="0"/>
                    </a:p>
                  </a:txBody>
                  <a:tcPr/>
                </a:tc>
                <a:tc>
                  <a:txBody>
                    <a:bodyPr/>
                    <a:lstStyle/>
                    <a:p>
                      <a:r>
                        <a:rPr lang="nl-BE" sz="1400" dirty="0"/>
                        <a:t>GELDMARKT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GEHEEL VAN VRAAG NAAR EN AANBOD VAN FINANCIELE MIDDELEN MET EEN LOOPTIJD VAN KLEINER DAN 2 JAAR</a:t>
                      </a:r>
                    </a:p>
                  </a:txBody>
                  <a:tcPr/>
                </a:tc>
                <a:extLst>
                  <a:ext uri="{0D108BD9-81ED-4DB2-BD59-A6C34878D82A}">
                    <a16:rowId xmlns:a16="http://schemas.microsoft.com/office/drawing/2014/main" val="992548044"/>
                  </a:ext>
                </a:extLst>
              </a:tr>
              <a:tr h="370840">
                <a:tc>
                  <a:txBody>
                    <a:bodyPr/>
                    <a:lstStyle/>
                    <a:p>
                      <a:r>
                        <a:rPr lang="nl-BE" sz="1400" dirty="0"/>
                        <a:t>MONEY MULTIPLIER</a:t>
                      </a:r>
                    </a:p>
                  </a:txBody>
                  <a:tcPr/>
                </a:tc>
                <a:tc>
                  <a:txBody>
                    <a:bodyPr/>
                    <a:lstStyle/>
                    <a:p>
                      <a:r>
                        <a:rPr lang="en-US" sz="1400" dirty="0"/>
                        <a:t>FACTOR BY WHICH A BANK RESERVE CAN BE MULTIPLIED TO CALCULATE THE MAXIMUM SCRIPTURAL MONEY CREATION</a:t>
                      </a:r>
                      <a:endParaRPr lang="nl-BE" sz="1400" dirty="0"/>
                    </a:p>
                  </a:txBody>
                  <a:tcPr/>
                </a:tc>
                <a:tc>
                  <a:txBody>
                    <a:bodyPr/>
                    <a:lstStyle/>
                    <a:p>
                      <a:r>
                        <a:rPr lang="nl-BE" sz="1400" dirty="0"/>
                        <a:t>GELDMULTIPLICATOR</a:t>
                      </a:r>
                    </a:p>
                  </a:txBody>
                  <a:tcPr/>
                </a:tc>
                <a:tc>
                  <a:txBody>
                    <a:bodyPr/>
                    <a:lstStyle/>
                    <a:p>
                      <a:r>
                        <a:rPr lang="en-US" sz="1400" dirty="0"/>
                        <a:t>FACTOR WAARMEE EEN BANKRESERVE KAN WORDEN VERMENIGVULDIGD OM DE MAXIMALE GIRALE GELDCREATIE TE BEREKENEN</a:t>
                      </a:r>
                    </a:p>
                  </a:txBody>
                  <a:tcPr/>
                </a:tc>
                <a:extLst>
                  <a:ext uri="{0D108BD9-81ED-4DB2-BD59-A6C34878D82A}">
                    <a16:rowId xmlns:a16="http://schemas.microsoft.com/office/drawing/2014/main" val="1078287768"/>
                  </a:ext>
                </a:extLst>
              </a:tr>
              <a:tr h="370840">
                <a:tc>
                  <a:txBody>
                    <a:bodyPr/>
                    <a:lstStyle/>
                    <a:p>
                      <a:r>
                        <a:rPr lang="nl-BE" sz="1400" dirty="0"/>
                        <a:t>MONEY SUBSTITUTION</a:t>
                      </a:r>
                    </a:p>
                  </a:txBody>
                  <a:tcPr/>
                </a:tc>
                <a:tc>
                  <a:txBody>
                    <a:bodyPr/>
                    <a:lstStyle/>
                    <a:p>
                      <a:r>
                        <a:rPr lang="en-US" sz="1400" dirty="0"/>
                        <a:t>TRANSACTION THAT CONVERTS CASH MONEY INTO SCRIPTURAL MONEY AND VICE VERSA</a:t>
                      </a:r>
                      <a:endParaRPr lang="nl-BE" sz="1400" dirty="0"/>
                    </a:p>
                  </a:txBody>
                  <a:tcPr/>
                </a:tc>
                <a:tc>
                  <a:txBody>
                    <a:bodyPr/>
                    <a:lstStyle/>
                    <a:p>
                      <a:r>
                        <a:rPr lang="nl-BE" sz="1400" dirty="0"/>
                        <a:t>GELDSUBSTITUTIE</a:t>
                      </a:r>
                    </a:p>
                  </a:txBody>
                  <a:tcPr/>
                </a:tc>
                <a:tc>
                  <a:txBody>
                    <a:bodyPr/>
                    <a:lstStyle/>
                    <a:p>
                      <a:r>
                        <a:rPr lang="en-US" sz="1400" dirty="0"/>
                        <a:t>TRANSACTIE WAARMEE CHARTAAL GELD IN GIRAAL GELD WORDT OMGEZET EN OMGEKEERD</a:t>
                      </a:r>
                    </a:p>
                  </a:txBody>
                  <a:tcPr/>
                </a:tc>
                <a:extLst>
                  <a:ext uri="{0D108BD9-81ED-4DB2-BD59-A6C34878D82A}">
                    <a16:rowId xmlns:a16="http://schemas.microsoft.com/office/drawing/2014/main" val="363303441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EA68EAF8-87B8-FAE0-6FD0-2DFE4802C8F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D4CD623-B92D-4E54-639A-8B3DC988556D}"/>
              </a:ext>
            </a:extLst>
          </p:cNvPr>
          <p:cNvSpPr>
            <a:spLocks noGrp="1"/>
          </p:cNvSpPr>
          <p:nvPr>
            <p:ph type="sldNum" sz="quarter" idx="12"/>
          </p:nvPr>
        </p:nvSpPr>
        <p:spPr/>
        <p:txBody>
          <a:bodyPr/>
          <a:lstStyle/>
          <a:p>
            <a:fld id="{C8997273-801F-4FC5-9C8E-1D1AD37BEC65}" type="slidenum">
              <a:rPr lang="nl-BE" smtClean="0"/>
              <a:t>109</a:t>
            </a:fld>
            <a:endParaRPr lang="nl-BE"/>
          </a:p>
        </p:txBody>
      </p:sp>
      <p:sp>
        <p:nvSpPr>
          <p:cNvPr id="4" name="Tijdelijke aanduiding voor datum 3">
            <a:extLst>
              <a:ext uri="{FF2B5EF4-FFF2-40B4-BE49-F238E27FC236}">
                <a16:creationId xmlns:a16="http://schemas.microsoft.com/office/drawing/2014/main" id="{C86E9386-9E1A-5CEF-E269-74D802D0852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418376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53055396"/>
              </p:ext>
            </p:extLst>
          </p:nvPr>
        </p:nvGraphicFramePr>
        <p:xfrm>
          <a:off x="402772" y="356053"/>
          <a:ext cx="10515600" cy="5521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MONEY VELOCITY</a:t>
                      </a:r>
                    </a:p>
                  </a:txBody>
                  <a:tcPr/>
                </a:tc>
                <a:tc>
                  <a:txBody>
                    <a:bodyPr/>
                    <a:lstStyle/>
                    <a:p>
                      <a:r>
                        <a:rPr lang="en-US" sz="1400" dirty="0"/>
                        <a:t>MEASURE OF HOW FREQUENT A CURRENCY IS USED DURING A YEAR</a:t>
                      </a:r>
                      <a:endParaRPr lang="nl-BE" sz="1400" dirty="0"/>
                    </a:p>
                  </a:txBody>
                  <a:tcPr/>
                </a:tc>
                <a:tc>
                  <a:txBody>
                    <a:bodyPr/>
                    <a:lstStyle/>
                    <a:p>
                      <a:r>
                        <a:rPr lang="nl-BE" sz="1400" dirty="0"/>
                        <a:t>OMLOOPSNELHEID VAN GELD</a:t>
                      </a:r>
                    </a:p>
                  </a:txBody>
                  <a:tcPr/>
                </a:tc>
                <a:tc>
                  <a:txBody>
                    <a:bodyPr/>
                    <a:lstStyle/>
                    <a:p>
                      <a:r>
                        <a:rPr lang="en-US" sz="1400" dirty="0"/>
                        <a:t>MAATSTAF VOOR DE SNELHEID WAARMEE EEN MUNT WORDT GEBRUIKT GEDURENDE EEN JAAR</a:t>
                      </a:r>
                    </a:p>
                  </a:txBody>
                  <a:tcPr/>
                </a:tc>
                <a:extLst>
                  <a:ext uri="{0D108BD9-81ED-4DB2-BD59-A6C34878D82A}">
                    <a16:rowId xmlns:a16="http://schemas.microsoft.com/office/drawing/2014/main" val="3962382346"/>
                  </a:ext>
                </a:extLst>
              </a:tr>
              <a:tr h="370840">
                <a:tc>
                  <a:txBody>
                    <a:bodyPr/>
                    <a:lstStyle/>
                    <a:p>
                      <a:r>
                        <a:rPr lang="nl-BE" sz="1400" dirty="0"/>
                        <a:t>MONOPOLISTIC COMPETITION</a:t>
                      </a:r>
                    </a:p>
                  </a:txBody>
                  <a:tcPr/>
                </a:tc>
                <a:tc>
                  <a:txBody>
                    <a:bodyPr/>
                    <a:lstStyle/>
                    <a:p>
                      <a:r>
                        <a:rPr lang="en-US" sz="1400" dirty="0"/>
                        <a:t>MARKET TYPE WITH A LARGE NUMBER OF SUPPLIERS OFFERING HETEROGENEOUS GOODS AND SERVICES</a:t>
                      </a:r>
                      <a:endParaRPr lang="nl-BE" sz="1400" dirty="0"/>
                    </a:p>
                  </a:txBody>
                  <a:tcPr/>
                </a:tc>
                <a:tc>
                  <a:txBody>
                    <a:bodyPr/>
                    <a:lstStyle/>
                    <a:p>
                      <a:r>
                        <a:rPr lang="nl-BE" sz="1400" dirty="0"/>
                        <a:t>MONOPOLISTISCHE CONCURRENTIE</a:t>
                      </a:r>
                    </a:p>
                  </a:txBody>
                  <a:tcPr/>
                </a:tc>
                <a:tc>
                  <a:txBody>
                    <a:bodyPr/>
                    <a:lstStyle/>
                    <a:p>
                      <a:r>
                        <a:rPr lang="en-US" sz="1400" dirty="0"/>
                        <a:t>MARKTVORM MET EEN GROOT AANTAL AANBIEDERS DIE HETEROGENE GOEDEREN EN DIENSTEN AANBIEDEN</a:t>
                      </a:r>
                    </a:p>
                  </a:txBody>
                  <a:tcPr/>
                </a:tc>
                <a:extLst>
                  <a:ext uri="{0D108BD9-81ED-4DB2-BD59-A6C34878D82A}">
                    <a16:rowId xmlns:a16="http://schemas.microsoft.com/office/drawing/2014/main" val="1441110589"/>
                  </a:ext>
                </a:extLst>
              </a:tr>
              <a:tr h="370840">
                <a:tc>
                  <a:txBody>
                    <a:bodyPr/>
                    <a:lstStyle/>
                    <a:p>
                      <a:r>
                        <a:rPr lang="nl-BE" sz="1400" dirty="0"/>
                        <a:t>MONOPOLY</a:t>
                      </a:r>
                    </a:p>
                  </a:txBody>
                  <a:tcPr/>
                </a:tc>
                <a:tc>
                  <a:txBody>
                    <a:bodyPr/>
                    <a:lstStyle/>
                    <a:p>
                      <a:r>
                        <a:rPr lang="en-US" sz="1400" dirty="0"/>
                        <a:t>MARKET TYPE WITH 1 SUPPLIER</a:t>
                      </a:r>
                      <a:endParaRPr lang="nl-BE" sz="1400" dirty="0"/>
                    </a:p>
                  </a:txBody>
                  <a:tcPr/>
                </a:tc>
                <a:tc>
                  <a:txBody>
                    <a:bodyPr/>
                    <a:lstStyle/>
                    <a:p>
                      <a:r>
                        <a:rPr lang="nl-BE" sz="1400" dirty="0"/>
                        <a:t>MONOPOLIE</a:t>
                      </a:r>
                    </a:p>
                  </a:txBody>
                  <a:tcPr/>
                </a:tc>
                <a:tc>
                  <a:txBody>
                    <a:bodyPr/>
                    <a:lstStyle/>
                    <a:p>
                      <a:r>
                        <a:rPr lang="en-US" sz="1400" dirty="0"/>
                        <a:t>MARKTVORM MET 1 AANBIEDER</a:t>
                      </a:r>
                    </a:p>
                  </a:txBody>
                  <a:tcPr/>
                </a:tc>
                <a:extLst>
                  <a:ext uri="{0D108BD9-81ED-4DB2-BD59-A6C34878D82A}">
                    <a16:rowId xmlns:a16="http://schemas.microsoft.com/office/drawing/2014/main" val="3869408048"/>
                  </a:ext>
                </a:extLst>
              </a:tr>
              <a:tr h="370840">
                <a:tc>
                  <a:txBody>
                    <a:bodyPr/>
                    <a:lstStyle/>
                    <a:p>
                      <a:r>
                        <a:rPr lang="nl-BE" sz="1400" dirty="0"/>
                        <a:t>MONOPSONY</a:t>
                      </a:r>
                    </a:p>
                  </a:txBody>
                  <a:tcPr/>
                </a:tc>
                <a:tc>
                  <a:txBody>
                    <a:bodyPr/>
                    <a:lstStyle/>
                    <a:p>
                      <a:r>
                        <a:rPr lang="en-US" sz="1400" dirty="0"/>
                        <a:t>MARKET TYPE WITH 1 CONSUMER</a:t>
                      </a:r>
                      <a:endParaRPr lang="nl-BE" sz="1400" dirty="0"/>
                    </a:p>
                  </a:txBody>
                  <a:tcPr/>
                </a:tc>
                <a:tc>
                  <a:txBody>
                    <a:bodyPr/>
                    <a:lstStyle/>
                    <a:p>
                      <a:r>
                        <a:rPr lang="nl-BE" sz="1400" dirty="0"/>
                        <a:t>MONOPSONIE</a:t>
                      </a:r>
                    </a:p>
                  </a:txBody>
                  <a:tcPr/>
                </a:tc>
                <a:tc>
                  <a:txBody>
                    <a:bodyPr/>
                    <a:lstStyle/>
                    <a:p>
                      <a:r>
                        <a:rPr lang="en-US" sz="1400" dirty="0"/>
                        <a:t>MARKTVORM MET 1 VRAGER</a:t>
                      </a:r>
                    </a:p>
                  </a:txBody>
                  <a:tcPr/>
                </a:tc>
                <a:extLst>
                  <a:ext uri="{0D108BD9-81ED-4DB2-BD59-A6C34878D82A}">
                    <a16:rowId xmlns:a16="http://schemas.microsoft.com/office/drawing/2014/main" val="1061161780"/>
                  </a:ext>
                </a:extLst>
              </a:tr>
              <a:tr h="370840">
                <a:tc>
                  <a:txBody>
                    <a:bodyPr/>
                    <a:lstStyle/>
                    <a:p>
                      <a:r>
                        <a:rPr lang="nl-BE" sz="1400" dirty="0"/>
                        <a:t>MOST-FAVOURED NATION PRINCIPLE</a:t>
                      </a:r>
                    </a:p>
                  </a:txBody>
                  <a:tcPr/>
                </a:tc>
                <a:tc>
                  <a:txBody>
                    <a:bodyPr/>
                    <a:lstStyle/>
                    <a:p>
                      <a:r>
                        <a:rPr lang="en-US" sz="1400" dirty="0"/>
                        <a:t>WORLD TRADE ORGANISATION (WTO) PRINCIPLE THAT STATES THAT WHEN A COUNTRY GRANTS TRADE BENEFITS TO ANOTHER COUNTRY, IT MUST ALSO GRANT THE SAME BENEFITS TO OTHER COUNTRIES</a:t>
                      </a:r>
                      <a:endParaRPr lang="nl-BE" sz="1400" dirty="0"/>
                    </a:p>
                  </a:txBody>
                  <a:tcPr/>
                </a:tc>
                <a:tc>
                  <a:txBody>
                    <a:bodyPr/>
                    <a:lstStyle/>
                    <a:p>
                      <a:r>
                        <a:rPr lang="nl-BE" sz="1400" dirty="0"/>
                        <a:t>PRINCIPE VAN DE MEEST BEGUNSTIGDE NATIE</a:t>
                      </a:r>
                    </a:p>
                  </a:txBody>
                  <a:tcPr/>
                </a:tc>
                <a:tc>
                  <a:txBody>
                    <a:bodyPr/>
                    <a:lstStyle/>
                    <a:p>
                      <a:r>
                        <a:rPr lang="en-US" sz="1400" dirty="0"/>
                        <a:t>PRINCIPE VAN DE WERELDHANDELS-ORGANISATIE (WHO) DAT STELT DAT WANNEER EEN LAND AAN EEN ANDER LAND HANDELSVOORDELEN TOEKENT, DEZELFDE VOORDELEN OOK AAN ANDERE LANDEN MOET GUNNEN</a:t>
                      </a:r>
                    </a:p>
                  </a:txBody>
                  <a:tcPr/>
                </a:tc>
                <a:extLst>
                  <a:ext uri="{0D108BD9-81ED-4DB2-BD59-A6C34878D82A}">
                    <a16:rowId xmlns:a16="http://schemas.microsoft.com/office/drawing/2014/main" val="295291725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ED1C3ABD-372D-667E-5B2E-9C1F4F37704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D92915C-899A-8CC9-B1D8-1E29FC1BA848}"/>
              </a:ext>
            </a:extLst>
          </p:cNvPr>
          <p:cNvSpPr>
            <a:spLocks noGrp="1"/>
          </p:cNvSpPr>
          <p:nvPr>
            <p:ph type="sldNum" sz="quarter" idx="12"/>
          </p:nvPr>
        </p:nvSpPr>
        <p:spPr/>
        <p:txBody>
          <a:bodyPr/>
          <a:lstStyle/>
          <a:p>
            <a:fld id="{C8997273-801F-4FC5-9C8E-1D1AD37BEC65}" type="slidenum">
              <a:rPr lang="nl-BE" smtClean="0"/>
              <a:t>110</a:t>
            </a:fld>
            <a:endParaRPr lang="nl-BE"/>
          </a:p>
        </p:txBody>
      </p:sp>
      <p:sp>
        <p:nvSpPr>
          <p:cNvPr id="4" name="Tijdelijke aanduiding voor datum 3">
            <a:extLst>
              <a:ext uri="{FF2B5EF4-FFF2-40B4-BE49-F238E27FC236}">
                <a16:creationId xmlns:a16="http://schemas.microsoft.com/office/drawing/2014/main" id="{30B86F17-5519-2931-4513-37963152CCD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6503202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96503566"/>
              </p:ext>
            </p:extLst>
          </p:nvPr>
        </p:nvGraphicFramePr>
        <p:xfrm>
          <a:off x="402772" y="356053"/>
          <a:ext cx="10515600" cy="49733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MULTIPLIER EFFECT</a:t>
                      </a:r>
                    </a:p>
                  </a:txBody>
                  <a:tcPr/>
                </a:tc>
                <a:tc>
                  <a:txBody>
                    <a:bodyPr/>
                    <a:lstStyle/>
                    <a:p>
                      <a:r>
                        <a:rPr lang="en-US" sz="1400" dirty="0"/>
                        <a:t>MULTIPLE IMPACT OF ADDITIONAL SPENDING ON THE TOTAL OUTPUT OF THE ECONOMY (GDP)</a:t>
                      </a:r>
                      <a:endParaRPr lang="nl-BE" sz="1400" dirty="0"/>
                    </a:p>
                  </a:txBody>
                  <a:tcPr/>
                </a:tc>
                <a:tc>
                  <a:txBody>
                    <a:bodyPr/>
                    <a:lstStyle/>
                    <a:p>
                      <a:r>
                        <a:rPr lang="nl-BE" sz="1400" dirty="0"/>
                        <a:t>MULTIPLICATORWERKING</a:t>
                      </a:r>
                    </a:p>
                  </a:txBody>
                  <a:tcPr/>
                </a:tc>
                <a:tc>
                  <a:txBody>
                    <a:bodyPr/>
                    <a:lstStyle/>
                    <a:p>
                      <a:r>
                        <a:rPr lang="en-US" sz="1400" dirty="0"/>
                        <a:t>MEERVOUDIG EFFECT VAN EEN EXTRA BESTEDING OP DE TOTALE OUTPUT VAN DE ECONOMIE (BBP)</a:t>
                      </a:r>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32AA7E0F-669D-1C38-571E-814A1F5DA71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E21EA32B-1D65-DF45-7400-3873DFFEF646}"/>
              </a:ext>
            </a:extLst>
          </p:cNvPr>
          <p:cNvSpPr>
            <a:spLocks noGrp="1"/>
          </p:cNvSpPr>
          <p:nvPr>
            <p:ph type="sldNum" sz="quarter" idx="12"/>
          </p:nvPr>
        </p:nvSpPr>
        <p:spPr/>
        <p:txBody>
          <a:bodyPr/>
          <a:lstStyle/>
          <a:p>
            <a:fld id="{C8997273-801F-4FC5-9C8E-1D1AD37BEC65}" type="slidenum">
              <a:rPr lang="nl-BE" smtClean="0"/>
              <a:t>111</a:t>
            </a:fld>
            <a:endParaRPr lang="nl-BE"/>
          </a:p>
        </p:txBody>
      </p:sp>
      <p:sp>
        <p:nvSpPr>
          <p:cNvPr id="4" name="Tijdelijke aanduiding voor datum 3">
            <a:extLst>
              <a:ext uri="{FF2B5EF4-FFF2-40B4-BE49-F238E27FC236}">
                <a16:creationId xmlns:a16="http://schemas.microsoft.com/office/drawing/2014/main" id="{916B2FCE-DFF3-CDEC-9265-212AEE085EB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9448266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754243099"/>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506E2664-D663-FF43-81BE-ECE234CA83F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243E141-14AA-343E-74E3-99991E03C17D}"/>
              </a:ext>
            </a:extLst>
          </p:cNvPr>
          <p:cNvSpPr>
            <a:spLocks noGrp="1"/>
          </p:cNvSpPr>
          <p:nvPr>
            <p:ph type="sldNum" sz="quarter" idx="12"/>
          </p:nvPr>
        </p:nvSpPr>
        <p:spPr/>
        <p:txBody>
          <a:bodyPr/>
          <a:lstStyle/>
          <a:p>
            <a:fld id="{C8997273-801F-4FC5-9C8E-1D1AD37BEC65}" type="slidenum">
              <a:rPr lang="nl-BE" smtClean="0"/>
              <a:t>112</a:t>
            </a:fld>
            <a:endParaRPr lang="nl-BE"/>
          </a:p>
        </p:txBody>
      </p:sp>
      <p:sp>
        <p:nvSpPr>
          <p:cNvPr id="4" name="Tijdelijke aanduiding voor datum 3">
            <a:extLst>
              <a:ext uri="{FF2B5EF4-FFF2-40B4-BE49-F238E27FC236}">
                <a16:creationId xmlns:a16="http://schemas.microsoft.com/office/drawing/2014/main" id="{AFD7DFA4-4F27-76DD-1F0E-6B61352EB03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0171842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08204954"/>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M</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113</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511758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579222885"/>
              </p:ext>
            </p:extLst>
          </p:nvPr>
        </p:nvGraphicFramePr>
        <p:xfrm>
          <a:off x="402772" y="356053"/>
          <a:ext cx="10515600" cy="5217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NASH EQUILIBRIUM</a:t>
                      </a:r>
                    </a:p>
                  </a:txBody>
                  <a:tcPr/>
                </a:tc>
                <a:tc>
                  <a:txBody>
                    <a:bodyPr/>
                    <a:lstStyle/>
                    <a:p>
                      <a:r>
                        <a:rPr lang="en-US" sz="1400" dirty="0"/>
                        <a:t>SITUATION WHERE IT IS NOT ADVANTAGEOUS FOR ANY PLAYER TO CHANGE STRATEGY IF THE OTHER PLAYER DOES NOT DO THE SAME</a:t>
                      </a:r>
                      <a:endParaRPr lang="nl-BE" sz="1400" dirty="0"/>
                    </a:p>
                  </a:txBody>
                  <a:tcPr/>
                </a:tc>
                <a:tc>
                  <a:txBody>
                    <a:bodyPr/>
                    <a:lstStyle/>
                    <a:p>
                      <a:r>
                        <a:rPr lang="nl-BE" sz="1400" dirty="0"/>
                        <a:t>NASH-EVENWICHT</a:t>
                      </a:r>
                    </a:p>
                  </a:txBody>
                  <a:tcPr/>
                </a:tc>
                <a:tc>
                  <a:txBody>
                    <a:bodyPr/>
                    <a:lstStyle/>
                    <a:p>
                      <a:r>
                        <a:rPr lang="nl-BE" sz="1400" dirty="0"/>
                        <a:t>SITUATIE WAARIN HET VOOR GEEN ENKELE SPELER VOORDELIG IS OM VAN STRATEGIE TE VERANDEREN ALS DE ANDERE SPELER DAT OOK NIET DOET</a:t>
                      </a:r>
                    </a:p>
                  </a:txBody>
                  <a:tcPr/>
                </a:tc>
                <a:extLst>
                  <a:ext uri="{0D108BD9-81ED-4DB2-BD59-A6C34878D82A}">
                    <a16:rowId xmlns:a16="http://schemas.microsoft.com/office/drawing/2014/main" val="453215347"/>
                  </a:ext>
                </a:extLst>
              </a:tr>
              <a:tr h="370840">
                <a:tc>
                  <a:txBody>
                    <a:bodyPr/>
                    <a:lstStyle/>
                    <a:p>
                      <a:r>
                        <a:rPr lang="nl-BE" sz="1400" dirty="0"/>
                        <a:t>NATIONAL BANK OF BELGIUM  (NBB)</a:t>
                      </a:r>
                    </a:p>
                  </a:txBody>
                  <a:tcPr/>
                </a:tc>
                <a:tc>
                  <a:txBody>
                    <a:bodyPr/>
                    <a:lstStyle/>
                    <a:p>
                      <a:r>
                        <a:rPr lang="nl-BE" sz="1400" dirty="0"/>
                        <a:t>CENTRAL BANK OF BELGIUM</a:t>
                      </a:r>
                    </a:p>
                  </a:txBody>
                  <a:tcPr/>
                </a:tc>
                <a:tc>
                  <a:txBody>
                    <a:bodyPr/>
                    <a:lstStyle/>
                    <a:p>
                      <a:r>
                        <a:rPr lang="nl-BE" sz="1400" dirty="0"/>
                        <a:t>NATIONALE BANK VAN BELGIE (NBB)</a:t>
                      </a:r>
                    </a:p>
                  </a:txBody>
                  <a:tcPr/>
                </a:tc>
                <a:tc>
                  <a:txBody>
                    <a:bodyPr/>
                    <a:lstStyle/>
                    <a:p>
                      <a:r>
                        <a:rPr lang="nl-BE" sz="1400" dirty="0"/>
                        <a:t>CENTRALE BANK VAN BELGIE</a:t>
                      </a:r>
                    </a:p>
                  </a:txBody>
                  <a:tcPr/>
                </a:tc>
                <a:extLst>
                  <a:ext uri="{0D108BD9-81ED-4DB2-BD59-A6C34878D82A}">
                    <a16:rowId xmlns:a16="http://schemas.microsoft.com/office/drawing/2014/main" val="3847747726"/>
                  </a:ext>
                </a:extLst>
              </a:tr>
              <a:tr h="370840">
                <a:tc>
                  <a:txBody>
                    <a:bodyPr/>
                    <a:lstStyle/>
                    <a:p>
                      <a:r>
                        <a:rPr lang="nl-BE" sz="1400" dirty="0"/>
                        <a:t>NATIONAL HEALTH ARGUMENT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ARGUMENT FOR TRADE RESTRICTION WITH COUNTRIES THAT THREATEN THE NATIONAL HEALTH</a:t>
                      </a:r>
                      <a:endParaRPr lang="nl-BE" sz="1400" dirty="0"/>
                    </a:p>
                    <a:p>
                      <a:endParaRPr lang="nl-BE" sz="1400" dirty="0"/>
                    </a:p>
                  </a:txBody>
                  <a:tcPr/>
                </a:tc>
                <a:tc>
                  <a:txBody>
                    <a:bodyPr/>
                    <a:lstStyle/>
                    <a:p>
                      <a:r>
                        <a:rPr lang="nl-BE" sz="1400" dirty="0"/>
                        <a:t>NATIONALE GEZONDHEIDSARGUMENT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ARGUMENT VOOR BELEMMERING VAN DE HANDEL MET LANDEN DIE DE NATIONALE GEZONDHEID BEDREIGEN</a:t>
                      </a:r>
                    </a:p>
                  </a:txBody>
                  <a:tcPr/>
                </a:tc>
                <a:extLst>
                  <a:ext uri="{0D108BD9-81ED-4DB2-BD59-A6C34878D82A}">
                    <a16:rowId xmlns:a16="http://schemas.microsoft.com/office/drawing/2014/main" val="3445832455"/>
                  </a:ext>
                </a:extLst>
              </a:tr>
              <a:tr h="370840">
                <a:tc>
                  <a:txBody>
                    <a:bodyPr/>
                    <a:lstStyle/>
                    <a:p>
                      <a:r>
                        <a:rPr lang="nl-NL" sz="1400" dirty="0"/>
                        <a:t>NATIONAL TREATMENT PRINCIPE</a:t>
                      </a:r>
                      <a:endParaRPr lang="nl-BE" sz="1400" dirty="0"/>
                    </a:p>
                  </a:txBody>
                  <a:tcPr/>
                </a:tc>
                <a:tc>
                  <a:txBody>
                    <a:bodyPr/>
                    <a:lstStyle/>
                    <a:p>
                      <a:r>
                        <a:rPr lang="en-US" sz="1400" dirty="0"/>
                        <a:t>WORLD TRADE ORGANISATION (WTO) PRINCIPLE THAT STATES THAT A COUNTRY SHALL NOT TREAT GOODS AND SERVICES OF ANOTHER COUNTRY MORE UNFAVOURABLY THAN ITS OWN GOODS AND SERVICES</a:t>
                      </a:r>
                      <a:endParaRPr lang="nl-BE" sz="1400" dirty="0"/>
                    </a:p>
                  </a:txBody>
                  <a:tcPr/>
                </a:tc>
                <a:tc>
                  <a:txBody>
                    <a:bodyPr/>
                    <a:lstStyle/>
                    <a:p>
                      <a:r>
                        <a:rPr lang="nl-NL" sz="1400" dirty="0"/>
                        <a:t>PRINCIPE VAN DE NATIONALE BEHANDELING</a:t>
                      </a:r>
                      <a:endParaRPr lang="nl-B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PRINCIPE VAN DE WERELDHANDELS-ORGANISATIE (WHO) DAT STELT DAT EEN LAND GOEDEREN EN DIENSTEN VAN EEN ANDER LAND NIET ONGUNSTIGER BEHANDELT DAN ZIJN EIGEN GOEDEREN EN DIENSTEN</a:t>
                      </a:r>
                      <a:endParaRPr lang="nl-BE" sz="1400" dirty="0"/>
                    </a:p>
                  </a:txBody>
                  <a:tcPr/>
                </a:tc>
                <a:extLst>
                  <a:ext uri="{0D108BD9-81ED-4DB2-BD59-A6C34878D82A}">
                    <a16:rowId xmlns:a16="http://schemas.microsoft.com/office/drawing/2014/main" val="182534937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876B5861-5906-B08A-24C4-2A23EB64FA1A}"/>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C935E72-5EC5-A1F5-C82B-11CC68A6AD08}"/>
              </a:ext>
            </a:extLst>
          </p:cNvPr>
          <p:cNvSpPr>
            <a:spLocks noGrp="1"/>
          </p:cNvSpPr>
          <p:nvPr>
            <p:ph type="sldNum" sz="quarter" idx="12"/>
          </p:nvPr>
        </p:nvSpPr>
        <p:spPr/>
        <p:txBody>
          <a:bodyPr/>
          <a:lstStyle/>
          <a:p>
            <a:fld id="{C8997273-801F-4FC5-9C8E-1D1AD37BEC65}" type="slidenum">
              <a:rPr lang="nl-BE" smtClean="0"/>
              <a:t>114</a:t>
            </a:fld>
            <a:endParaRPr lang="nl-BE"/>
          </a:p>
        </p:txBody>
      </p:sp>
      <p:sp>
        <p:nvSpPr>
          <p:cNvPr id="4" name="Tijdelijke aanduiding voor datum 3">
            <a:extLst>
              <a:ext uri="{FF2B5EF4-FFF2-40B4-BE49-F238E27FC236}">
                <a16:creationId xmlns:a16="http://schemas.microsoft.com/office/drawing/2014/main" id="{E9DDC113-6CCF-F987-03F0-ED44DAB5EC9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0740536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798631684"/>
              </p:ext>
            </p:extLst>
          </p:nvPr>
        </p:nvGraphicFramePr>
        <p:xfrm>
          <a:off x="402772" y="356053"/>
          <a:ext cx="10515600" cy="5552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NATURAL MONOPOLY</a:t>
                      </a:r>
                    </a:p>
                  </a:txBody>
                  <a:tcPr/>
                </a:tc>
                <a:tc>
                  <a:txBody>
                    <a:bodyPr/>
                    <a:lstStyle/>
                    <a:p>
                      <a:r>
                        <a:rPr lang="en-US" sz="1400" dirty="0"/>
                        <a:t>MONOPOLY THAT OCCURS WHEN ECONOMIES OF SCALE PERSIST IN THE PRODUCTION OF A GOOD OR SERVICE, WHATEVER THE SCALE OF PRODUCTION, MAKING IT MORE EFFICIENT FOR THE MARKET TO REMAIN IN THE HANDS OF 1 SUPPLIER</a:t>
                      </a:r>
                      <a:endParaRPr lang="nl-BE" sz="1400" dirty="0"/>
                    </a:p>
                  </a:txBody>
                  <a:tcPr/>
                </a:tc>
                <a:tc>
                  <a:txBody>
                    <a:bodyPr/>
                    <a:lstStyle/>
                    <a:p>
                      <a:r>
                        <a:rPr lang="nl-BE" sz="1400" dirty="0"/>
                        <a:t>NATUURLIJK MONOPOLIE</a:t>
                      </a:r>
                    </a:p>
                  </a:txBody>
                  <a:tcPr/>
                </a:tc>
                <a:tc>
                  <a:txBody>
                    <a:bodyPr/>
                    <a:lstStyle/>
                    <a:p>
                      <a:r>
                        <a:rPr lang="nl-BE" sz="1400" dirty="0"/>
                        <a:t>MONOPOLIE DAT ZICH VOORDOET ALS BIJ DE PRODUCTIE VAN EEN GOED OF DIENST SCHAALVOORDELEN BLIJVEN OPTREDEN, WELKE OMVANG DE PRODUCTIE OOK HEEFT, WAARDOOR HET EFFICIENTER IS DAT DE MARKT IN HANDEN BLIJFT VAN 1 AANBIEDER</a:t>
                      </a:r>
                    </a:p>
                  </a:txBody>
                  <a:tcPr/>
                </a:tc>
                <a:extLst>
                  <a:ext uri="{0D108BD9-81ED-4DB2-BD59-A6C34878D82A}">
                    <a16:rowId xmlns:a16="http://schemas.microsoft.com/office/drawing/2014/main" val="3804490199"/>
                  </a:ext>
                </a:extLst>
              </a:tr>
              <a:tr h="370840">
                <a:tc>
                  <a:txBody>
                    <a:bodyPr/>
                    <a:lstStyle/>
                    <a:p>
                      <a:r>
                        <a:rPr lang="nl-BE" sz="1400" dirty="0"/>
                        <a:t>NATURAL UNEMPLOYMENT (or: FRICTIONAL UNEMPLOYMENT)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TYPE OF UNEMPLOYMENT UNRELATED TO THE CYCLICAL ACTIVITY BUT SIMPLY EXPLAINED BY THE TIME LAG BETWEEN LEAVING A JOB AND STARTING A NEW ONE</a:t>
                      </a:r>
                      <a:endParaRPr lang="nl-BE" sz="1400" dirty="0"/>
                    </a:p>
                  </a:txBody>
                  <a:tcPr/>
                </a:tc>
                <a:tc>
                  <a:txBody>
                    <a:bodyPr/>
                    <a:lstStyle/>
                    <a:p>
                      <a:r>
                        <a:rPr lang="nl-BE" sz="1400" dirty="0"/>
                        <a:t>NATUURLIJKE WERKLOOSHEID (of: FRICTIONELE WERKLOOSHEID)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VORM VAN WERKLOOSHEID DIE GEEN VERBAND HEEFT MET DE CONJUNCTUUR MAAR GEWOON TE VERKLAREN IS DOORDAT ER EEN TIJDSSPANNE LIGT TUSSEN HET MOMENT WAAROP IEMAND EEN BEPAALDE JOB VERLAAT EN EEN NIEUWE JOB START</a:t>
                      </a:r>
                    </a:p>
                  </a:txBody>
                  <a:tcPr/>
                </a:tc>
                <a:extLst>
                  <a:ext uri="{0D108BD9-81ED-4DB2-BD59-A6C34878D82A}">
                    <a16:rowId xmlns:a16="http://schemas.microsoft.com/office/drawing/2014/main" val="2353376080"/>
                  </a:ext>
                </a:extLst>
              </a:tr>
              <a:tr h="370840">
                <a:tc>
                  <a:txBody>
                    <a:bodyPr/>
                    <a:lstStyle/>
                    <a:p>
                      <a:r>
                        <a:rPr lang="nl-BE" sz="1400" dirty="0"/>
                        <a:t>NECESSARY GOODS</a:t>
                      </a:r>
                    </a:p>
                  </a:txBody>
                  <a:tcPr/>
                </a:tc>
                <a:tc>
                  <a:txBody>
                    <a:bodyPr/>
                    <a:lstStyle/>
                    <a:p>
                      <a:r>
                        <a:rPr lang="en-US" sz="1400" dirty="0"/>
                        <a:t>GOODS AND SERVICES WITH A PRICE ELASTICITY CLOSE TO 0</a:t>
                      </a:r>
                      <a:endParaRPr lang="nl-BE" sz="1400" dirty="0"/>
                    </a:p>
                  </a:txBody>
                  <a:tcPr/>
                </a:tc>
                <a:tc>
                  <a:txBody>
                    <a:bodyPr/>
                    <a:lstStyle/>
                    <a:p>
                      <a:r>
                        <a:rPr lang="nl-BE" sz="1400" dirty="0"/>
                        <a:t>NOODZAKELIJKE GOEDEREN</a:t>
                      </a:r>
                    </a:p>
                  </a:txBody>
                  <a:tcPr/>
                </a:tc>
                <a:tc>
                  <a:txBody>
                    <a:bodyPr/>
                    <a:lstStyle/>
                    <a:p>
                      <a:r>
                        <a:rPr lang="nl-BE" sz="1400" dirty="0"/>
                        <a:t>GOEDEREN EN DIENSTEN MET EEN PRIJSELASTICITEIT DIE DICHT BIJ 0 LIGT</a:t>
                      </a:r>
                    </a:p>
                  </a:txBody>
                  <a:tcPr/>
                </a:tc>
                <a:extLst>
                  <a:ext uri="{0D108BD9-81ED-4DB2-BD59-A6C34878D82A}">
                    <a16:rowId xmlns:a16="http://schemas.microsoft.com/office/drawing/2014/main" val="229664078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AE15932C-5C0D-38F7-1F43-AD1B95EBA2E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CFF962E6-F91E-2074-D0A1-DD50047FBEA2}"/>
              </a:ext>
            </a:extLst>
          </p:cNvPr>
          <p:cNvSpPr>
            <a:spLocks noGrp="1"/>
          </p:cNvSpPr>
          <p:nvPr>
            <p:ph type="sldNum" sz="quarter" idx="12"/>
          </p:nvPr>
        </p:nvSpPr>
        <p:spPr/>
        <p:txBody>
          <a:bodyPr/>
          <a:lstStyle/>
          <a:p>
            <a:fld id="{C8997273-801F-4FC5-9C8E-1D1AD37BEC65}" type="slidenum">
              <a:rPr lang="nl-BE" smtClean="0"/>
              <a:t>115</a:t>
            </a:fld>
            <a:endParaRPr lang="nl-BE"/>
          </a:p>
        </p:txBody>
      </p:sp>
      <p:sp>
        <p:nvSpPr>
          <p:cNvPr id="4" name="Tijdelijke aanduiding voor datum 3">
            <a:extLst>
              <a:ext uri="{FF2B5EF4-FFF2-40B4-BE49-F238E27FC236}">
                <a16:creationId xmlns:a16="http://schemas.microsoft.com/office/drawing/2014/main" id="{2B1FAB7D-C840-3E6B-9D61-F0BE4A242F1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8744860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606904871"/>
              </p:ext>
            </p:extLst>
          </p:nvPr>
        </p:nvGraphicFramePr>
        <p:xfrm>
          <a:off x="402772" y="356053"/>
          <a:ext cx="10515600" cy="31140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NEED</a:t>
                      </a:r>
                    </a:p>
                  </a:txBody>
                  <a:tcPr/>
                </a:tc>
                <a:tc>
                  <a:txBody>
                    <a:bodyPr/>
                    <a:lstStyle/>
                    <a:p>
                      <a:r>
                        <a:rPr lang="en-US" sz="1400" dirty="0"/>
                        <a:t>SENSING A SHORTAGE AND THE DESIRE TO FILL IT</a:t>
                      </a:r>
                      <a:endParaRPr lang="nl-BE" sz="1400" dirty="0"/>
                    </a:p>
                  </a:txBody>
                  <a:tcPr/>
                </a:tc>
                <a:tc>
                  <a:txBody>
                    <a:bodyPr/>
                    <a:lstStyle/>
                    <a:p>
                      <a:r>
                        <a:rPr lang="nl-BE" sz="1400" dirty="0"/>
                        <a:t>BEHOEFTE</a:t>
                      </a:r>
                    </a:p>
                  </a:txBody>
                  <a:tcPr/>
                </a:tc>
                <a:tc>
                  <a:txBody>
                    <a:bodyPr/>
                    <a:lstStyle/>
                    <a:p>
                      <a:r>
                        <a:rPr lang="nl-BE" sz="1400" dirty="0"/>
                        <a:t>AANVOELEN VAN EEN TEKORT EN HET VERLANGEN OM DIT TEKORT IN TE VULLEN</a:t>
                      </a:r>
                    </a:p>
                  </a:txBody>
                  <a:tcPr/>
                </a:tc>
                <a:extLst>
                  <a:ext uri="{0D108BD9-81ED-4DB2-BD59-A6C34878D82A}">
                    <a16:rowId xmlns:a16="http://schemas.microsoft.com/office/drawing/2014/main" val="3530319214"/>
                  </a:ext>
                </a:extLst>
              </a:tr>
              <a:tr h="0">
                <a:tc>
                  <a:txBody>
                    <a:bodyPr/>
                    <a:lstStyle/>
                    <a:p>
                      <a:r>
                        <a:rPr lang="nl-BE" sz="1400" dirty="0"/>
                        <a:t>NEOCLASSICAL ECONOMISTS</a:t>
                      </a:r>
                    </a:p>
                  </a:txBody>
                  <a:tcPr/>
                </a:tc>
                <a:tc>
                  <a:txBody>
                    <a:bodyPr/>
                    <a:lstStyle/>
                    <a:p>
                      <a:r>
                        <a:rPr lang="en-US" sz="1400" dirty="0"/>
                        <a:t>ECONOMISTS WHO BUILD ON THE THEORIES OF THE CLASSICAL ECONOMISTS AND WHO HAVE GREAT FAITH IN THE FACT THAT THE MARKET MECHANISM LEADS TO AN ECONOMIC EQUILIBRIUM</a:t>
                      </a:r>
                      <a:endParaRPr lang="nl-BE" sz="1400" dirty="0"/>
                    </a:p>
                  </a:txBody>
                  <a:tcPr/>
                </a:tc>
                <a:tc>
                  <a:txBody>
                    <a:bodyPr/>
                    <a:lstStyle/>
                    <a:p>
                      <a:r>
                        <a:rPr lang="nl-BE" sz="1400" dirty="0"/>
                        <a:t>NEOKLASSIEKE ECONOMEN</a:t>
                      </a:r>
                    </a:p>
                  </a:txBody>
                  <a:tcPr/>
                </a:tc>
                <a:tc>
                  <a:txBody>
                    <a:bodyPr/>
                    <a:lstStyle/>
                    <a:p>
                      <a:r>
                        <a:rPr lang="nl-BE" sz="1400" dirty="0"/>
                        <a:t>ECONOMEN DIE VOORTBOUWEN OP DE THEORIEEN VAN DE KLASSIEKE ECONOMEN EN DIE EEN GROOT VERTROUWEN HEBBEN IN HET FEIT DAT HET MARKTMECHANISME LEIDT TOT EEN ECONOMISCH EVENWICHT</a:t>
                      </a:r>
                    </a:p>
                  </a:txBody>
                  <a:tcPr/>
                </a:tc>
                <a:extLst>
                  <a:ext uri="{0D108BD9-81ED-4DB2-BD59-A6C34878D82A}">
                    <a16:rowId xmlns:a16="http://schemas.microsoft.com/office/drawing/2014/main" val="975555825"/>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96A4AE9F-E126-471D-A562-144D028C59D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3A944D9-393B-BAFE-85F8-3B66266A54BF}"/>
              </a:ext>
            </a:extLst>
          </p:cNvPr>
          <p:cNvSpPr>
            <a:spLocks noGrp="1"/>
          </p:cNvSpPr>
          <p:nvPr>
            <p:ph type="sldNum" sz="quarter" idx="12"/>
          </p:nvPr>
        </p:nvSpPr>
        <p:spPr/>
        <p:txBody>
          <a:bodyPr/>
          <a:lstStyle/>
          <a:p>
            <a:fld id="{C8997273-801F-4FC5-9C8E-1D1AD37BEC65}" type="slidenum">
              <a:rPr lang="nl-BE" smtClean="0"/>
              <a:t>116</a:t>
            </a:fld>
            <a:endParaRPr lang="nl-BE"/>
          </a:p>
        </p:txBody>
      </p:sp>
      <p:sp>
        <p:nvSpPr>
          <p:cNvPr id="4" name="Tijdelijke aanduiding voor datum 3">
            <a:extLst>
              <a:ext uri="{FF2B5EF4-FFF2-40B4-BE49-F238E27FC236}">
                <a16:creationId xmlns:a16="http://schemas.microsoft.com/office/drawing/2014/main" id="{8A762ADD-4FAD-A7E7-2370-06A1F08568A0}"/>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0812990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215350892"/>
              </p:ext>
            </p:extLst>
          </p:nvPr>
        </p:nvGraphicFramePr>
        <p:xfrm>
          <a:off x="402772" y="356053"/>
          <a:ext cx="10515600" cy="5095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NEOLIBERALISM</a:t>
                      </a:r>
                    </a:p>
                  </a:txBody>
                  <a:tcPr/>
                </a:tc>
                <a:tc>
                  <a:txBody>
                    <a:bodyPr/>
                    <a:lstStyle/>
                    <a:p>
                      <a:r>
                        <a:rPr lang="en-US" sz="1400" dirty="0"/>
                        <a:t>VARIANT OF LIBERALISM (WHERE THE EMPHASIS IS ON MAXIMUM INDIVIDUAL FREEDOM) WHICH STATES THAT THE GOVERNMENT SHOULD ENSURE THE CREATION AND MAINTENANCE OF THE MARKET MECHANISM AND COMPETITION</a:t>
                      </a:r>
                      <a:endParaRPr lang="nl-BE" sz="1400" dirty="0"/>
                    </a:p>
                  </a:txBody>
                  <a:tcPr/>
                </a:tc>
                <a:tc>
                  <a:txBody>
                    <a:bodyPr/>
                    <a:lstStyle/>
                    <a:p>
                      <a:r>
                        <a:rPr lang="nl-BE" sz="1400" dirty="0"/>
                        <a:t>NEOLIBERALISME</a:t>
                      </a:r>
                    </a:p>
                  </a:txBody>
                  <a:tcPr/>
                </a:tc>
                <a:tc>
                  <a:txBody>
                    <a:bodyPr/>
                    <a:lstStyle/>
                    <a:p>
                      <a:r>
                        <a:rPr lang="nl-BE" sz="1400" dirty="0"/>
                        <a:t>VARIANT VAN HET LIBERALISME (WAAR DE NADRUK LIGT OP MAXIMALE INDIVIDUELE VRIJHEID) DIE STELT DAT DE OVERHEID MOET ZORGEN VOOR HET CREEREN EN HANDHAVEN VAN DE MARKTWERKING EN VAN CONCURRENTIE</a:t>
                      </a:r>
                    </a:p>
                  </a:txBody>
                  <a:tcPr/>
                </a:tc>
                <a:extLst>
                  <a:ext uri="{0D108BD9-81ED-4DB2-BD59-A6C34878D82A}">
                    <a16:rowId xmlns:a16="http://schemas.microsoft.com/office/drawing/2014/main" val="3107378949"/>
                  </a:ext>
                </a:extLst>
              </a:tr>
              <a:tr h="370840">
                <a:tc>
                  <a:txBody>
                    <a:bodyPr/>
                    <a:lstStyle/>
                    <a:p>
                      <a:r>
                        <a:rPr lang="nl-BE" sz="1400" dirty="0"/>
                        <a:t>NET EXPORT (or: TRADE BALANCE)</a:t>
                      </a:r>
                    </a:p>
                  </a:txBody>
                  <a:tcPr/>
                </a:tc>
                <a:tc>
                  <a:txBody>
                    <a:bodyPr/>
                    <a:lstStyle/>
                    <a:p>
                      <a:r>
                        <a:rPr lang="nl-BE" sz="1400" dirty="0"/>
                        <a:t>EXPORT - IMPORT</a:t>
                      </a:r>
                    </a:p>
                  </a:txBody>
                  <a:tcPr/>
                </a:tc>
                <a:tc>
                  <a:txBody>
                    <a:bodyPr/>
                    <a:lstStyle/>
                    <a:p>
                      <a:r>
                        <a:rPr lang="nl-BE" sz="1400" dirty="0"/>
                        <a:t>NETTO-UITVOER (of: HANDELSBALANS)</a:t>
                      </a:r>
                    </a:p>
                  </a:txBody>
                  <a:tcPr/>
                </a:tc>
                <a:tc>
                  <a:txBody>
                    <a:bodyPr/>
                    <a:lstStyle/>
                    <a:p>
                      <a:r>
                        <a:rPr lang="nl-BE" sz="1400" dirty="0"/>
                        <a:t>UITVOER - INVOER</a:t>
                      </a:r>
                    </a:p>
                  </a:txBody>
                  <a:tcPr/>
                </a:tc>
                <a:extLst>
                  <a:ext uri="{0D108BD9-81ED-4DB2-BD59-A6C34878D82A}">
                    <a16:rowId xmlns:a16="http://schemas.microsoft.com/office/drawing/2014/main" val="3547118951"/>
                  </a:ext>
                </a:extLst>
              </a:tr>
              <a:tr h="370840">
                <a:tc>
                  <a:txBody>
                    <a:bodyPr/>
                    <a:lstStyle/>
                    <a:p>
                      <a:r>
                        <a:rPr lang="nl-BE" sz="1400" dirty="0"/>
                        <a:t>NET WAGE (of: NET SALARY)</a:t>
                      </a:r>
                    </a:p>
                  </a:txBody>
                  <a:tcPr/>
                </a:tc>
                <a:tc>
                  <a:txBody>
                    <a:bodyPr/>
                    <a:lstStyle/>
                    <a:p>
                      <a:r>
                        <a:rPr lang="en-US" sz="1400" dirty="0"/>
                        <a:t>GROSS SALARY - SOCIAL SECURITY CONTRIBUTION - PAYROLL WITHHOLDING TAX </a:t>
                      </a:r>
                      <a:endParaRPr lang="nl-BE" sz="1400" dirty="0"/>
                    </a:p>
                  </a:txBody>
                  <a:tcPr/>
                </a:tc>
                <a:tc>
                  <a:txBody>
                    <a:bodyPr/>
                    <a:lstStyle/>
                    <a:p>
                      <a:r>
                        <a:rPr lang="nl-BE" sz="1400" dirty="0"/>
                        <a:t>NETTOLOON (of NETTOSALARIS)</a:t>
                      </a:r>
                    </a:p>
                  </a:txBody>
                  <a:tcPr/>
                </a:tc>
                <a:tc>
                  <a:txBody>
                    <a:bodyPr/>
                    <a:lstStyle/>
                    <a:p>
                      <a:r>
                        <a:rPr lang="nl-BE" sz="1400" dirty="0"/>
                        <a:t>BRUTOLOON - BIJDRAGE VOOR SOCIALE ZEKERHEID - BEDRIJFSVOORHEFFING </a:t>
                      </a:r>
                    </a:p>
                  </a:txBody>
                  <a:tcPr/>
                </a:tc>
                <a:extLst>
                  <a:ext uri="{0D108BD9-81ED-4DB2-BD59-A6C34878D82A}">
                    <a16:rowId xmlns:a16="http://schemas.microsoft.com/office/drawing/2014/main" val="3483723189"/>
                  </a:ext>
                </a:extLst>
              </a:tr>
              <a:tr h="370840">
                <a:tc>
                  <a:txBody>
                    <a:bodyPr/>
                    <a:lstStyle/>
                    <a:p>
                      <a:r>
                        <a:rPr lang="nl-BE" sz="1400" dirty="0"/>
                        <a:t>NOMINAL GROSS DOMESTIC PRODUCT (GDP)</a:t>
                      </a:r>
                    </a:p>
                  </a:txBody>
                  <a:tcPr/>
                </a:tc>
                <a:tc>
                  <a:txBody>
                    <a:bodyPr/>
                    <a:lstStyle/>
                    <a:p>
                      <a:r>
                        <a:rPr lang="nl-BE" sz="1400" dirty="0"/>
                        <a:t>GDP NOT ADJUSTED FOR INFLATION</a:t>
                      </a:r>
                    </a:p>
                  </a:txBody>
                  <a:tcPr/>
                </a:tc>
                <a:tc>
                  <a:txBody>
                    <a:bodyPr/>
                    <a:lstStyle/>
                    <a:p>
                      <a:r>
                        <a:rPr lang="nl-BE" sz="1400" dirty="0"/>
                        <a:t>NOMINAAL BRUTO BINNENLANDS PRODUCT (BBP)</a:t>
                      </a:r>
                    </a:p>
                  </a:txBody>
                  <a:tcPr/>
                </a:tc>
                <a:tc>
                  <a:txBody>
                    <a:bodyPr/>
                    <a:lstStyle/>
                    <a:p>
                      <a:r>
                        <a:rPr lang="nl-BE" sz="1400" dirty="0"/>
                        <a:t>BBP NIET GECORRIGEERD VOOR INFLATIE</a:t>
                      </a:r>
                    </a:p>
                  </a:txBody>
                  <a:tcPr/>
                </a:tc>
                <a:extLst>
                  <a:ext uri="{0D108BD9-81ED-4DB2-BD59-A6C34878D82A}">
                    <a16:rowId xmlns:a16="http://schemas.microsoft.com/office/drawing/2014/main" val="4192454584"/>
                  </a:ext>
                </a:extLst>
              </a:tr>
              <a:tr h="370840">
                <a:tc>
                  <a:txBody>
                    <a:bodyPr/>
                    <a:lstStyle/>
                    <a:p>
                      <a:r>
                        <a:rPr lang="nl-BE" sz="1400" dirty="0"/>
                        <a:t>NOMINAL WAGE (or: SALARY)</a:t>
                      </a:r>
                    </a:p>
                  </a:txBody>
                  <a:tcPr/>
                </a:tc>
                <a:tc>
                  <a:txBody>
                    <a:bodyPr/>
                    <a:lstStyle/>
                    <a:p>
                      <a:r>
                        <a:rPr lang="nl-BE" sz="1400" dirty="0"/>
                        <a:t>WAGE OR SALARY NOT ADJUSTED FOR INFLATION</a:t>
                      </a:r>
                    </a:p>
                  </a:txBody>
                  <a:tcPr/>
                </a:tc>
                <a:tc>
                  <a:txBody>
                    <a:bodyPr/>
                    <a:lstStyle/>
                    <a:p>
                      <a:r>
                        <a:rPr lang="nl-BE" sz="1400" dirty="0"/>
                        <a:t>NOMINAAL LOON (of: SALARIS)</a:t>
                      </a:r>
                    </a:p>
                  </a:txBody>
                  <a:tcPr/>
                </a:tc>
                <a:tc>
                  <a:txBody>
                    <a:bodyPr/>
                    <a:lstStyle/>
                    <a:p>
                      <a:r>
                        <a:rPr lang="nl-BE" sz="1400" dirty="0"/>
                        <a:t>LOON OF SALARIS NIET GECORRIGEERD VOOR INFLATIE</a:t>
                      </a:r>
                    </a:p>
                  </a:txBody>
                  <a:tcPr/>
                </a:tc>
                <a:extLst>
                  <a:ext uri="{0D108BD9-81ED-4DB2-BD59-A6C34878D82A}">
                    <a16:rowId xmlns:a16="http://schemas.microsoft.com/office/drawing/2014/main" val="393348716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45F7C7F5-C6BC-CA44-CA25-40105800A63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160D195-EB2D-2326-8B5F-3CBD42C41DEB}"/>
              </a:ext>
            </a:extLst>
          </p:cNvPr>
          <p:cNvSpPr>
            <a:spLocks noGrp="1"/>
          </p:cNvSpPr>
          <p:nvPr>
            <p:ph type="sldNum" sz="quarter" idx="12"/>
          </p:nvPr>
        </p:nvSpPr>
        <p:spPr/>
        <p:txBody>
          <a:bodyPr/>
          <a:lstStyle/>
          <a:p>
            <a:fld id="{C8997273-801F-4FC5-9C8E-1D1AD37BEC65}" type="slidenum">
              <a:rPr lang="nl-BE" smtClean="0"/>
              <a:t>117</a:t>
            </a:fld>
            <a:endParaRPr lang="nl-BE"/>
          </a:p>
        </p:txBody>
      </p:sp>
      <p:sp>
        <p:nvSpPr>
          <p:cNvPr id="4" name="Tijdelijke aanduiding voor datum 3">
            <a:extLst>
              <a:ext uri="{FF2B5EF4-FFF2-40B4-BE49-F238E27FC236}">
                <a16:creationId xmlns:a16="http://schemas.microsoft.com/office/drawing/2014/main" id="{C1CB5EA4-AA1A-A28C-FC4C-9A63FA75966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5753401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747033240"/>
              </p:ext>
            </p:extLst>
          </p:nvPr>
        </p:nvGraphicFramePr>
        <p:xfrm>
          <a:off x="402772" y="356053"/>
          <a:ext cx="10515600" cy="5430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NON-DISCRIMINATION PRINCIPLES</a:t>
                      </a:r>
                    </a:p>
                  </a:txBody>
                  <a:tcPr/>
                </a:tc>
                <a:tc>
                  <a:txBody>
                    <a:bodyPr/>
                    <a:lstStyle/>
                    <a:p>
                      <a:r>
                        <a:rPr lang="en-US" sz="1400" dirty="0"/>
                        <a:t>PRINCIPLES OF THE WORLD TRADE ORGANISATION (WTO): 1) MOST FAVOURED NATION PRINCIPLE AND 2) NATIONAL TREATMENT PRINCIPLE</a:t>
                      </a:r>
                      <a:endParaRPr lang="nl-BE" sz="1400" dirty="0"/>
                    </a:p>
                  </a:txBody>
                  <a:tcPr/>
                </a:tc>
                <a:tc>
                  <a:txBody>
                    <a:bodyPr/>
                    <a:lstStyle/>
                    <a:p>
                      <a:r>
                        <a:rPr lang="nl-NL" sz="1400" dirty="0"/>
                        <a:t>NIET-DISCRIMINATIEPRINCIPES</a:t>
                      </a:r>
                      <a:endParaRPr lang="nl-B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PRINCIPES VAN DE WERELDHANDELS-ORGANISATIE (WHO): 1) PRINCIPE VAN DE MEEST BEGUNSTIGDE NATIE EN 2) PRINCIPE VAN NATIONALE BEHANDELING</a:t>
                      </a:r>
                      <a:endParaRPr lang="nl-BE" sz="1400" dirty="0"/>
                    </a:p>
                  </a:txBody>
                  <a:tcPr/>
                </a:tc>
                <a:extLst>
                  <a:ext uri="{0D108BD9-81ED-4DB2-BD59-A6C34878D82A}">
                    <a16:rowId xmlns:a16="http://schemas.microsoft.com/office/drawing/2014/main" val="2635827487"/>
                  </a:ext>
                </a:extLst>
              </a:tr>
              <a:tr h="370840">
                <a:tc>
                  <a:txBody>
                    <a:bodyPr/>
                    <a:lstStyle/>
                    <a:p>
                      <a:r>
                        <a:rPr lang="nl-BE" sz="1400" dirty="0"/>
                        <a:t>NON-TARIFF TRADE BARRIERS</a:t>
                      </a:r>
                    </a:p>
                  </a:txBody>
                  <a:tcPr/>
                </a:tc>
                <a:tc>
                  <a:txBody>
                    <a:bodyPr/>
                    <a:lstStyle/>
                    <a:p>
                      <a:r>
                        <a:rPr lang="en-US" sz="1400" dirty="0"/>
                        <a:t>TRADE BARRIERS NOT DEFINED IN MONETARY TERMS</a:t>
                      </a:r>
                      <a:endParaRPr lang="nl-BE" sz="1400" dirty="0"/>
                    </a:p>
                  </a:txBody>
                  <a:tcPr/>
                </a:tc>
                <a:tc>
                  <a:txBody>
                    <a:bodyPr/>
                    <a:lstStyle/>
                    <a:p>
                      <a:r>
                        <a:rPr lang="nl-NL" sz="1400" dirty="0"/>
                        <a:t>NIET-TARIFFAIRE HANDELSBELEMMERINGEN</a:t>
                      </a:r>
                      <a:endParaRPr lang="nl-BE" sz="1400" dirty="0"/>
                    </a:p>
                  </a:txBody>
                  <a:tcPr/>
                </a:tc>
                <a:tc>
                  <a:txBody>
                    <a:bodyPr/>
                    <a:lstStyle/>
                    <a:p>
                      <a:r>
                        <a:rPr lang="nl-NL" sz="1400" dirty="0"/>
                        <a:t>HANDELSBELEMMERINGEN DIE NIET IN GELDTERMEN ZIJN GEDEFINIEERD</a:t>
                      </a:r>
                      <a:endParaRPr lang="nl-BE" sz="1400" dirty="0"/>
                    </a:p>
                  </a:txBody>
                  <a:tcPr/>
                </a:tc>
                <a:extLst>
                  <a:ext uri="{0D108BD9-81ED-4DB2-BD59-A6C34878D82A}">
                    <a16:rowId xmlns:a16="http://schemas.microsoft.com/office/drawing/2014/main" val="3740600799"/>
                  </a:ext>
                </a:extLst>
              </a:tr>
              <a:tr h="370840">
                <a:tc>
                  <a:txBody>
                    <a:bodyPr/>
                    <a:lstStyle/>
                    <a:p>
                      <a:r>
                        <a:rPr lang="nl-BE" sz="1400" dirty="0"/>
                        <a:t>NORMAL DISTRIBUTION</a:t>
                      </a:r>
                    </a:p>
                  </a:txBody>
                  <a:tcPr/>
                </a:tc>
                <a:tc>
                  <a:txBody>
                    <a:bodyPr/>
                    <a:lstStyle/>
                    <a:p>
                      <a:r>
                        <a:rPr lang="en-US" sz="1400" dirty="0"/>
                        <a:t>TYPE OF INCOME DISTRIBUTION IN WHICH VALUES AROUND THE MEAN ARE MOST COMMON (MIDDLE CLASS) AND VALUES FURTHER AWAY ARE LEAST COMMON (HIGH AND LOW INCOMES)</a:t>
                      </a:r>
                      <a:endParaRPr lang="nl-BE" sz="1400" dirty="0"/>
                    </a:p>
                  </a:txBody>
                  <a:tcPr/>
                </a:tc>
                <a:tc>
                  <a:txBody>
                    <a:bodyPr/>
                    <a:lstStyle/>
                    <a:p>
                      <a:r>
                        <a:rPr lang="nl-NL" sz="1400" dirty="0"/>
                        <a:t>NORMALE VERDELING</a:t>
                      </a:r>
                      <a:endParaRPr lang="nl-BE" sz="1400" dirty="0"/>
                    </a:p>
                  </a:txBody>
                  <a:tcPr/>
                </a:tc>
                <a:tc>
                  <a:txBody>
                    <a:bodyPr/>
                    <a:lstStyle/>
                    <a:p>
                      <a:r>
                        <a:rPr lang="nl-NL" sz="1400" dirty="0"/>
                        <a:t>SOORT INKOMENSVERDELING WAARBIJ WAARDEN RONDEN HET GEMIDDELDE HET MEEST VOORKOMEN (MIDDENKLASSE) EN WAARDEN DIE VERDER LIGGEN HET MINST VOORKOMEN (HOGE EN LAGE INKOMENS)</a:t>
                      </a:r>
                      <a:endParaRPr lang="nl-BE" sz="1400" dirty="0"/>
                    </a:p>
                  </a:txBody>
                  <a:tcPr/>
                </a:tc>
                <a:extLst>
                  <a:ext uri="{0D108BD9-81ED-4DB2-BD59-A6C34878D82A}">
                    <a16:rowId xmlns:a16="http://schemas.microsoft.com/office/drawing/2014/main" val="3310180414"/>
                  </a:ext>
                </a:extLst>
              </a:tr>
              <a:tr h="370840">
                <a:tc>
                  <a:txBody>
                    <a:bodyPr/>
                    <a:lstStyle/>
                    <a:p>
                      <a:r>
                        <a:rPr lang="nl-BE" sz="1400" dirty="0"/>
                        <a:t>NORMAL GOODS</a:t>
                      </a:r>
                    </a:p>
                  </a:txBody>
                  <a:tcPr/>
                </a:tc>
                <a:tc>
                  <a:txBody>
                    <a:bodyPr/>
                    <a:lstStyle/>
                    <a:p>
                      <a:r>
                        <a:rPr lang="en-US" sz="1400" dirty="0"/>
                        <a:t>GOODS AND SERVICES WITH AN INCOME ELASTICITY BETWEEN 0 AND 1</a:t>
                      </a:r>
                      <a:endParaRPr lang="nl-BE" sz="1400" dirty="0"/>
                    </a:p>
                  </a:txBody>
                  <a:tcPr/>
                </a:tc>
                <a:tc>
                  <a:txBody>
                    <a:bodyPr/>
                    <a:lstStyle/>
                    <a:p>
                      <a:r>
                        <a:rPr lang="nl-NL" sz="1400" dirty="0"/>
                        <a:t>NORMALE GOEDEREN</a:t>
                      </a:r>
                      <a:endParaRPr lang="nl-BE" sz="1400" dirty="0"/>
                    </a:p>
                  </a:txBody>
                  <a:tcPr/>
                </a:tc>
                <a:tc>
                  <a:txBody>
                    <a:bodyPr/>
                    <a:lstStyle/>
                    <a:p>
                      <a:r>
                        <a:rPr lang="nl-NL" sz="1400" dirty="0"/>
                        <a:t>GOEDEREN EN DIENSTEN MET EEN INKOMENSELASTICITEIT TUSSEN 0 EN 1</a:t>
                      </a:r>
                      <a:endParaRPr lang="nl-BE" sz="1400" dirty="0"/>
                    </a:p>
                  </a:txBody>
                  <a:tcPr/>
                </a:tc>
                <a:extLst>
                  <a:ext uri="{0D108BD9-81ED-4DB2-BD59-A6C34878D82A}">
                    <a16:rowId xmlns:a16="http://schemas.microsoft.com/office/drawing/2014/main" val="171014982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2CD65472-5A43-D697-E4EF-8A78DCFE03B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0D8A91A-8776-03BD-3C0E-761D250A6F82}"/>
              </a:ext>
            </a:extLst>
          </p:cNvPr>
          <p:cNvSpPr>
            <a:spLocks noGrp="1"/>
          </p:cNvSpPr>
          <p:nvPr>
            <p:ph type="sldNum" sz="quarter" idx="12"/>
          </p:nvPr>
        </p:nvSpPr>
        <p:spPr/>
        <p:txBody>
          <a:bodyPr/>
          <a:lstStyle/>
          <a:p>
            <a:fld id="{C8997273-801F-4FC5-9C8E-1D1AD37BEC65}" type="slidenum">
              <a:rPr lang="nl-BE" smtClean="0"/>
              <a:t>118</a:t>
            </a:fld>
            <a:endParaRPr lang="nl-BE"/>
          </a:p>
        </p:txBody>
      </p:sp>
      <p:sp>
        <p:nvSpPr>
          <p:cNvPr id="4" name="Tijdelijke aanduiding voor datum 3">
            <a:extLst>
              <a:ext uri="{FF2B5EF4-FFF2-40B4-BE49-F238E27FC236}">
                <a16:creationId xmlns:a16="http://schemas.microsoft.com/office/drawing/2014/main" id="{ADB670A3-BDAC-9FFC-0C6A-74189F6F13F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6286779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12415077"/>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119</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0303320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300058501"/>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120</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117393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409028146"/>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N</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121</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41156558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619127634"/>
              </p:ext>
            </p:extLst>
          </p:nvPr>
        </p:nvGraphicFramePr>
        <p:xfrm>
          <a:off x="402772" y="356053"/>
          <a:ext cx="10515600" cy="25654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OBJECTIVE</a:t>
                      </a:r>
                    </a:p>
                  </a:txBody>
                  <a:tcPr/>
                </a:tc>
                <a:tc>
                  <a:txBody>
                    <a:bodyPr/>
                    <a:lstStyle/>
                    <a:p>
                      <a:r>
                        <a:rPr lang="nl-BE" sz="1400" dirty="0"/>
                        <a:t>RESULT BEING SOUGHT</a:t>
                      </a:r>
                    </a:p>
                  </a:txBody>
                  <a:tcPr/>
                </a:tc>
                <a:tc>
                  <a:txBody>
                    <a:bodyPr/>
                    <a:lstStyle/>
                    <a:p>
                      <a:r>
                        <a:rPr lang="nl-NL" sz="1400" dirty="0"/>
                        <a:t>DOELSTELLING</a:t>
                      </a:r>
                      <a:endParaRPr lang="nl-BE" sz="1400" dirty="0"/>
                    </a:p>
                  </a:txBody>
                  <a:tcPr/>
                </a:tc>
                <a:tc>
                  <a:txBody>
                    <a:bodyPr/>
                    <a:lstStyle/>
                    <a:p>
                      <a:r>
                        <a:rPr lang="nl-NL" sz="1400" dirty="0"/>
                        <a:t>RESULTAAT WAARNAAR WORDT GESTREEFD</a:t>
                      </a:r>
                      <a:endParaRPr lang="nl-BE" sz="1400" dirty="0"/>
                    </a:p>
                  </a:txBody>
                  <a:tcPr/>
                </a:tc>
                <a:extLst>
                  <a:ext uri="{0D108BD9-81ED-4DB2-BD59-A6C34878D82A}">
                    <a16:rowId xmlns:a16="http://schemas.microsoft.com/office/drawing/2014/main" val="3976120905"/>
                  </a:ext>
                </a:extLst>
              </a:tr>
              <a:tr h="370840">
                <a:tc>
                  <a:txBody>
                    <a:bodyPr/>
                    <a:lstStyle/>
                    <a:p>
                      <a:r>
                        <a:rPr lang="nl-BE" sz="1400" dirty="0"/>
                        <a:t>OFFSHORING</a:t>
                      </a:r>
                    </a:p>
                  </a:txBody>
                  <a:tcPr/>
                </a:tc>
                <a:tc>
                  <a:txBody>
                    <a:bodyPr/>
                    <a:lstStyle/>
                    <a:p>
                      <a:r>
                        <a:rPr lang="en-US" sz="1400" dirty="0"/>
                        <a:t>RELOCATION OF BUSINESS ACTIVITY TO ANOTHER COUNTRY, MAINLY WITH THE AIM OF REDUCING COSTS</a:t>
                      </a:r>
                      <a:endParaRPr lang="nl-BE" sz="1400" dirty="0"/>
                    </a:p>
                  </a:txBody>
                  <a:tcPr/>
                </a:tc>
                <a:tc>
                  <a:txBody>
                    <a:bodyPr/>
                    <a:lstStyle/>
                    <a:p>
                      <a:r>
                        <a:rPr lang="nl-BE" sz="1400" dirty="0"/>
                        <a:t>OFFSHORING</a:t>
                      </a:r>
                    </a:p>
                  </a:txBody>
                  <a:tcPr/>
                </a:tc>
                <a:tc>
                  <a:txBody>
                    <a:bodyPr/>
                    <a:lstStyle/>
                    <a:p>
                      <a:r>
                        <a:rPr lang="nl-BE" sz="1400" dirty="0"/>
                        <a:t>VERPLAATSING VAN BEDRIJFSACTIVITEIT NAAR EEN ANDER LAND, VOORNAMELIJK MET DE BEDOELING OM DE KOSTEN TE DRUKKEN</a:t>
                      </a:r>
                    </a:p>
                  </a:txBody>
                  <a:tcPr/>
                </a:tc>
                <a:extLst>
                  <a:ext uri="{0D108BD9-81ED-4DB2-BD59-A6C34878D82A}">
                    <a16:rowId xmlns:a16="http://schemas.microsoft.com/office/drawing/2014/main" val="2459037270"/>
                  </a:ext>
                </a:extLst>
              </a:tr>
              <a:tr h="370840">
                <a:tc>
                  <a:txBody>
                    <a:bodyPr/>
                    <a:lstStyle/>
                    <a:p>
                      <a:r>
                        <a:rPr lang="nl-BE" sz="1400" dirty="0"/>
                        <a:t>OLIGOPOLY</a:t>
                      </a:r>
                    </a:p>
                  </a:txBody>
                  <a:tcPr/>
                </a:tc>
                <a:tc>
                  <a:txBody>
                    <a:bodyPr/>
                    <a:lstStyle/>
                    <a:p>
                      <a:r>
                        <a:rPr lang="en-US" sz="1400" dirty="0"/>
                        <a:t>MARKET TYPE WITH LIMITED NUMBER OF SUPPLIERS</a:t>
                      </a:r>
                      <a:endParaRPr lang="nl-BE" sz="1400" dirty="0"/>
                    </a:p>
                  </a:txBody>
                  <a:tcPr/>
                </a:tc>
                <a:tc>
                  <a:txBody>
                    <a:bodyPr/>
                    <a:lstStyle/>
                    <a:p>
                      <a:r>
                        <a:rPr lang="nl-BE" sz="1400" dirty="0"/>
                        <a:t>OLIGOPOLIE</a:t>
                      </a:r>
                    </a:p>
                  </a:txBody>
                  <a:tcPr/>
                </a:tc>
                <a:tc>
                  <a:txBody>
                    <a:bodyPr/>
                    <a:lstStyle/>
                    <a:p>
                      <a:r>
                        <a:rPr lang="nl-BE" sz="1400" dirty="0"/>
                        <a:t>MARKTVORM MET BEPERKT AANTAL AANBIEDERS</a:t>
                      </a:r>
                    </a:p>
                  </a:txBody>
                  <a:tcPr/>
                </a:tc>
                <a:extLst>
                  <a:ext uri="{0D108BD9-81ED-4DB2-BD59-A6C34878D82A}">
                    <a16:rowId xmlns:a16="http://schemas.microsoft.com/office/drawing/2014/main" val="354711895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O</a:t>
            </a:r>
          </a:p>
        </p:txBody>
      </p:sp>
      <p:sp>
        <p:nvSpPr>
          <p:cNvPr id="2" name="Tijdelijke aanduiding voor voettekst 1">
            <a:extLst>
              <a:ext uri="{FF2B5EF4-FFF2-40B4-BE49-F238E27FC236}">
                <a16:creationId xmlns:a16="http://schemas.microsoft.com/office/drawing/2014/main" id="{E6D28B68-A3CD-576B-B851-7D9BB4CB85E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C9E1F2E-53F7-64E5-DD5B-F07F2A72B49E}"/>
              </a:ext>
            </a:extLst>
          </p:cNvPr>
          <p:cNvSpPr>
            <a:spLocks noGrp="1"/>
          </p:cNvSpPr>
          <p:nvPr>
            <p:ph type="sldNum" sz="quarter" idx="12"/>
          </p:nvPr>
        </p:nvSpPr>
        <p:spPr/>
        <p:txBody>
          <a:bodyPr/>
          <a:lstStyle/>
          <a:p>
            <a:fld id="{C8997273-801F-4FC5-9C8E-1D1AD37BEC65}" type="slidenum">
              <a:rPr lang="nl-BE" smtClean="0"/>
              <a:t>122</a:t>
            </a:fld>
            <a:endParaRPr lang="nl-BE"/>
          </a:p>
        </p:txBody>
      </p:sp>
      <p:sp>
        <p:nvSpPr>
          <p:cNvPr id="4" name="Tijdelijke aanduiding voor datum 3">
            <a:extLst>
              <a:ext uri="{FF2B5EF4-FFF2-40B4-BE49-F238E27FC236}">
                <a16:creationId xmlns:a16="http://schemas.microsoft.com/office/drawing/2014/main" id="{8DF18BC1-D2DE-84EF-35CB-8C180E256D9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2756594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101339949"/>
              </p:ext>
            </p:extLst>
          </p:nvPr>
        </p:nvGraphicFramePr>
        <p:xfrm>
          <a:off x="402772" y="356053"/>
          <a:ext cx="10515600" cy="57353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OPENNESS</a:t>
                      </a:r>
                    </a:p>
                  </a:txBody>
                  <a:tcPr/>
                </a:tc>
                <a:tc>
                  <a:txBody>
                    <a:bodyPr/>
                    <a:lstStyle/>
                    <a:p>
                      <a:r>
                        <a:rPr lang="en-US" sz="1400" dirty="0"/>
                        <a:t>EXTENT TO WHICH NEW SUPPLIERS CAN ENTER A MARKET</a:t>
                      </a:r>
                      <a:endParaRPr lang="nl-BE" sz="1400" dirty="0"/>
                    </a:p>
                  </a:txBody>
                  <a:tcPr/>
                </a:tc>
                <a:tc>
                  <a:txBody>
                    <a:bodyPr/>
                    <a:lstStyle/>
                    <a:p>
                      <a:r>
                        <a:rPr lang="nl-BE" sz="1400" dirty="0"/>
                        <a:t>OPENHEID</a:t>
                      </a:r>
                    </a:p>
                  </a:txBody>
                  <a:tcPr/>
                </a:tc>
                <a:tc>
                  <a:txBody>
                    <a:bodyPr/>
                    <a:lstStyle/>
                    <a:p>
                      <a:r>
                        <a:rPr lang="nl-NL" sz="1400" dirty="0"/>
                        <a:t>MATE WAARIN NIEUWE AANBIEDERS KUNNEN TOETREDEN TOT EEN MARKT</a:t>
                      </a:r>
                      <a:endParaRPr lang="nl-BE" sz="1400" dirty="0"/>
                    </a:p>
                  </a:txBody>
                  <a:tcPr/>
                </a:tc>
                <a:extLst>
                  <a:ext uri="{0D108BD9-81ED-4DB2-BD59-A6C34878D82A}">
                    <a16:rowId xmlns:a16="http://schemas.microsoft.com/office/drawing/2014/main" val="2498304835"/>
                  </a:ext>
                </a:extLst>
              </a:tr>
              <a:tr h="370840">
                <a:tc>
                  <a:txBody>
                    <a:bodyPr/>
                    <a:lstStyle/>
                    <a:p>
                      <a:r>
                        <a:rPr lang="nl-BE" sz="1400" dirty="0"/>
                        <a:t>OPPORTUNITY COST</a:t>
                      </a:r>
                    </a:p>
                  </a:txBody>
                  <a:tcPr/>
                </a:tc>
                <a:tc>
                  <a:txBody>
                    <a:bodyPr/>
                    <a:lstStyle/>
                    <a:p>
                      <a:r>
                        <a:rPr lang="en-US" sz="1400" dirty="0"/>
                        <a:t>COST OF AN ECONOMIC CHOICE, EXPRESSED IN TERMS OF THE BEST MISSED OPPORTUNITY</a:t>
                      </a:r>
                      <a:endParaRPr lang="nl-BE" sz="1400" dirty="0"/>
                    </a:p>
                  </a:txBody>
                  <a:tcPr/>
                </a:tc>
                <a:tc>
                  <a:txBody>
                    <a:bodyPr/>
                    <a:lstStyle/>
                    <a:p>
                      <a:r>
                        <a:rPr lang="nl-BE" sz="1400" dirty="0"/>
                        <a:t>OPPORTUNITEITSKOST</a:t>
                      </a:r>
                    </a:p>
                  </a:txBody>
                  <a:tcPr/>
                </a:tc>
                <a:tc>
                  <a:txBody>
                    <a:bodyPr/>
                    <a:lstStyle/>
                    <a:p>
                      <a:r>
                        <a:rPr lang="nl-NL" sz="1400" dirty="0"/>
                        <a:t>KOST VAN EEN ECONOMISCHE KEUZE, UITGEDRUKT IN TERMEN VAN DE BESTE GEMISTE KANS</a:t>
                      </a:r>
                      <a:endParaRPr lang="nl-BE" sz="1400" dirty="0"/>
                    </a:p>
                  </a:txBody>
                  <a:tcPr/>
                </a:tc>
                <a:extLst>
                  <a:ext uri="{0D108BD9-81ED-4DB2-BD59-A6C34878D82A}">
                    <a16:rowId xmlns:a16="http://schemas.microsoft.com/office/drawing/2014/main" val="4113362456"/>
                  </a:ext>
                </a:extLst>
              </a:tr>
              <a:tr h="370840">
                <a:tc>
                  <a:txBody>
                    <a:bodyPr/>
                    <a:lstStyle/>
                    <a:p>
                      <a:r>
                        <a:rPr lang="nl-BE" sz="1400" dirty="0"/>
                        <a:t>ORGANISATION FOR ECONOMIC COOPERATION AND DEVELOPMENT (OECD)</a:t>
                      </a:r>
                    </a:p>
                  </a:txBody>
                  <a:tcPr/>
                </a:tc>
                <a:tc>
                  <a:txBody>
                    <a:bodyPr/>
                    <a:lstStyle/>
                    <a:p>
                      <a:r>
                        <a:rPr lang="en-US" sz="1400" dirty="0"/>
                        <a:t>PARTNERSHIP OF 30 COUNTRIES TO DISCUSS, STUDY AND COORDINATE SOCIAL AND ECONOMIC POLICIES</a:t>
                      </a:r>
                      <a:endParaRPr lang="nl-BE" sz="1400" dirty="0"/>
                    </a:p>
                  </a:txBody>
                  <a:tcPr/>
                </a:tc>
                <a:tc>
                  <a:txBody>
                    <a:bodyPr/>
                    <a:lstStyle/>
                    <a:p>
                      <a:r>
                        <a:rPr lang="nl-NL" sz="1400" dirty="0"/>
                        <a:t>ORGANISATIE VOOR ECONOMISCHE SAMENWERKING EN ONTWIKKELING (OESO)</a:t>
                      </a:r>
                      <a:endParaRPr lang="nl-BE" sz="1400" dirty="0"/>
                    </a:p>
                  </a:txBody>
                  <a:tcPr/>
                </a:tc>
                <a:tc>
                  <a:txBody>
                    <a:bodyPr/>
                    <a:lstStyle/>
                    <a:p>
                      <a:r>
                        <a:rPr lang="nl-NL" sz="1400" dirty="0"/>
                        <a:t>SAMENWERKINGSVERBAND VAN 30 LANDEN OM SOCIAAL EN ECONOMISCH BELEID TE BESPREKEN, BESTUDEREN EN COORDINEREN</a:t>
                      </a:r>
                      <a:endParaRPr lang="nl-BE" sz="1400" dirty="0"/>
                    </a:p>
                  </a:txBody>
                  <a:tcPr/>
                </a:tc>
                <a:extLst>
                  <a:ext uri="{0D108BD9-81ED-4DB2-BD59-A6C34878D82A}">
                    <a16:rowId xmlns:a16="http://schemas.microsoft.com/office/drawing/2014/main" val="849870800"/>
                  </a:ext>
                </a:extLst>
              </a:tr>
              <a:tr h="370840">
                <a:tc>
                  <a:txBody>
                    <a:bodyPr/>
                    <a:lstStyle/>
                    <a:p>
                      <a:r>
                        <a:rPr lang="nl-BE" sz="1400" dirty="0"/>
                        <a:t>OUTPUT GAP</a:t>
                      </a:r>
                    </a:p>
                  </a:txBody>
                  <a:tcPr/>
                </a:tc>
                <a:tc>
                  <a:txBody>
                    <a:bodyPr/>
                    <a:lstStyle/>
                    <a:p>
                      <a:r>
                        <a:rPr lang="en-US" sz="1400" dirty="0"/>
                        <a:t>POSITIVE OR NEGATIVE DIFFERENCE BETWEEN REAL GDP AND POTENTIAL GDP EXPRESSED AS % RELATIVE TO POTENTIAL GDP</a:t>
                      </a:r>
                      <a:endParaRPr lang="nl-BE" sz="1400" dirty="0"/>
                    </a:p>
                  </a:txBody>
                  <a:tcPr/>
                </a:tc>
                <a:tc>
                  <a:txBody>
                    <a:bodyPr/>
                    <a:lstStyle/>
                    <a:p>
                      <a:r>
                        <a:rPr lang="nl-NL" sz="1400" dirty="0"/>
                        <a:t>OUTPUTKLOOF</a:t>
                      </a:r>
                      <a:endParaRPr lang="nl-BE" sz="1400" dirty="0"/>
                    </a:p>
                  </a:txBody>
                  <a:tcPr/>
                </a:tc>
                <a:tc>
                  <a:txBody>
                    <a:bodyPr/>
                    <a:lstStyle/>
                    <a:p>
                      <a:r>
                        <a:rPr lang="nl-NL" sz="1400" dirty="0"/>
                        <a:t>POSITIEF OF NEGATIEF VERSCHIL TUSSEN REEEL BBP EN POTENTIEEL BBP UITGEDRUKT ALS % TEN OPZICHTE VAN HET POTENTIEEL BBP</a:t>
                      </a:r>
                      <a:endParaRPr lang="nl-BE" sz="1400" dirty="0"/>
                    </a:p>
                  </a:txBody>
                  <a:tcPr/>
                </a:tc>
                <a:extLst>
                  <a:ext uri="{0D108BD9-81ED-4DB2-BD59-A6C34878D82A}">
                    <a16:rowId xmlns:a16="http://schemas.microsoft.com/office/drawing/2014/main" val="2335344236"/>
                  </a:ext>
                </a:extLst>
              </a:tr>
              <a:tr h="370840">
                <a:tc>
                  <a:txBody>
                    <a:bodyPr/>
                    <a:lstStyle/>
                    <a:p>
                      <a:r>
                        <a:rPr lang="nl-BE" sz="1400" dirty="0"/>
                        <a:t>OUTSOURCING</a:t>
                      </a:r>
                    </a:p>
                  </a:txBody>
                  <a:tcPr/>
                </a:tc>
                <a:tc>
                  <a:txBody>
                    <a:bodyPr/>
                    <a:lstStyle/>
                    <a:p>
                      <a:r>
                        <a:rPr lang="en-US" sz="1400" dirty="0"/>
                        <a:t>HAVING BUSINESS ACTIVITIES CARRIED OUT BY THIRD PARTIES, MAINLY WITH THE AIM OF REDUCING COSTS</a:t>
                      </a:r>
                      <a:endParaRPr lang="nl-BE" sz="1400" dirty="0"/>
                    </a:p>
                  </a:txBody>
                  <a:tcPr/>
                </a:tc>
                <a:tc>
                  <a:txBody>
                    <a:bodyPr/>
                    <a:lstStyle/>
                    <a:p>
                      <a:r>
                        <a:rPr lang="nl-BE" sz="1400" dirty="0"/>
                        <a:t>OUTSOURCING</a:t>
                      </a:r>
                    </a:p>
                  </a:txBody>
                  <a:tcPr/>
                </a:tc>
                <a:tc>
                  <a:txBody>
                    <a:bodyPr/>
                    <a:lstStyle/>
                    <a:p>
                      <a:r>
                        <a:rPr lang="nl-BE" sz="1400" dirty="0"/>
                        <a:t>HET LATEN UITVOEREN VAN BEDRIJFSACTIVITEITEN DOOR DERDEN, VOORNAMELIJK MET DE BEDOELING OM DE KOSTEN TE DRUKKEN</a:t>
                      </a:r>
                    </a:p>
                  </a:txBody>
                  <a:tcPr/>
                </a:tc>
                <a:extLst>
                  <a:ext uri="{0D108BD9-81ED-4DB2-BD59-A6C34878D82A}">
                    <a16:rowId xmlns:a16="http://schemas.microsoft.com/office/drawing/2014/main" val="348372318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O</a:t>
            </a:r>
          </a:p>
        </p:txBody>
      </p:sp>
      <p:sp>
        <p:nvSpPr>
          <p:cNvPr id="2" name="Tijdelijke aanduiding voor voettekst 1">
            <a:extLst>
              <a:ext uri="{FF2B5EF4-FFF2-40B4-BE49-F238E27FC236}">
                <a16:creationId xmlns:a16="http://schemas.microsoft.com/office/drawing/2014/main" id="{E6D28B68-A3CD-576B-B851-7D9BB4CB85E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3C9E1F2E-53F7-64E5-DD5B-F07F2A72B49E}"/>
              </a:ext>
            </a:extLst>
          </p:cNvPr>
          <p:cNvSpPr>
            <a:spLocks noGrp="1"/>
          </p:cNvSpPr>
          <p:nvPr>
            <p:ph type="sldNum" sz="quarter" idx="12"/>
          </p:nvPr>
        </p:nvSpPr>
        <p:spPr/>
        <p:txBody>
          <a:bodyPr/>
          <a:lstStyle/>
          <a:p>
            <a:fld id="{C8997273-801F-4FC5-9C8E-1D1AD37BEC65}" type="slidenum">
              <a:rPr lang="nl-BE" smtClean="0"/>
              <a:t>123</a:t>
            </a:fld>
            <a:endParaRPr lang="nl-BE"/>
          </a:p>
        </p:txBody>
      </p:sp>
      <p:sp>
        <p:nvSpPr>
          <p:cNvPr id="4" name="Tijdelijke aanduiding voor datum 3">
            <a:extLst>
              <a:ext uri="{FF2B5EF4-FFF2-40B4-BE49-F238E27FC236}">
                <a16:creationId xmlns:a16="http://schemas.microsoft.com/office/drawing/2014/main" id="{8DF18BC1-D2DE-84EF-35CB-8C180E256D9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5975489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851550183"/>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O</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124</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3878442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459732679"/>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O</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125</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3410401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520128764"/>
              </p:ext>
            </p:extLst>
          </p:nvPr>
        </p:nvGraphicFramePr>
        <p:xfrm>
          <a:off x="402772" y="356053"/>
          <a:ext cx="10515600" cy="47599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O</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126</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9076866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729053888"/>
              </p:ext>
            </p:extLst>
          </p:nvPr>
        </p:nvGraphicFramePr>
        <p:xfrm>
          <a:off x="402772" y="356053"/>
          <a:ext cx="10515600" cy="42722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PARAFISCAL REVENUES</a:t>
                      </a:r>
                    </a:p>
                  </a:txBody>
                  <a:tcPr/>
                </a:tc>
                <a:tc>
                  <a:txBody>
                    <a:bodyPr/>
                    <a:lstStyle/>
                    <a:p>
                      <a:r>
                        <a:rPr lang="en-US" sz="1400" dirty="0"/>
                        <a:t>ENTIRETY OF THE SOCIAL CONTRIBUTIONS OF EMPLOYEES AND EMPLOYERS</a:t>
                      </a:r>
                      <a:endParaRPr lang="nl-BE" sz="1400" dirty="0"/>
                    </a:p>
                  </a:txBody>
                  <a:tcPr/>
                </a:tc>
                <a:tc>
                  <a:txBody>
                    <a:bodyPr/>
                    <a:lstStyle/>
                    <a:p>
                      <a:r>
                        <a:rPr lang="nl-NL" sz="1400" dirty="0"/>
                        <a:t>PARAFISCALE ONTVANGSTEN</a:t>
                      </a:r>
                      <a:endParaRPr lang="nl-BE" sz="1400" dirty="0"/>
                    </a:p>
                  </a:txBody>
                  <a:tcPr/>
                </a:tc>
                <a:tc>
                  <a:txBody>
                    <a:bodyPr/>
                    <a:lstStyle/>
                    <a:p>
                      <a:r>
                        <a:rPr lang="nl-BE" sz="1400" dirty="0"/>
                        <a:t>GEHEEL VAN DE SOCIALE BIJDRAGEN VAN WERKNEMERS EN WERKGEVERS</a:t>
                      </a:r>
                    </a:p>
                  </a:txBody>
                  <a:tcPr/>
                </a:tc>
                <a:extLst>
                  <a:ext uri="{0D108BD9-81ED-4DB2-BD59-A6C34878D82A}">
                    <a16:rowId xmlns:a16="http://schemas.microsoft.com/office/drawing/2014/main" val="1541550211"/>
                  </a:ext>
                </a:extLst>
              </a:tr>
              <a:tr h="370840">
                <a:tc>
                  <a:txBody>
                    <a:bodyPr/>
                    <a:lstStyle/>
                    <a:p>
                      <a:r>
                        <a:rPr lang="nl-BE" sz="1400"/>
                        <a:t>PARETO CURVE</a:t>
                      </a:r>
                      <a:endParaRPr lang="nl-BE" sz="1400" dirty="0"/>
                    </a:p>
                  </a:txBody>
                  <a:tcPr/>
                </a:tc>
                <a:tc>
                  <a:txBody>
                    <a:bodyPr/>
                    <a:lstStyle/>
                    <a:p>
                      <a:r>
                        <a:rPr lang="en-US" sz="1400" dirty="0"/>
                        <a:t>TYPE OF INCOME DISTRIBUTION IN WHICH 80% OF A COUNTRY'S INCOME IS EARNED BY 20% OF THE POPULATION (AND 20% OF THE INCOME BY 80% OF THE POPULATION)</a:t>
                      </a:r>
                      <a:endParaRPr lang="nl-BE" sz="1400" dirty="0"/>
                    </a:p>
                  </a:txBody>
                  <a:tcPr/>
                </a:tc>
                <a:tc>
                  <a:txBody>
                    <a:bodyPr/>
                    <a:lstStyle/>
                    <a:p>
                      <a:r>
                        <a:rPr lang="nl-NL" sz="1400" dirty="0"/>
                        <a:t>PARETO-CURVE</a:t>
                      </a:r>
                      <a:endParaRPr lang="nl-B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SOORT INKOMENSVERDELING WAARBIJ </a:t>
                      </a:r>
                      <a:r>
                        <a:rPr lang="nl-BE" sz="1400" dirty="0"/>
                        <a:t>80% VAN HET INKOMEN VAN EEN LAND WORDT VERDIEND DOOR 20% VAN DE BEVOLKING (EN 20% VAN HET INKOMEN DOOR 80% VAN DE BEVOLKING)</a:t>
                      </a:r>
                    </a:p>
                  </a:txBody>
                  <a:tcPr/>
                </a:tc>
                <a:extLst>
                  <a:ext uri="{0D108BD9-81ED-4DB2-BD59-A6C34878D82A}">
                    <a16:rowId xmlns:a16="http://schemas.microsoft.com/office/drawing/2014/main" val="207905661"/>
                  </a:ext>
                </a:extLst>
              </a:tr>
              <a:tr h="370840">
                <a:tc>
                  <a:txBody>
                    <a:bodyPr/>
                    <a:lstStyle/>
                    <a:p>
                      <a:r>
                        <a:rPr lang="nl-BE" sz="1400" dirty="0"/>
                        <a:t>PARETO EFFICIENCY</a:t>
                      </a:r>
                    </a:p>
                  </a:txBody>
                  <a:tcPr/>
                </a:tc>
                <a:tc>
                  <a:txBody>
                    <a:bodyPr/>
                    <a:lstStyle/>
                    <a:p>
                      <a:r>
                        <a:rPr lang="en-US" sz="1400" dirty="0"/>
                        <a:t>SITUATION WHERE NO FURTHER IMPROVEMENT CAN HAPPEN TO THE WEALTH OF 1 MARKET PLAYER WITHOUT ANOTHER MARKET PLAYER BEING WORSE OFF</a:t>
                      </a:r>
                      <a:endParaRPr lang="nl-BE" sz="1400" dirty="0"/>
                    </a:p>
                  </a:txBody>
                  <a:tcPr/>
                </a:tc>
                <a:tc>
                  <a:txBody>
                    <a:bodyPr/>
                    <a:lstStyle/>
                    <a:p>
                      <a:r>
                        <a:rPr lang="nl-NL" sz="1400" dirty="0"/>
                        <a:t>PARETO-EFFICIENTIE</a:t>
                      </a:r>
                      <a:endParaRPr lang="nl-BE" sz="1400" dirty="0"/>
                    </a:p>
                  </a:txBody>
                  <a:tcPr/>
                </a:tc>
                <a:tc>
                  <a:txBody>
                    <a:bodyPr/>
                    <a:lstStyle/>
                    <a:p>
                      <a:r>
                        <a:rPr lang="nl-BE" sz="1400" dirty="0"/>
                        <a:t>SITUATIE WAARIN GEEN VERDERE VERBETERING KAN GEBEUREN AAN DE WELVAART VAN 1 MARKTSPELER ZONDER DAT EEN ANDERE MARKTSPELER ER SLECHTER AF IS</a:t>
                      </a:r>
                    </a:p>
                  </a:txBody>
                  <a:tcPr/>
                </a:tc>
                <a:extLst>
                  <a:ext uri="{0D108BD9-81ED-4DB2-BD59-A6C34878D82A}">
                    <a16:rowId xmlns:a16="http://schemas.microsoft.com/office/drawing/2014/main" val="347427310"/>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9D222ACB-F926-B193-958F-759A2443360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EE48417-866D-5EFC-D8BE-070EB9928033}"/>
              </a:ext>
            </a:extLst>
          </p:cNvPr>
          <p:cNvSpPr>
            <a:spLocks noGrp="1"/>
          </p:cNvSpPr>
          <p:nvPr>
            <p:ph type="sldNum" sz="quarter" idx="12"/>
          </p:nvPr>
        </p:nvSpPr>
        <p:spPr/>
        <p:txBody>
          <a:bodyPr/>
          <a:lstStyle/>
          <a:p>
            <a:fld id="{C8997273-801F-4FC5-9C8E-1D1AD37BEC65}" type="slidenum">
              <a:rPr lang="nl-BE" smtClean="0"/>
              <a:t>127</a:t>
            </a:fld>
            <a:endParaRPr lang="nl-BE"/>
          </a:p>
        </p:txBody>
      </p:sp>
      <p:sp>
        <p:nvSpPr>
          <p:cNvPr id="4" name="Tijdelijke aanduiding voor datum 3">
            <a:extLst>
              <a:ext uri="{FF2B5EF4-FFF2-40B4-BE49-F238E27FC236}">
                <a16:creationId xmlns:a16="http://schemas.microsoft.com/office/drawing/2014/main" id="{468675D9-2E45-9598-B9CB-7A1F9E73488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95960806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474995514"/>
              </p:ext>
            </p:extLst>
          </p:nvPr>
        </p:nvGraphicFramePr>
        <p:xfrm>
          <a:off x="402772" y="356053"/>
          <a:ext cx="10515600" cy="4363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PAYROLL WITHHOLDING TAX</a:t>
                      </a:r>
                    </a:p>
                  </a:txBody>
                  <a:tcPr/>
                </a:tc>
                <a:tc>
                  <a:txBody>
                    <a:bodyPr/>
                    <a:lstStyle/>
                    <a:p>
                      <a:r>
                        <a:rPr lang="en-US" sz="1400" dirty="0"/>
                        <a:t>WITHHOLDING TAX PAYABLE BY EMPLOYERS ON WAGES AND SALARIES THEY PAY TO EMPLOYEES</a:t>
                      </a:r>
                      <a:endParaRPr lang="nl-BE" sz="1400" dirty="0"/>
                    </a:p>
                  </a:txBody>
                  <a:tcPr/>
                </a:tc>
                <a:tc>
                  <a:txBody>
                    <a:bodyPr/>
                    <a:lstStyle/>
                    <a:p>
                      <a:r>
                        <a:rPr lang="nl-BE" sz="1400" dirty="0"/>
                        <a:t>BEDRIJFSVOORHEFFING</a:t>
                      </a:r>
                    </a:p>
                  </a:txBody>
                  <a:tcPr/>
                </a:tc>
                <a:tc>
                  <a:txBody>
                    <a:bodyPr/>
                    <a:lstStyle/>
                    <a:p>
                      <a:r>
                        <a:rPr lang="nl-BE" sz="1400" dirty="0"/>
                        <a:t>VOORHEFFING DIE DOOR WERKGEVERS IS VERSCHULDIGD OP DE LONEN EN WEDDEN DIE ZIJ BETALEN AAN WERKNEMERS</a:t>
                      </a:r>
                    </a:p>
                  </a:txBody>
                  <a:tcPr/>
                </a:tc>
                <a:extLst>
                  <a:ext uri="{0D108BD9-81ED-4DB2-BD59-A6C34878D82A}">
                    <a16:rowId xmlns:a16="http://schemas.microsoft.com/office/drawing/2014/main" val="2250890889"/>
                  </a:ext>
                </a:extLst>
              </a:tr>
              <a:tr h="370840">
                <a:tc>
                  <a:txBody>
                    <a:bodyPr/>
                    <a:lstStyle/>
                    <a:p>
                      <a:r>
                        <a:rPr lang="nl-BE" sz="1400" dirty="0"/>
                        <a:t>PEAK</a:t>
                      </a:r>
                    </a:p>
                  </a:txBody>
                  <a:tcPr/>
                </a:tc>
                <a:tc>
                  <a:txBody>
                    <a:bodyPr/>
                    <a:lstStyle/>
                    <a:p>
                      <a:r>
                        <a:rPr lang="nl-BE" sz="1400" dirty="0"/>
                        <a:t>HIGH POINT IN THE CYCLICAL ACTIVITY</a:t>
                      </a:r>
                    </a:p>
                  </a:txBody>
                  <a:tcPr/>
                </a:tc>
                <a:tc>
                  <a:txBody>
                    <a:bodyPr/>
                    <a:lstStyle/>
                    <a:p>
                      <a:r>
                        <a:rPr lang="nl-BE" sz="1400" dirty="0"/>
                        <a:t>PIEK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HOOGTEPUNT IN DE CONJUNCTUUR</a:t>
                      </a:r>
                    </a:p>
                  </a:txBody>
                  <a:tcPr/>
                </a:tc>
                <a:extLst>
                  <a:ext uri="{0D108BD9-81ED-4DB2-BD59-A6C34878D82A}">
                    <a16:rowId xmlns:a16="http://schemas.microsoft.com/office/drawing/2014/main" val="564093563"/>
                  </a:ext>
                </a:extLst>
              </a:tr>
              <a:tr h="370840">
                <a:tc>
                  <a:txBody>
                    <a:bodyPr/>
                    <a:lstStyle/>
                    <a:p>
                      <a:r>
                        <a:rPr lang="nl-BE" sz="1400" dirty="0"/>
                        <a:t>PENSION PILLARS</a:t>
                      </a:r>
                    </a:p>
                  </a:txBody>
                  <a:tcPr/>
                </a:tc>
                <a:tc>
                  <a:txBody>
                    <a:bodyPr/>
                    <a:lstStyle/>
                    <a:p>
                      <a:r>
                        <a:rPr lang="en-US" sz="1400" dirty="0"/>
                        <a:t>FOUR WAYS TO ENSURE PENSION: 1) LEGAL PENSION 2) GROUP INSURANCE 3) PENSION SAVING 4) ADDITIONAL SAVING</a:t>
                      </a:r>
                      <a:endParaRPr lang="nl-BE" sz="1400" dirty="0"/>
                    </a:p>
                  </a:txBody>
                  <a:tcPr/>
                </a:tc>
                <a:tc>
                  <a:txBody>
                    <a:bodyPr/>
                    <a:lstStyle/>
                    <a:p>
                      <a:r>
                        <a:rPr lang="nl-BE" sz="1400" dirty="0"/>
                        <a:t>PENSIOENPIJLERS</a:t>
                      </a:r>
                    </a:p>
                  </a:txBody>
                  <a:tcPr/>
                </a:tc>
                <a:tc>
                  <a:txBody>
                    <a:bodyPr/>
                    <a:lstStyle/>
                    <a:p>
                      <a:r>
                        <a:rPr lang="nl-BE" sz="1400" dirty="0"/>
                        <a:t>VIER MANIEREN OM PENSIOEN TE VERZEKEREN: 1) WETTELIJK PENSIOEN 2) GROEPSVERZEKERING 3) PENSIOENSPAREN 4) ADDITIONEEL SPAREN</a:t>
                      </a:r>
                    </a:p>
                  </a:txBody>
                  <a:tcPr/>
                </a:tc>
                <a:extLst>
                  <a:ext uri="{0D108BD9-81ED-4DB2-BD59-A6C34878D82A}">
                    <a16:rowId xmlns:a16="http://schemas.microsoft.com/office/drawing/2014/main" val="3774935824"/>
                  </a:ext>
                </a:extLst>
              </a:tr>
              <a:tr h="370840">
                <a:tc>
                  <a:txBody>
                    <a:bodyPr/>
                    <a:lstStyle/>
                    <a:p>
                      <a:r>
                        <a:rPr lang="nl-BE" sz="1400" dirty="0"/>
                        <a:t>PENSION SAVING</a:t>
                      </a:r>
                    </a:p>
                  </a:txBody>
                  <a:tcPr/>
                </a:tc>
                <a:tc>
                  <a:txBody>
                    <a:bodyPr/>
                    <a:lstStyle/>
                    <a:p>
                      <a:r>
                        <a:rPr lang="en-US" sz="1400" dirty="0"/>
                        <a:t>TYPE OF LONG-TERM SAVING ON TOP OF THE LEGAL PENSION</a:t>
                      </a:r>
                      <a:endParaRPr lang="nl-BE" sz="1400" dirty="0"/>
                    </a:p>
                  </a:txBody>
                  <a:tcPr/>
                </a:tc>
                <a:tc>
                  <a:txBody>
                    <a:bodyPr/>
                    <a:lstStyle/>
                    <a:p>
                      <a:r>
                        <a:rPr lang="nl-BE" sz="1400" dirty="0"/>
                        <a:t>PENSIOENSPAREN</a:t>
                      </a:r>
                    </a:p>
                  </a:txBody>
                  <a:tcPr/>
                </a:tc>
                <a:tc>
                  <a:txBody>
                    <a:bodyPr/>
                    <a:lstStyle/>
                    <a:p>
                      <a:r>
                        <a:rPr lang="nl-BE" sz="1400" dirty="0"/>
                        <a:t>VORM VAN LANGETERMIJNSPAREN BOVENOP HET WETTELIJK PENSIOEN</a:t>
                      </a:r>
                    </a:p>
                  </a:txBody>
                  <a:tcPr/>
                </a:tc>
                <a:extLst>
                  <a:ext uri="{0D108BD9-81ED-4DB2-BD59-A6C34878D82A}">
                    <a16:rowId xmlns:a16="http://schemas.microsoft.com/office/drawing/2014/main" val="359003185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9D222ACB-F926-B193-958F-759A2443360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EE48417-866D-5EFC-D8BE-070EB9928033}"/>
              </a:ext>
            </a:extLst>
          </p:cNvPr>
          <p:cNvSpPr>
            <a:spLocks noGrp="1"/>
          </p:cNvSpPr>
          <p:nvPr>
            <p:ph type="sldNum" sz="quarter" idx="12"/>
          </p:nvPr>
        </p:nvSpPr>
        <p:spPr/>
        <p:txBody>
          <a:bodyPr/>
          <a:lstStyle/>
          <a:p>
            <a:fld id="{C8997273-801F-4FC5-9C8E-1D1AD37BEC65}" type="slidenum">
              <a:rPr lang="nl-BE" smtClean="0"/>
              <a:t>128</a:t>
            </a:fld>
            <a:endParaRPr lang="nl-BE"/>
          </a:p>
        </p:txBody>
      </p:sp>
      <p:sp>
        <p:nvSpPr>
          <p:cNvPr id="4" name="Tijdelijke aanduiding voor datum 3">
            <a:extLst>
              <a:ext uri="{FF2B5EF4-FFF2-40B4-BE49-F238E27FC236}">
                <a16:creationId xmlns:a16="http://schemas.microsoft.com/office/drawing/2014/main" id="{468675D9-2E45-9598-B9CB-7A1F9E73488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926179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985879708"/>
              </p:ext>
            </p:extLst>
          </p:nvPr>
        </p:nvGraphicFramePr>
        <p:xfrm>
          <a:off x="402772" y="356053"/>
          <a:ext cx="10515600" cy="28702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PERFECTLY ELASTIC DEMAND</a:t>
                      </a:r>
                    </a:p>
                  </a:txBody>
                  <a:tcPr/>
                </a:tc>
                <a:tc>
                  <a:txBody>
                    <a:bodyPr/>
                    <a:lstStyle/>
                    <a:p>
                      <a:r>
                        <a:rPr lang="en-US" sz="1400" dirty="0"/>
                        <a:t>DEMAND WITH PRICE ELASTICITY EQUAL TO INFINITY</a:t>
                      </a:r>
                      <a:endParaRPr lang="nl-BE" sz="1400" dirty="0"/>
                    </a:p>
                  </a:txBody>
                  <a:tcPr/>
                </a:tc>
                <a:tc>
                  <a:txBody>
                    <a:bodyPr/>
                    <a:lstStyle/>
                    <a:p>
                      <a:r>
                        <a:rPr lang="nl-BE" sz="1400" dirty="0"/>
                        <a:t>PERFECT ELASTISCHE VRAAG</a:t>
                      </a:r>
                    </a:p>
                  </a:txBody>
                  <a:tcPr/>
                </a:tc>
                <a:tc>
                  <a:txBody>
                    <a:bodyPr/>
                    <a:lstStyle/>
                    <a:p>
                      <a:r>
                        <a:rPr lang="nl-BE" sz="1400" dirty="0"/>
                        <a:t>VRAAG MET PRIJSELASTICITEIT GELIJK AAN ONEINDIG</a:t>
                      </a:r>
                    </a:p>
                  </a:txBody>
                  <a:tcPr/>
                </a:tc>
                <a:extLst>
                  <a:ext uri="{0D108BD9-81ED-4DB2-BD59-A6C34878D82A}">
                    <a16:rowId xmlns:a16="http://schemas.microsoft.com/office/drawing/2014/main" val="637029704"/>
                  </a:ext>
                </a:extLst>
              </a:tr>
              <a:tr h="370840">
                <a:tc>
                  <a:txBody>
                    <a:bodyPr/>
                    <a:lstStyle/>
                    <a:p>
                      <a:r>
                        <a:rPr lang="nl-BE" sz="1400" dirty="0"/>
                        <a:t>PERFECTLY ELASTIC SUPPLY</a:t>
                      </a:r>
                    </a:p>
                  </a:txBody>
                  <a:tcPr/>
                </a:tc>
                <a:tc>
                  <a:txBody>
                    <a:bodyPr/>
                    <a:lstStyle/>
                    <a:p>
                      <a:r>
                        <a:rPr lang="en-US" sz="1400" dirty="0"/>
                        <a:t>SUPPLY WITH PRICE ELASTICITY EQUAL TO INFINITY</a:t>
                      </a:r>
                      <a:endParaRPr lang="nl-BE" sz="1400" dirty="0"/>
                    </a:p>
                  </a:txBody>
                  <a:tcPr/>
                </a:tc>
                <a:tc>
                  <a:txBody>
                    <a:bodyPr/>
                    <a:lstStyle/>
                    <a:p>
                      <a:r>
                        <a:rPr lang="nl-BE" sz="1400" dirty="0"/>
                        <a:t>PERFECT ELASTISCH AANBOD</a:t>
                      </a:r>
                    </a:p>
                  </a:txBody>
                  <a:tcPr/>
                </a:tc>
                <a:tc>
                  <a:txBody>
                    <a:bodyPr/>
                    <a:lstStyle/>
                    <a:p>
                      <a:r>
                        <a:rPr lang="nl-BE" sz="1400" dirty="0"/>
                        <a:t>AANBOD MET PRIJSELASTICITEIT GELIJK AAN ONEINDIG</a:t>
                      </a:r>
                    </a:p>
                  </a:txBody>
                  <a:tcPr/>
                </a:tc>
                <a:extLst>
                  <a:ext uri="{0D108BD9-81ED-4DB2-BD59-A6C34878D82A}">
                    <a16:rowId xmlns:a16="http://schemas.microsoft.com/office/drawing/2014/main" val="3444827139"/>
                  </a:ext>
                </a:extLst>
              </a:tr>
              <a:tr h="370840">
                <a:tc>
                  <a:txBody>
                    <a:bodyPr/>
                    <a:lstStyle/>
                    <a:p>
                      <a:r>
                        <a:rPr lang="nl-BE" sz="1400" dirty="0"/>
                        <a:t>PERFECTLY INELASTIC DEMAND</a:t>
                      </a:r>
                    </a:p>
                  </a:txBody>
                  <a:tcPr/>
                </a:tc>
                <a:tc>
                  <a:txBody>
                    <a:bodyPr/>
                    <a:lstStyle/>
                    <a:p>
                      <a:r>
                        <a:rPr lang="en-US" sz="1400" dirty="0"/>
                        <a:t>DEMAND WITH PRICE ELASTICITY EQUAL TO 0</a:t>
                      </a:r>
                      <a:endParaRPr lang="nl-BE" sz="1400" dirty="0"/>
                    </a:p>
                  </a:txBody>
                  <a:tcPr/>
                </a:tc>
                <a:tc>
                  <a:txBody>
                    <a:bodyPr/>
                    <a:lstStyle/>
                    <a:p>
                      <a:r>
                        <a:rPr lang="nl-BE" sz="1400" dirty="0"/>
                        <a:t>PERFECT INELASTISCHE VRAAG</a:t>
                      </a:r>
                    </a:p>
                  </a:txBody>
                  <a:tcPr/>
                </a:tc>
                <a:tc>
                  <a:txBody>
                    <a:bodyPr/>
                    <a:lstStyle/>
                    <a:p>
                      <a:r>
                        <a:rPr lang="nl-BE" sz="1400" dirty="0"/>
                        <a:t>VRAAG MET PRIJSELASTICITEIT GELIJK AAN 0</a:t>
                      </a:r>
                    </a:p>
                  </a:txBody>
                  <a:tcPr/>
                </a:tc>
                <a:extLst>
                  <a:ext uri="{0D108BD9-81ED-4DB2-BD59-A6C34878D82A}">
                    <a16:rowId xmlns:a16="http://schemas.microsoft.com/office/drawing/2014/main" val="1872562694"/>
                  </a:ext>
                </a:extLst>
              </a:tr>
              <a:tr h="370840">
                <a:tc>
                  <a:txBody>
                    <a:bodyPr/>
                    <a:lstStyle/>
                    <a:p>
                      <a:r>
                        <a:rPr lang="nl-BE" sz="1400" dirty="0"/>
                        <a:t>PERFECTLY INELASTIC SUPPLY</a:t>
                      </a:r>
                    </a:p>
                  </a:txBody>
                  <a:tcPr/>
                </a:tc>
                <a:tc>
                  <a:txBody>
                    <a:bodyPr/>
                    <a:lstStyle/>
                    <a:p>
                      <a:r>
                        <a:rPr lang="en-US" sz="1400" dirty="0"/>
                        <a:t>SUPPLY WITH PRICE ELASTICITY EQUAL TO 0</a:t>
                      </a:r>
                      <a:endParaRPr lang="nl-BE" sz="1400" dirty="0"/>
                    </a:p>
                  </a:txBody>
                  <a:tcPr/>
                </a:tc>
                <a:tc>
                  <a:txBody>
                    <a:bodyPr/>
                    <a:lstStyle/>
                    <a:p>
                      <a:r>
                        <a:rPr lang="nl-BE" sz="1400" dirty="0"/>
                        <a:t>PERFECT INELASTISCH AANBOD</a:t>
                      </a:r>
                    </a:p>
                  </a:txBody>
                  <a:tcPr/>
                </a:tc>
                <a:tc>
                  <a:txBody>
                    <a:bodyPr/>
                    <a:lstStyle/>
                    <a:p>
                      <a:r>
                        <a:rPr lang="nl-BE" sz="1400" dirty="0"/>
                        <a:t>AANBOD MET PRIJSELASTICITEIT GELIJK AAN 0</a:t>
                      </a:r>
                    </a:p>
                  </a:txBody>
                  <a:tcPr/>
                </a:tc>
                <a:extLst>
                  <a:ext uri="{0D108BD9-81ED-4DB2-BD59-A6C34878D82A}">
                    <a16:rowId xmlns:a16="http://schemas.microsoft.com/office/drawing/2014/main" val="3841419160"/>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9D222ACB-F926-B193-958F-759A2443360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EE48417-866D-5EFC-D8BE-070EB9928033}"/>
              </a:ext>
            </a:extLst>
          </p:cNvPr>
          <p:cNvSpPr>
            <a:spLocks noGrp="1"/>
          </p:cNvSpPr>
          <p:nvPr>
            <p:ph type="sldNum" sz="quarter" idx="12"/>
          </p:nvPr>
        </p:nvSpPr>
        <p:spPr/>
        <p:txBody>
          <a:bodyPr/>
          <a:lstStyle/>
          <a:p>
            <a:fld id="{C8997273-801F-4FC5-9C8E-1D1AD37BEC65}" type="slidenum">
              <a:rPr lang="nl-BE" smtClean="0"/>
              <a:t>129</a:t>
            </a:fld>
            <a:endParaRPr lang="nl-BE"/>
          </a:p>
        </p:txBody>
      </p:sp>
      <p:sp>
        <p:nvSpPr>
          <p:cNvPr id="4" name="Tijdelijke aanduiding voor datum 3">
            <a:extLst>
              <a:ext uri="{FF2B5EF4-FFF2-40B4-BE49-F238E27FC236}">
                <a16:creationId xmlns:a16="http://schemas.microsoft.com/office/drawing/2014/main" id="{468675D9-2E45-9598-B9CB-7A1F9E73488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6975584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55282000"/>
              </p:ext>
            </p:extLst>
          </p:nvPr>
        </p:nvGraphicFramePr>
        <p:xfrm>
          <a:off x="402772" y="356053"/>
          <a:ext cx="10515600" cy="40589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488678">
                <a:tc>
                  <a:txBody>
                    <a:bodyPr/>
                    <a:lstStyle/>
                    <a:p>
                      <a:r>
                        <a:rPr lang="nl-BE" sz="1400" dirty="0"/>
                        <a:t>PIGOUVIAN TAX</a:t>
                      </a:r>
                    </a:p>
                  </a:txBody>
                  <a:tcPr/>
                </a:tc>
                <a:tc>
                  <a:txBody>
                    <a:bodyPr/>
                    <a:lstStyle/>
                    <a:p>
                      <a:r>
                        <a:rPr lang="en-US" sz="1400" dirty="0"/>
                        <a:t>TAX LEVIED ON A MARKET ACTIVITY CAUSING NEGATIVE EXTERNALITIES</a:t>
                      </a:r>
                      <a:endParaRPr lang="nl-BE" sz="1400" dirty="0"/>
                    </a:p>
                  </a:txBody>
                  <a:tcPr/>
                </a:tc>
                <a:tc>
                  <a:txBody>
                    <a:bodyPr/>
                    <a:lstStyle/>
                    <a:p>
                      <a:r>
                        <a:rPr lang="nl-BE" sz="1400" dirty="0"/>
                        <a:t>PIGOUVIAANSE BELASTING</a:t>
                      </a:r>
                    </a:p>
                  </a:txBody>
                  <a:tcPr/>
                </a:tc>
                <a:tc>
                  <a:txBody>
                    <a:bodyPr/>
                    <a:lstStyle/>
                    <a:p>
                      <a:r>
                        <a:rPr lang="nl-BE" sz="1400" dirty="0"/>
                        <a:t>BELASTING DIE WORDT GEHEVEN OP EEN MARKTACTIVITEIT DIE NEGATIEVE EXTERNE EFFECTEN VEROORZAAKT</a:t>
                      </a:r>
                    </a:p>
                  </a:txBody>
                  <a:tcPr/>
                </a:tc>
                <a:extLst>
                  <a:ext uri="{0D108BD9-81ED-4DB2-BD59-A6C34878D82A}">
                    <a16:rowId xmlns:a16="http://schemas.microsoft.com/office/drawing/2014/main" val="1909673414"/>
                  </a:ext>
                </a:extLst>
              </a:tr>
              <a:tr h="370840">
                <a:tc>
                  <a:txBody>
                    <a:bodyPr/>
                    <a:lstStyle/>
                    <a:p>
                      <a:r>
                        <a:rPr lang="nl-BE" sz="1400" dirty="0"/>
                        <a:t>POLYCENTRIC MANAGEMENT</a:t>
                      </a:r>
                    </a:p>
                  </a:txBody>
                  <a:tcPr/>
                </a:tc>
                <a:tc>
                  <a:txBody>
                    <a:bodyPr/>
                    <a:lstStyle/>
                    <a:p>
                      <a:r>
                        <a:rPr lang="en-US" sz="1400" dirty="0"/>
                        <a:t>MANAGEMENT OF A COMMON GOOD BY A SMALL GROUP OF PEOPLE WHO WATCH EACH OTHER AND MAINTAIN THE GOOD</a:t>
                      </a:r>
                      <a:endParaRPr lang="nl-BE" sz="1400" dirty="0"/>
                    </a:p>
                  </a:txBody>
                  <a:tcPr/>
                </a:tc>
                <a:tc>
                  <a:txBody>
                    <a:bodyPr/>
                    <a:lstStyle/>
                    <a:p>
                      <a:r>
                        <a:rPr lang="nl-BE" sz="1400" dirty="0"/>
                        <a:t>POLYCENTRISCH BEHEER</a:t>
                      </a:r>
                    </a:p>
                  </a:txBody>
                  <a:tcPr/>
                </a:tc>
                <a:tc>
                  <a:txBody>
                    <a:bodyPr/>
                    <a:lstStyle/>
                    <a:p>
                      <a:r>
                        <a:rPr lang="nl-BE" sz="1400" dirty="0"/>
                        <a:t>BEHEER VAN EEN  GEMEENSCHAPPELIJK GOED DOOR EEN KLEINE GROEP PERSONEN DIE ELKAAR IN DE GATEN HOUDEN EN HET GOED IN STAND HOUDEN</a:t>
                      </a:r>
                    </a:p>
                  </a:txBody>
                  <a:tcPr/>
                </a:tc>
                <a:extLst>
                  <a:ext uri="{0D108BD9-81ED-4DB2-BD59-A6C34878D82A}">
                    <a16:rowId xmlns:a16="http://schemas.microsoft.com/office/drawing/2014/main" val="3114745399"/>
                  </a:ext>
                </a:extLst>
              </a:tr>
              <a:tr h="370840">
                <a:tc>
                  <a:txBody>
                    <a:bodyPr/>
                    <a:lstStyle/>
                    <a:p>
                      <a:r>
                        <a:rPr lang="nl-BE" sz="1400" dirty="0"/>
                        <a:t>POLICY INTEREST RATE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MOST IMPORTANT INTEREST RATE OF A CENTRAL BANK THAT IMPACTS THE INTEREST RATES OF THE COMMERCIAL BANKS</a:t>
                      </a:r>
                    </a:p>
                  </a:txBody>
                  <a:tcPr/>
                </a:tc>
                <a:tc>
                  <a:txBody>
                    <a:bodyPr/>
                    <a:lstStyle/>
                    <a:p>
                      <a:r>
                        <a:rPr lang="nl-BE" sz="1400" dirty="0"/>
                        <a:t>BELEIDSRENTE</a:t>
                      </a:r>
                    </a:p>
                  </a:txBody>
                  <a:tcPr/>
                </a:tc>
                <a:tc>
                  <a:txBody>
                    <a:bodyPr/>
                    <a:lstStyle/>
                    <a:p>
                      <a:r>
                        <a:rPr lang="nl-BE" sz="1400" dirty="0"/>
                        <a:t>BELANGRIJKSTE RENTEVOET VAN EEN CENTRALE BANK DIE IMPACT HEEFT OP DE RENTEVOETEN VAN DE COMMERCIELE BANKEN</a:t>
                      </a:r>
                    </a:p>
                  </a:txBody>
                  <a:tcPr/>
                </a:tc>
                <a:extLst>
                  <a:ext uri="{0D108BD9-81ED-4DB2-BD59-A6C34878D82A}">
                    <a16:rowId xmlns:a16="http://schemas.microsoft.com/office/drawing/2014/main" val="138862185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69D60A35-65CC-99B8-73A2-8A35B83C901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25826AAD-C323-06E8-2037-1FEA7ADBD151}"/>
              </a:ext>
            </a:extLst>
          </p:cNvPr>
          <p:cNvSpPr>
            <a:spLocks noGrp="1"/>
          </p:cNvSpPr>
          <p:nvPr>
            <p:ph type="sldNum" sz="quarter" idx="12"/>
          </p:nvPr>
        </p:nvSpPr>
        <p:spPr/>
        <p:txBody>
          <a:bodyPr/>
          <a:lstStyle/>
          <a:p>
            <a:fld id="{C8997273-801F-4FC5-9C8E-1D1AD37BEC65}" type="slidenum">
              <a:rPr lang="nl-BE" smtClean="0"/>
              <a:t>130</a:t>
            </a:fld>
            <a:endParaRPr lang="nl-BE"/>
          </a:p>
        </p:txBody>
      </p:sp>
      <p:sp>
        <p:nvSpPr>
          <p:cNvPr id="4" name="Tijdelijke aanduiding voor datum 3">
            <a:extLst>
              <a:ext uri="{FF2B5EF4-FFF2-40B4-BE49-F238E27FC236}">
                <a16:creationId xmlns:a16="http://schemas.microsoft.com/office/drawing/2014/main" id="{D7791B28-3C2E-D69D-A06B-81C8A8700DD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824250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837524629"/>
              </p:ext>
            </p:extLst>
          </p:nvPr>
        </p:nvGraphicFramePr>
        <p:xfrm>
          <a:off x="402772" y="356053"/>
          <a:ext cx="10515600" cy="41808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PORTER’S DIAMOND</a:t>
                      </a:r>
                    </a:p>
                  </a:txBody>
                  <a:tcPr/>
                </a:tc>
                <a:tc>
                  <a:txBody>
                    <a:bodyPr/>
                    <a:lstStyle/>
                    <a:p>
                      <a:r>
                        <a:rPr lang="en-US" sz="1400" dirty="0"/>
                        <a:t>MODEL THAT ANALYSES THE INTERNATIONAL COMPETITIVE STRENGTH OF A NATIONAL  INDUSTRY BASED ON 5 FACTORS: 1) PRODUCTION FACTORS, 2) DEMAND CONDITIONS, 3) STRATEGY-STRUCTURE-RIVALRY, 4) RELATED AND SUPPORTING INDUSTRIES AND 5) CHANCE</a:t>
                      </a:r>
                      <a:endParaRPr lang="nl-BE" sz="1400" dirty="0"/>
                    </a:p>
                  </a:txBody>
                  <a:tcPr/>
                </a:tc>
                <a:tc>
                  <a:txBody>
                    <a:bodyPr/>
                    <a:lstStyle/>
                    <a:p>
                      <a:r>
                        <a:rPr lang="nl-BE" sz="1400" dirty="0"/>
                        <a:t>DIAMANT VAN PORTER</a:t>
                      </a:r>
                    </a:p>
                  </a:txBody>
                  <a:tcPr/>
                </a:tc>
                <a:tc>
                  <a:txBody>
                    <a:bodyPr/>
                    <a:lstStyle/>
                    <a:p>
                      <a:r>
                        <a:rPr lang="nl-BE" sz="1400" dirty="0"/>
                        <a:t>MODEL DAT DE INTERNATIONALE CONCURRENTIELE STERKTE VAN EEN NATIONALE SECTOR ANALYSEERT OP BASIS VAN 5 FACTOREN: 1) PRODUCTIEFACTOREN, 2) VRAAGOMSTANDIGHEDEN, 3) STRATEGIE-STRUCTUUR-RIVALITEIT, 4) GERELATEERDE EN ONDERSTEUNENDE INDUSTRIEEN EN 5) TOEVAL</a:t>
                      </a:r>
                    </a:p>
                  </a:txBody>
                  <a:tcPr/>
                </a:tc>
                <a:extLst>
                  <a:ext uri="{0D108BD9-81ED-4DB2-BD59-A6C34878D82A}">
                    <a16:rowId xmlns:a16="http://schemas.microsoft.com/office/drawing/2014/main" val="183270642"/>
                  </a:ext>
                </a:extLst>
              </a:tr>
              <a:tr h="370840">
                <a:tc>
                  <a:txBody>
                    <a:bodyPr/>
                    <a:lstStyle/>
                    <a:p>
                      <a:r>
                        <a:rPr lang="nl-BE" sz="1400" dirty="0"/>
                        <a:t>POTENTIAL GDP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MAXIMUM MEDIUM- AND LONG-TERM OUTPUT LEVEL OF AN ECONOMY UNDER NORMAL USE OF PRODUCTION FACTORS</a:t>
                      </a:r>
                      <a:endParaRPr lang="nl-BE" sz="1400" dirty="0"/>
                    </a:p>
                  </a:txBody>
                  <a:tcPr/>
                </a:tc>
                <a:tc>
                  <a:txBody>
                    <a:bodyPr/>
                    <a:lstStyle/>
                    <a:p>
                      <a:r>
                        <a:rPr lang="nl-BE" sz="1400" dirty="0"/>
                        <a:t>POTENTIEEL BBP</a:t>
                      </a:r>
                    </a:p>
                  </a:txBody>
                  <a:tcPr/>
                </a:tc>
                <a:tc>
                  <a:txBody>
                    <a:bodyPr/>
                    <a:lstStyle/>
                    <a:p>
                      <a:r>
                        <a:rPr lang="nl-NL" sz="1400" b="0" i="0" kern="1200" dirty="0">
                          <a:solidFill>
                            <a:schemeClr val="dk1"/>
                          </a:solidFill>
                          <a:effectLst/>
                          <a:latin typeface="+mn-lt"/>
                          <a:ea typeface="+mn-ea"/>
                          <a:cs typeface="+mn-cs"/>
                        </a:rPr>
                        <a:t>MAXIMALE OUTPUTNIVEAU VAN EEN ECONOMIE OP MIDDELLANGE EN LANGE TERMIJN BIJ NORMALE INZET VAN PRODUCTIEFACTOREN</a:t>
                      </a:r>
                    </a:p>
                  </a:txBody>
                  <a:tcPr/>
                </a:tc>
                <a:extLst>
                  <a:ext uri="{0D108BD9-81ED-4DB2-BD59-A6C34878D82A}">
                    <a16:rowId xmlns:a16="http://schemas.microsoft.com/office/drawing/2014/main" val="275915426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2961BED9-4C48-9B0C-0E1E-B3BDC15A7438}"/>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66CD154-ED2E-1E08-52DC-114F29B89006}"/>
              </a:ext>
            </a:extLst>
          </p:cNvPr>
          <p:cNvSpPr>
            <a:spLocks noGrp="1"/>
          </p:cNvSpPr>
          <p:nvPr>
            <p:ph type="sldNum" sz="quarter" idx="12"/>
          </p:nvPr>
        </p:nvSpPr>
        <p:spPr/>
        <p:txBody>
          <a:bodyPr/>
          <a:lstStyle/>
          <a:p>
            <a:fld id="{C8997273-801F-4FC5-9C8E-1D1AD37BEC65}" type="slidenum">
              <a:rPr lang="nl-BE" smtClean="0"/>
              <a:t>131</a:t>
            </a:fld>
            <a:endParaRPr lang="nl-BE"/>
          </a:p>
        </p:txBody>
      </p:sp>
      <p:sp>
        <p:nvSpPr>
          <p:cNvPr id="4" name="Tijdelijke aanduiding voor datum 3">
            <a:extLst>
              <a:ext uri="{FF2B5EF4-FFF2-40B4-BE49-F238E27FC236}">
                <a16:creationId xmlns:a16="http://schemas.microsoft.com/office/drawing/2014/main" id="{4F2CCB08-6758-F497-CC9B-C3056B58377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5108951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465687555"/>
              </p:ext>
            </p:extLst>
          </p:nvPr>
        </p:nvGraphicFramePr>
        <p:xfrm>
          <a:off x="402772" y="356053"/>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POVERTY LINE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INCOME A PERSON NEEDS TO MEET THE BASIC NEEDS</a:t>
                      </a:r>
                      <a:endParaRPr lang="nl-BE" sz="1400" dirty="0"/>
                    </a:p>
                  </a:txBody>
                  <a:tcPr/>
                </a:tc>
                <a:tc>
                  <a:txBody>
                    <a:bodyPr/>
                    <a:lstStyle/>
                    <a:p>
                      <a:r>
                        <a:rPr lang="nl-BE" sz="1400" dirty="0"/>
                        <a:t>ARMOEDEGRENS</a:t>
                      </a:r>
                    </a:p>
                  </a:txBody>
                  <a:tcPr/>
                </a:tc>
                <a:tc>
                  <a:txBody>
                    <a:bodyPr/>
                    <a:lstStyle/>
                    <a:p>
                      <a:r>
                        <a:rPr lang="nl-BE" sz="1400" dirty="0"/>
                        <a:t>INKOMEN DAT IEMAND NODIG HEEFT OM IN DE BASISBEHOEFTEN TE KUNNEN VOORZIEN</a:t>
                      </a:r>
                    </a:p>
                  </a:txBody>
                  <a:tcPr/>
                </a:tc>
                <a:extLst>
                  <a:ext uri="{0D108BD9-81ED-4DB2-BD59-A6C34878D82A}">
                    <a16:rowId xmlns:a16="http://schemas.microsoft.com/office/drawing/2014/main" val="2383935626"/>
                  </a:ext>
                </a:extLst>
              </a:tr>
              <a:tr h="484324">
                <a:tc>
                  <a:txBody>
                    <a:bodyPr/>
                    <a:lstStyle/>
                    <a:p>
                      <a:r>
                        <a:rPr lang="nl-BE" sz="1400" dirty="0"/>
                        <a:t>POVERTY WEB (or: POVERTY CIRCLE)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MODEL ILLUSTRATING THE VARIOUS VISIBLE AND INVISIBLE DIMENSIONS OF POVERTY AND EMPHASISING  THEIR INTERCONNECTEDNESS</a:t>
                      </a:r>
                      <a:endParaRPr lang="nl-BE" sz="1400" dirty="0"/>
                    </a:p>
                  </a:txBody>
                  <a:tcPr/>
                </a:tc>
                <a:tc>
                  <a:txBody>
                    <a:bodyPr/>
                    <a:lstStyle/>
                    <a:p>
                      <a:r>
                        <a:rPr lang="nl-BE" sz="1400" dirty="0"/>
                        <a:t>ARMOEDEWEB (of: ARMOEDECIRKEL)</a:t>
                      </a:r>
                    </a:p>
                  </a:txBody>
                  <a:tcPr/>
                </a:tc>
                <a:tc>
                  <a:txBody>
                    <a:bodyPr/>
                    <a:lstStyle/>
                    <a:p>
                      <a:r>
                        <a:rPr lang="nl-BE" sz="1400" dirty="0"/>
                        <a:t>MODEL DAT DE VERSCHILLENDE ZICHTBARE EN ONZICHTBARE DIMENSIES VAN ARMOEDE IN KAART BRENGT EN HUN VERWEVENHEID ILLUSTREERT</a:t>
                      </a:r>
                    </a:p>
                  </a:txBody>
                  <a:tcPr/>
                </a:tc>
                <a:extLst>
                  <a:ext uri="{0D108BD9-81ED-4DB2-BD59-A6C34878D82A}">
                    <a16:rowId xmlns:a16="http://schemas.microsoft.com/office/drawing/2014/main" val="747180150"/>
                  </a:ext>
                </a:extLst>
              </a:tr>
              <a:tr h="370840">
                <a:tc>
                  <a:txBody>
                    <a:bodyPr/>
                    <a:lstStyle/>
                    <a:p>
                      <a:r>
                        <a:rPr lang="nl-BE" sz="1400" dirty="0"/>
                        <a:t>PRICE CARTEL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ILLEGAL COOPERATION BETWEEN SUPPLIERS IN AN OLIGOPOLY NOT TO COMPETE WITH EACH OTHER ON PRICE</a:t>
                      </a:r>
                      <a:endParaRPr lang="nl-BE" sz="1400" dirty="0"/>
                    </a:p>
                  </a:txBody>
                  <a:tcPr/>
                </a:tc>
                <a:tc>
                  <a:txBody>
                    <a:bodyPr/>
                    <a:lstStyle/>
                    <a:p>
                      <a:r>
                        <a:rPr lang="nl-BE" sz="1400" dirty="0"/>
                        <a:t>PRIJSKARTEL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ILLEGALE SAMENWERKING TUSSEN AANBIEDERS IN EEN OLIGOPOLIE OM NIET MET ELKAAR TE CONCURREREN</a:t>
                      </a:r>
                    </a:p>
                    <a:p>
                      <a:r>
                        <a:rPr lang="nl-BE" sz="1400" dirty="0"/>
                        <a:t>OP VLAK VAN DE PRIJS</a:t>
                      </a:r>
                    </a:p>
                  </a:txBody>
                  <a:tcPr/>
                </a:tc>
                <a:extLst>
                  <a:ext uri="{0D108BD9-81ED-4DB2-BD59-A6C34878D82A}">
                    <a16:rowId xmlns:a16="http://schemas.microsoft.com/office/drawing/2014/main" val="310933550"/>
                  </a:ext>
                </a:extLst>
              </a:tr>
              <a:tr h="370840">
                <a:tc>
                  <a:txBody>
                    <a:bodyPr/>
                    <a:lstStyle/>
                    <a:p>
                      <a:r>
                        <a:rPr lang="nl-BE" sz="1400" dirty="0"/>
                        <a:t>PRICE DIFFERENTIATION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CHARGING DIFFERENT PRICES FOR SIMILAR GOODS AND SERVICES THAT ARE NOT EXACTLY THE SAME</a:t>
                      </a:r>
                      <a:endParaRPr lang="nl-BE" sz="1400" dirty="0"/>
                    </a:p>
                  </a:txBody>
                  <a:tcPr/>
                </a:tc>
                <a:tc>
                  <a:txBody>
                    <a:bodyPr/>
                    <a:lstStyle/>
                    <a:p>
                      <a:r>
                        <a:rPr lang="nl-BE" sz="1400" dirty="0"/>
                        <a:t>PRIJSDIFFERENTIATIE</a:t>
                      </a:r>
                    </a:p>
                  </a:txBody>
                  <a:tcPr/>
                </a:tc>
                <a:tc>
                  <a:txBody>
                    <a:bodyPr/>
                    <a:lstStyle/>
                    <a:p>
                      <a:r>
                        <a:rPr lang="nl-BE" sz="1400" dirty="0"/>
                        <a:t>HET VRAGEN VAN VERSCHILLENDE PRIJZEN VOOR VERGELIJKBARE GOEDEREN EN DIENSTEN DIE NIET EXACT HETZELFDE ZIJN</a:t>
                      </a:r>
                    </a:p>
                  </a:txBody>
                  <a:tcPr/>
                </a:tc>
                <a:extLst>
                  <a:ext uri="{0D108BD9-81ED-4DB2-BD59-A6C34878D82A}">
                    <a16:rowId xmlns:a16="http://schemas.microsoft.com/office/drawing/2014/main" val="292043088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2961BED9-4C48-9B0C-0E1E-B3BDC15A7438}"/>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66CD154-ED2E-1E08-52DC-114F29B89006}"/>
              </a:ext>
            </a:extLst>
          </p:cNvPr>
          <p:cNvSpPr>
            <a:spLocks noGrp="1"/>
          </p:cNvSpPr>
          <p:nvPr>
            <p:ph type="sldNum" sz="quarter" idx="12"/>
          </p:nvPr>
        </p:nvSpPr>
        <p:spPr/>
        <p:txBody>
          <a:bodyPr/>
          <a:lstStyle/>
          <a:p>
            <a:fld id="{C8997273-801F-4FC5-9C8E-1D1AD37BEC65}" type="slidenum">
              <a:rPr lang="nl-BE" smtClean="0"/>
              <a:t>132</a:t>
            </a:fld>
            <a:endParaRPr lang="nl-BE"/>
          </a:p>
        </p:txBody>
      </p:sp>
      <p:sp>
        <p:nvSpPr>
          <p:cNvPr id="4" name="Tijdelijke aanduiding voor datum 3">
            <a:extLst>
              <a:ext uri="{FF2B5EF4-FFF2-40B4-BE49-F238E27FC236}">
                <a16:creationId xmlns:a16="http://schemas.microsoft.com/office/drawing/2014/main" id="{4F2CCB08-6758-F497-CC9B-C3056B58377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3514427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26394443"/>
              </p:ext>
            </p:extLst>
          </p:nvPr>
        </p:nvGraphicFramePr>
        <p:xfrm>
          <a:off x="402772" y="356053"/>
          <a:ext cx="10515600" cy="5003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PRICE DISCRIMINATION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CHARGING DIFFERENT PRICES TO DIFFERENT CONSUMERS FOR THE SAME GOOD OR SERVICE</a:t>
                      </a:r>
                      <a:endParaRPr lang="nl-BE" sz="1400" dirty="0"/>
                    </a:p>
                  </a:txBody>
                  <a:tcPr/>
                </a:tc>
                <a:tc>
                  <a:txBody>
                    <a:bodyPr/>
                    <a:lstStyle/>
                    <a:p>
                      <a:r>
                        <a:rPr lang="nl-BE" sz="1400" dirty="0"/>
                        <a:t>PRIJSDISCRIMINATIE</a:t>
                      </a:r>
                    </a:p>
                  </a:txBody>
                  <a:tcPr/>
                </a:tc>
                <a:tc>
                  <a:txBody>
                    <a:bodyPr/>
                    <a:lstStyle/>
                    <a:p>
                      <a:r>
                        <a:rPr lang="nl-BE" sz="1400" dirty="0"/>
                        <a:t>HET VRAGEN VAN VERSCHILLENDE PRIJZEN AAN VERSCHILLENDE CONSUMENTEN VOOR EENZELFDE GOED OF DIENST</a:t>
                      </a:r>
                    </a:p>
                  </a:txBody>
                  <a:tcPr/>
                </a:tc>
                <a:extLst>
                  <a:ext uri="{0D108BD9-81ED-4DB2-BD59-A6C34878D82A}">
                    <a16:rowId xmlns:a16="http://schemas.microsoft.com/office/drawing/2014/main" val="996360456"/>
                  </a:ext>
                </a:extLst>
              </a:tr>
              <a:tr h="370840">
                <a:tc>
                  <a:txBody>
                    <a:bodyPr/>
                    <a:lstStyle/>
                    <a:p>
                      <a:r>
                        <a:rPr lang="nl-BE" sz="1400" dirty="0"/>
                        <a:t>PRICE DUMPING</a:t>
                      </a:r>
                    </a:p>
                  </a:txBody>
                  <a:tcPr/>
                </a:tc>
                <a:tc>
                  <a:txBody>
                    <a:bodyPr/>
                    <a:lstStyle/>
                    <a:p>
                      <a:r>
                        <a:rPr lang="en-US" sz="1400" dirty="0"/>
                        <a:t>SELLING GOODS AND SERVICES AT ARTIFICIALLY LOW PRICES </a:t>
                      </a:r>
                      <a:endParaRPr lang="nl-BE" sz="1400" dirty="0"/>
                    </a:p>
                  </a:txBody>
                  <a:tcPr/>
                </a:tc>
                <a:tc>
                  <a:txBody>
                    <a:bodyPr/>
                    <a:lstStyle/>
                    <a:p>
                      <a:r>
                        <a:rPr lang="nl-BE" sz="1400" dirty="0"/>
                        <a:t>PRIJSDUMPING</a:t>
                      </a:r>
                    </a:p>
                  </a:txBody>
                  <a:tcPr/>
                </a:tc>
                <a:tc>
                  <a:txBody>
                    <a:bodyPr/>
                    <a:lstStyle/>
                    <a:p>
                      <a:r>
                        <a:rPr lang="nl-BE" sz="1400" dirty="0"/>
                        <a:t>GOEDEREN EN DIENSTEN VERKOPEN TEGEN KUNSTMATIG LAGE PRIJZEN </a:t>
                      </a:r>
                    </a:p>
                  </a:txBody>
                  <a:tcPr/>
                </a:tc>
                <a:extLst>
                  <a:ext uri="{0D108BD9-81ED-4DB2-BD59-A6C34878D82A}">
                    <a16:rowId xmlns:a16="http://schemas.microsoft.com/office/drawing/2014/main" val="4193948602"/>
                  </a:ext>
                </a:extLst>
              </a:tr>
              <a:tr h="370840">
                <a:tc>
                  <a:txBody>
                    <a:bodyPr/>
                    <a:lstStyle/>
                    <a:p>
                      <a:r>
                        <a:rPr lang="nl-BE" sz="1400" dirty="0"/>
                        <a:t>PRICE ELASTICITY</a:t>
                      </a:r>
                    </a:p>
                  </a:txBody>
                  <a:tcPr/>
                </a:tc>
                <a:tc>
                  <a:txBody>
                    <a:bodyPr/>
                    <a:lstStyle/>
                    <a:p>
                      <a:r>
                        <a:rPr lang="en-US" sz="1400" dirty="0"/>
                        <a:t>SENSITIVITY OF THE REACTION IN THE DEMAND OF A GOOD OR SERVICE TO A CHANGE IN THE PRICE OF THAT GOOD OR SERVICE</a:t>
                      </a:r>
                      <a:endParaRPr lang="nl-BE" sz="1400" dirty="0"/>
                    </a:p>
                  </a:txBody>
                  <a:tcPr/>
                </a:tc>
                <a:tc>
                  <a:txBody>
                    <a:bodyPr/>
                    <a:lstStyle/>
                    <a:p>
                      <a:r>
                        <a:rPr lang="nl-BE" sz="1400" dirty="0"/>
                        <a:t>PRIJSELASTICITEIT</a:t>
                      </a:r>
                    </a:p>
                  </a:txBody>
                  <a:tcPr/>
                </a:tc>
                <a:tc>
                  <a:txBody>
                    <a:bodyPr/>
                    <a:lstStyle/>
                    <a:p>
                      <a:r>
                        <a:rPr lang="nl-BE" sz="1400" dirty="0"/>
                        <a:t>GEVOELIGHEID VAN DE REACTIE VAN DE VRAAG NAAR  EEN GOED OF DIENST OP EEN VERANDERING VAN DE PRIJS VAN DAT GOED OF DIE DIENST</a:t>
                      </a:r>
                    </a:p>
                  </a:txBody>
                  <a:tcPr/>
                </a:tc>
                <a:extLst>
                  <a:ext uri="{0D108BD9-81ED-4DB2-BD59-A6C34878D82A}">
                    <a16:rowId xmlns:a16="http://schemas.microsoft.com/office/drawing/2014/main" val="3547118951"/>
                  </a:ext>
                </a:extLst>
              </a:tr>
              <a:tr h="370840">
                <a:tc>
                  <a:txBody>
                    <a:bodyPr/>
                    <a:lstStyle/>
                    <a:p>
                      <a:r>
                        <a:rPr lang="nl-BE" sz="1400" dirty="0"/>
                        <a:t>PRICE MECHANISM</a:t>
                      </a:r>
                    </a:p>
                  </a:txBody>
                  <a:tcPr/>
                </a:tc>
                <a:tc>
                  <a:txBody>
                    <a:bodyPr/>
                    <a:lstStyle/>
                    <a:p>
                      <a:r>
                        <a:rPr lang="en-US" sz="1400" dirty="0"/>
                        <a:t>INTERPLAY BETWEEN DEMAND AND SUPPLY IN A MARKET CREATING A MARKET EQUILIBRIUM WITH AN EQUILIBRIUM PRICE AND EQUILIBRIUM QUANTITY</a:t>
                      </a:r>
                      <a:endParaRPr lang="nl-BE" sz="1400" dirty="0"/>
                    </a:p>
                  </a:txBody>
                  <a:tcPr/>
                </a:tc>
                <a:tc>
                  <a:txBody>
                    <a:bodyPr/>
                    <a:lstStyle/>
                    <a:p>
                      <a:r>
                        <a:rPr lang="nl-BE" sz="1400" dirty="0"/>
                        <a:t>PRIJSMECHANISME</a:t>
                      </a:r>
                    </a:p>
                  </a:txBody>
                  <a:tcPr/>
                </a:tc>
                <a:tc>
                  <a:txBody>
                    <a:bodyPr/>
                    <a:lstStyle/>
                    <a:p>
                      <a:r>
                        <a:rPr lang="nl-BE" sz="1400" dirty="0"/>
                        <a:t>SAMENSPEL TUSSEN VRAAG EN AANBOD IN EEN MARKT WAARDOOR EEN MARKTEVENWICHT ONTSTAAT MET EEN EVENWICHTSPRIJS EN EEN EVENWICHTSHOEVEELHEID</a:t>
                      </a:r>
                    </a:p>
                  </a:txBody>
                  <a:tcPr/>
                </a:tc>
                <a:extLst>
                  <a:ext uri="{0D108BD9-81ED-4DB2-BD59-A6C34878D82A}">
                    <a16:rowId xmlns:a16="http://schemas.microsoft.com/office/drawing/2014/main" val="3210464384"/>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75045D0D-6F51-9CFA-8772-8C90A449E411}"/>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FE469BB-70C9-9251-E611-15FF0FB1A9FC}"/>
              </a:ext>
            </a:extLst>
          </p:cNvPr>
          <p:cNvSpPr>
            <a:spLocks noGrp="1"/>
          </p:cNvSpPr>
          <p:nvPr>
            <p:ph type="sldNum" sz="quarter" idx="12"/>
          </p:nvPr>
        </p:nvSpPr>
        <p:spPr/>
        <p:txBody>
          <a:bodyPr/>
          <a:lstStyle/>
          <a:p>
            <a:fld id="{C8997273-801F-4FC5-9C8E-1D1AD37BEC65}" type="slidenum">
              <a:rPr lang="nl-BE" smtClean="0"/>
              <a:t>133</a:t>
            </a:fld>
            <a:endParaRPr lang="nl-BE"/>
          </a:p>
        </p:txBody>
      </p:sp>
      <p:sp>
        <p:nvSpPr>
          <p:cNvPr id="4" name="Tijdelijke aanduiding voor datum 3">
            <a:extLst>
              <a:ext uri="{FF2B5EF4-FFF2-40B4-BE49-F238E27FC236}">
                <a16:creationId xmlns:a16="http://schemas.microsoft.com/office/drawing/2014/main" id="{89F13C51-7AAF-0734-4CCF-01B5D4886D2E}"/>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38106385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386608038"/>
              </p:ext>
            </p:extLst>
          </p:nvPr>
        </p:nvGraphicFramePr>
        <p:xfrm>
          <a:off x="402772" y="356053"/>
          <a:ext cx="10515600" cy="52781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PRICE RIGIDITY</a:t>
                      </a:r>
                    </a:p>
                  </a:txBody>
                  <a:tcPr/>
                </a:tc>
                <a:tc>
                  <a:txBody>
                    <a:bodyPr/>
                    <a:lstStyle/>
                    <a:p>
                      <a:r>
                        <a:rPr lang="en-US" sz="1400" dirty="0"/>
                        <a:t>SITUATION OF VERY STABLE MARKET PRICES OCCURRING IN AN OLIGOPOLY</a:t>
                      </a:r>
                      <a:endParaRPr lang="nl-BE" sz="1400" dirty="0"/>
                    </a:p>
                  </a:txBody>
                  <a:tcPr/>
                </a:tc>
                <a:tc>
                  <a:txBody>
                    <a:bodyPr/>
                    <a:lstStyle/>
                    <a:p>
                      <a:r>
                        <a:rPr lang="nl-BE" sz="1400" dirty="0"/>
                        <a:t>PRIJSSTARHEID</a:t>
                      </a:r>
                    </a:p>
                  </a:txBody>
                  <a:tcPr/>
                </a:tc>
                <a:tc>
                  <a:txBody>
                    <a:bodyPr/>
                    <a:lstStyle/>
                    <a:p>
                      <a:r>
                        <a:rPr lang="nl-NL" sz="1400" b="0" i="0" kern="1200" dirty="0">
                          <a:solidFill>
                            <a:schemeClr val="dk1"/>
                          </a:solidFill>
                          <a:effectLst/>
                          <a:latin typeface="+mn-lt"/>
                          <a:ea typeface="+mn-ea"/>
                          <a:cs typeface="+mn-cs"/>
                        </a:rPr>
                        <a:t>SITUATIE VAN ZEER STABIELE MARKTPRIJZEN DIE VOORKOMT IN EEN OLIGOPOLIE</a:t>
                      </a:r>
                      <a:endParaRPr lang="nl-BE" sz="1400" dirty="0"/>
                    </a:p>
                  </a:txBody>
                  <a:tcPr/>
                </a:tc>
                <a:extLst>
                  <a:ext uri="{0D108BD9-81ED-4DB2-BD59-A6C34878D82A}">
                    <a16:rowId xmlns:a16="http://schemas.microsoft.com/office/drawing/2014/main" val="1974788474"/>
                  </a:ext>
                </a:extLst>
              </a:tr>
              <a:tr h="370840">
                <a:tc>
                  <a:txBody>
                    <a:bodyPr/>
                    <a:lstStyle/>
                    <a:p>
                      <a:r>
                        <a:rPr lang="nl-BE" sz="1400" dirty="0"/>
                        <a:t>PRICE SHOCK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SUDDEN INCREASE OR DECREASE OF INFLATION IN AN ECONOMY</a:t>
                      </a:r>
                      <a:endParaRPr lang="nl-BE" sz="1400" dirty="0"/>
                    </a:p>
                  </a:txBody>
                  <a:tcPr/>
                </a:tc>
                <a:tc>
                  <a:txBody>
                    <a:bodyPr/>
                    <a:lstStyle/>
                    <a:p>
                      <a:r>
                        <a:rPr lang="nl-BE" sz="1400" dirty="0"/>
                        <a:t>PRIJSSCHOK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PLOTSE VERHOGING OF VERLAGING VAN DE INFLATIE  IN EEN ECONOMIE</a:t>
                      </a:r>
                    </a:p>
                  </a:txBody>
                  <a:tcPr/>
                </a:tc>
                <a:extLst>
                  <a:ext uri="{0D108BD9-81ED-4DB2-BD59-A6C34878D82A}">
                    <a16:rowId xmlns:a16="http://schemas.microsoft.com/office/drawing/2014/main" val="1243177649"/>
                  </a:ext>
                </a:extLst>
              </a:tr>
              <a:tr h="370840">
                <a:tc>
                  <a:txBody>
                    <a:bodyPr/>
                    <a:lstStyle/>
                    <a:p>
                      <a:r>
                        <a:rPr lang="nl-BE" sz="1400" dirty="0"/>
                        <a:t>PRICE STABILITY</a:t>
                      </a:r>
                    </a:p>
                  </a:txBody>
                  <a:tcPr/>
                </a:tc>
                <a:tc>
                  <a:txBody>
                    <a:bodyPr/>
                    <a:lstStyle/>
                    <a:p>
                      <a:r>
                        <a:rPr lang="en-US" sz="1400" dirty="0"/>
                        <a:t>INFLATION OF 2% OVER THE MEDIUM TERM</a:t>
                      </a:r>
                      <a:endParaRPr lang="nl-BE" sz="1400" dirty="0"/>
                    </a:p>
                  </a:txBody>
                  <a:tcPr/>
                </a:tc>
                <a:tc>
                  <a:txBody>
                    <a:bodyPr/>
                    <a:lstStyle/>
                    <a:p>
                      <a:r>
                        <a:rPr lang="nl-BE" sz="1400" dirty="0"/>
                        <a:t>PRIJSSTABILITEIT</a:t>
                      </a:r>
                    </a:p>
                  </a:txBody>
                  <a:tcPr/>
                </a:tc>
                <a:tc>
                  <a:txBody>
                    <a:bodyPr/>
                    <a:lstStyle/>
                    <a:p>
                      <a:r>
                        <a:rPr lang="nl-BE" sz="1400" dirty="0"/>
                        <a:t>INFLATIE VAN 2% OP DE MIDDELLANGE TERMIJN</a:t>
                      </a:r>
                    </a:p>
                  </a:txBody>
                  <a:tcPr/>
                </a:tc>
                <a:extLst>
                  <a:ext uri="{0D108BD9-81ED-4DB2-BD59-A6C34878D82A}">
                    <a16:rowId xmlns:a16="http://schemas.microsoft.com/office/drawing/2014/main" val="3483723189"/>
                  </a:ext>
                </a:extLst>
              </a:tr>
              <a:tr h="370840">
                <a:tc>
                  <a:txBody>
                    <a:bodyPr/>
                    <a:lstStyle/>
                    <a:p>
                      <a:r>
                        <a:rPr lang="nl-BE" sz="1400" dirty="0"/>
                        <a:t>PRIMARY BALANCE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DIFFERENCE BETWEEN GOVERNMENT REVENUE AND GOVERNMENT EXPENDITURE, EXCLUDING EXPENDITURE ON INTEREST</a:t>
                      </a:r>
                      <a:endParaRPr lang="nl-BE" sz="1400" dirty="0"/>
                    </a:p>
                  </a:txBody>
                  <a:tcPr/>
                </a:tc>
                <a:tc>
                  <a:txBody>
                    <a:bodyPr/>
                    <a:lstStyle/>
                    <a:p>
                      <a:r>
                        <a:rPr lang="nl-BE" sz="1400" dirty="0"/>
                        <a:t>PRIMAIR SALDO</a:t>
                      </a:r>
                    </a:p>
                  </a:txBody>
                  <a:tcPr/>
                </a:tc>
                <a:tc>
                  <a:txBody>
                    <a:bodyPr/>
                    <a:lstStyle/>
                    <a:p>
                      <a:r>
                        <a:rPr lang="nl-BE" sz="1400" dirty="0"/>
                        <a:t>VERSCHIL TUSSEN OVERHEIDSINKOMSTEN EN OVERHEIDSUITGAVEN, EXCLUSIEF UITGAVEN AAN INTREST</a:t>
                      </a:r>
                    </a:p>
                  </a:txBody>
                  <a:tcPr/>
                </a:tc>
                <a:extLst>
                  <a:ext uri="{0D108BD9-81ED-4DB2-BD59-A6C34878D82A}">
                    <a16:rowId xmlns:a16="http://schemas.microsoft.com/office/drawing/2014/main" val="4011381713"/>
                  </a:ext>
                </a:extLst>
              </a:tr>
              <a:tr h="370840">
                <a:tc>
                  <a:txBody>
                    <a:bodyPr/>
                    <a:lstStyle/>
                    <a:p>
                      <a:r>
                        <a:rPr lang="nl-BE" sz="1400" dirty="0"/>
                        <a:t>PRIMARY SECTOR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ECONOMIC SECTOR SUPPLYING RAW MATERIALS AND UNPROCESSED FOOD</a:t>
                      </a:r>
                      <a:endParaRPr lang="nl-BE" sz="1400" dirty="0"/>
                    </a:p>
                  </a:txBody>
                  <a:tcPr/>
                </a:tc>
                <a:tc>
                  <a:txBody>
                    <a:bodyPr/>
                    <a:lstStyle/>
                    <a:p>
                      <a:r>
                        <a:rPr lang="nl-BE" sz="1400" dirty="0"/>
                        <a:t>PRIMAIRE SECTOR</a:t>
                      </a:r>
                    </a:p>
                  </a:txBody>
                  <a:tcPr/>
                </a:tc>
                <a:tc>
                  <a:txBody>
                    <a:bodyPr/>
                    <a:lstStyle/>
                    <a:p>
                      <a:r>
                        <a:rPr lang="nl-BE" sz="1400" dirty="0"/>
                        <a:t>ECONOMISCHE SECTOR DIE GRONDSTOFFEN EN ONBEWERKT VOEDSEL LEVERT</a:t>
                      </a:r>
                    </a:p>
                  </a:txBody>
                  <a:tcPr/>
                </a:tc>
                <a:extLst>
                  <a:ext uri="{0D108BD9-81ED-4DB2-BD59-A6C34878D82A}">
                    <a16:rowId xmlns:a16="http://schemas.microsoft.com/office/drawing/2014/main" val="1926681831"/>
                  </a:ext>
                </a:extLst>
              </a:tr>
              <a:tr h="370840">
                <a:tc>
                  <a:txBody>
                    <a:bodyPr/>
                    <a:lstStyle/>
                    <a:p>
                      <a:r>
                        <a:rPr lang="nl-BE" sz="1400" dirty="0"/>
                        <a:t>PRIVATE GOODS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GOODS THAT ARE EXCLUSIVE AND RIVALROUS</a:t>
                      </a:r>
                    </a:p>
                  </a:txBody>
                  <a:tcPr/>
                </a:tc>
                <a:tc>
                  <a:txBody>
                    <a:bodyPr/>
                    <a:lstStyle/>
                    <a:p>
                      <a:r>
                        <a:rPr lang="nl-BE" sz="1400" dirty="0"/>
                        <a:t>PRIVATE GOEDEREN</a:t>
                      </a:r>
                    </a:p>
                  </a:txBody>
                  <a:tcPr/>
                </a:tc>
                <a:tc>
                  <a:txBody>
                    <a:bodyPr/>
                    <a:lstStyle/>
                    <a:p>
                      <a:r>
                        <a:rPr lang="nl-BE" sz="1400" dirty="0"/>
                        <a:t>GOEDEREN DIE EXCLUSIEF EN RIVALISEREND ZIJN</a:t>
                      </a:r>
                    </a:p>
                  </a:txBody>
                  <a:tcPr/>
                </a:tc>
                <a:extLst>
                  <a:ext uri="{0D108BD9-81ED-4DB2-BD59-A6C34878D82A}">
                    <a16:rowId xmlns:a16="http://schemas.microsoft.com/office/drawing/2014/main" val="3294350338"/>
                  </a:ext>
                </a:extLst>
              </a:tr>
              <a:tr h="370840">
                <a:tc>
                  <a:txBody>
                    <a:bodyPr/>
                    <a:lstStyle/>
                    <a:p>
                      <a:r>
                        <a:rPr lang="nl-BE" sz="1400" dirty="0"/>
                        <a:t>PRIVATE LABELS</a:t>
                      </a:r>
                    </a:p>
                  </a:txBody>
                  <a:tcPr/>
                </a:tc>
                <a:tc>
                  <a:txBody>
                    <a:bodyPr/>
                    <a:lstStyle/>
                    <a:p>
                      <a:r>
                        <a:rPr lang="en-US" sz="1400" dirty="0"/>
                        <a:t>PRODUCT BEARING THE NAME OF THE RETAIL CHAIN</a:t>
                      </a:r>
                      <a:endParaRPr lang="nl-BE" sz="1400" dirty="0"/>
                    </a:p>
                  </a:txBody>
                  <a:tcPr/>
                </a:tc>
                <a:tc>
                  <a:txBody>
                    <a:bodyPr/>
                    <a:lstStyle/>
                    <a:p>
                      <a:r>
                        <a:rPr lang="nl-BE" sz="1400" dirty="0"/>
                        <a:t>HUISMERKEN</a:t>
                      </a:r>
                    </a:p>
                  </a:txBody>
                  <a:tcPr/>
                </a:tc>
                <a:tc>
                  <a:txBody>
                    <a:bodyPr/>
                    <a:lstStyle/>
                    <a:p>
                      <a:r>
                        <a:rPr lang="nl-BE" sz="1400" dirty="0"/>
                        <a:t>PRODUCT DAT DE NAAM VAN DE WINKELKETEN DRAAGT</a:t>
                      </a:r>
                    </a:p>
                  </a:txBody>
                  <a:tcPr/>
                </a:tc>
                <a:extLst>
                  <a:ext uri="{0D108BD9-81ED-4DB2-BD59-A6C34878D82A}">
                    <a16:rowId xmlns:a16="http://schemas.microsoft.com/office/drawing/2014/main" val="2347873812"/>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6B20151E-9C4F-5EA3-2F59-AA58A2C9CCE2}"/>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F09CCF2-97A7-7E6C-65CB-7BE5D1F57D8C}"/>
              </a:ext>
            </a:extLst>
          </p:cNvPr>
          <p:cNvSpPr>
            <a:spLocks noGrp="1"/>
          </p:cNvSpPr>
          <p:nvPr>
            <p:ph type="sldNum" sz="quarter" idx="12"/>
          </p:nvPr>
        </p:nvSpPr>
        <p:spPr/>
        <p:txBody>
          <a:bodyPr/>
          <a:lstStyle/>
          <a:p>
            <a:fld id="{C8997273-801F-4FC5-9C8E-1D1AD37BEC65}" type="slidenum">
              <a:rPr lang="nl-BE" smtClean="0"/>
              <a:t>134</a:t>
            </a:fld>
            <a:endParaRPr lang="nl-BE"/>
          </a:p>
        </p:txBody>
      </p:sp>
      <p:sp>
        <p:nvSpPr>
          <p:cNvPr id="4" name="Tijdelijke aanduiding voor datum 3">
            <a:extLst>
              <a:ext uri="{FF2B5EF4-FFF2-40B4-BE49-F238E27FC236}">
                <a16:creationId xmlns:a16="http://schemas.microsoft.com/office/drawing/2014/main" id="{B82101DC-324B-0FCF-99FE-FA1D4CC9EC35}"/>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3416896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52060720"/>
              </p:ext>
            </p:extLst>
          </p:nvPr>
        </p:nvGraphicFramePr>
        <p:xfrm>
          <a:off x="402772" y="356053"/>
          <a:ext cx="10515600" cy="4363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PRODUCER SURPLUS</a:t>
                      </a:r>
                    </a:p>
                  </a:txBody>
                  <a:tcPr/>
                </a:tc>
                <a:tc>
                  <a:txBody>
                    <a:bodyPr/>
                    <a:lstStyle/>
                    <a:p>
                      <a:r>
                        <a:rPr lang="en-US" sz="1400" dirty="0"/>
                        <a:t>MONEY LEFT OVER BY SUPPLIERS IN A MARKET BECAUSE THE MARKET PRICE IS HIGHER THAN THE PRICE AT WHICH THEY ARE WILLING TO OFFER</a:t>
                      </a:r>
                      <a:endParaRPr lang="nl-BE" sz="1400" dirty="0"/>
                    </a:p>
                  </a:txBody>
                  <a:tcPr/>
                </a:tc>
                <a:tc>
                  <a:txBody>
                    <a:bodyPr/>
                    <a:lstStyle/>
                    <a:p>
                      <a:r>
                        <a:rPr lang="nl-BE" sz="1400" dirty="0"/>
                        <a:t>PRODUCENTENSURPLUS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GELD DAT DE AANBIEDERS OVERHOUDEN IN EEN MARKT OMDAT DE MARKTPRIJS HOGER IS DAN DE PRIJS WAARTEGEN ZE BEREID ZIJN AAN TE BIEDEN</a:t>
                      </a:r>
                    </a:p>
                  </a:txBody>
                  <a:tcPr/>
                </a:tc>
                <a:extLst>
                  <a:ext uri="{0D108BD9-81ED-4DB2-BD59-A6C34878D82A}">
                    <a16:rowId xmlns:a16="http://schemas.microsoft.com/office/drawing/2014/main" val="1882092385"/>
                  </a:ext>
                </a:extLst>
              </a:tr>
              <a:tr h="370840">
                <a:tc>
                  <a:txBody>
                    <a:bodyPr/>
                    <a:lstStyle/>
                    <a:p>
                      <a:r>
                        <a:rPr lang="nl-BE" sz="1400" dirty="0"/>
                        <a:t>PRODUCT DIFFERENTIATION</a:t>
                      </a:r>
                    </a:p>
                  </a:txBody>
                  <a:tcPr/>
                </a:tc>
                <a:tc>
                  <a:txBody>
                    <a:bodyPr/>
                    <a:lstStyle/>
                    <a:p>
                      <a:r>
                        <a:rPr lang="en-US" sz="1400" dirty="0"/>
                        <a:t>DISTINGUISHING GOODS AND SERVICES FROM COMPETITORS BY CERTAIN CHARACTERISTICS</a:t>
                      </a:r>
                      <a:endParaRPr lang="nl-BE" sz="1400" dirty="0"/>
                    </a:p>
                  </a:txBody>
                  <a:tcPr/>
                </a:tc>
                <a:tc>
                  <a:txBody>
                    <a:bodyPr/>
                    <a:lstStyle/>
                    <a:p>
                      <a:r>
                        <a:rPr lang="nl-BE" sz="1400" dirty="0"/>
                        <a:t>PRODUCTDIFFERENTIATIE</a:t>
                      </a:r>
                    </a:p>
                  </a:txBody>
                  <a:tcPr/>
                </a:tc>
                <a:tc>
                  <a:txBody>
                    <a:bodyPr/>
                    <a:lstStyle/>
                    <a:p>
                      <a:r>
                        <a:rPr lang="nl-BE" sz="1400" dirty="0"/>
                        <a:t>HET ONDERSCHEIDEN VAN GOEDEREN EN DIENSTEN VAN DE CONCURRENTIE DOOR BEPAALDE KENMERKEN</a:t>
                      </a:r>
                    </a:p>
                  </a:txBody>
                  <a:tcPr/>
                </a:tc>
                <a:extLst>
                  <a:ext uri="{0D108BD9-81ED-4DB2-BD59-A6C34878D82A}">
                    <a16:rowId xmlns:a16="http://schemas.microsoft.com/office/drawing/2014/main" val="2766997663"/>
                  </a:ext>
                </a:extLst>
              </a:tr>
              <a:tr h="370840">
                <a:tc>
                  <a:txBody>
                    <a:bodyPr/>
                    <a:lstStyle/>
                    <a:p>
                      <a:r>
                        <a:rPr lang="nl-BE" sz="1400" dirty="0"/>
                        <a:t>PRODUCTION FACTORS</a:t>
                      </a:r>
                    </a:p>
                  </a:txBody>
                  <a:tcPr/>
                </a:tc>
                <a:tc>
                  <a:txBody>
                    <a:bodyPr/>
                    <a:lstStyle/>
                    <a:p>
                      <a:r>
                        <a:rPr lang="en-US" sz="1400" dirty="0"/>
                        <a:t>RESOURCES NEEDED TO PRODUCE GOODS AND SERVICES</a:t>
                      </a:r>
                      <a:endParaRPr lang="nl-BE" sz="1400" dirty="0"/>
                    </a:p>
                  </a:txBody>
                  <a:tcPr/>
                </a:tc>
                <a:tc>
                  <a:txBody>
                    <a:bodyPr/>
                    <a:lstStyle/>
                    <a:p>
                      <a:r>
                        <a:rPr lang="nl-BE" sz="1400" dirty="0"/>
                        <a:t>PRODUCTIEFACTOREN</a:t>
                      </a:r>
                    </a:p>
                  </a:txBody>
                  <a:tcPr/>
                </a:tc>
                <a:tc>
                  <a:txBody>
                    <a:bodyPr/>
                    <a:lstStyle/>
                    <a:p>
                      <a:r>
                        <a:rPr lang="nl-BE" sz="1400" dirty="0"/>
                        <a:t>MIDDELEN DIE NODIG ZIJN VOOR DE PRODUCTIE VAN GOEDEREN EN DIENSTEN</a:t>
                      </a:r>
                    </a:p>
                  </a:txBody>
                  <a:tcPr/>
                </a:tc>
                <a:extLst>
                  <a:ext uri="{0D108BD9-81ED-4DB2-BD59-A6C34878D82A}">
                    <a16:rowId xmlns:a16="http://schemas.microsoft.com/office/drawing/2014/main" val="1106533020"/>
                  </a:ext>
                </a:extLst>
              </a:tr>
              <a:tr h="370840">
                <a:tc>
                  <a:txBody>
                    <a:bodyPr/>
                    <a:lstStyle/>
                    <a:p>
                      <a:r>
                        <a:rPr lang="nl-BE" sz="1400" dirty="0"/>
                        <a:t>PROFIT</a:t>
                      </a:r>
                    </a:p>
                  </a:txBody>
                  <a:tcPr/>
                </a:tc>
                <a:tc>
                  <a:txBody>
                    <a:bodyPr/>
                    <a:lstStyle/>
                    <a:p>
                      <a:r>
                        <a:rPr lang="en-US" sz="1400" dirty="0"/>
                        <a:t>SITUATION WHERE A COMPANY'S REVENUES EXCEED ITS COSTS</a:t>
                      </a:r>
                      <a:endParaRPr lang="nl-BE" sz="1400" dirty="0"/>
                    </a:p>
                  </a:txBody>
                  <a:tcPr/>
                </a:tc>
                <a:tc>
                  <a:txBody>
                    <a:bodyPr/>
                    <a:lstStyle/>
                    <a:p>
                      <a:r>
                        <a:rPr lang="nl-BE" sz="1400" dirty="0"/>
                        <a:t>WINST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SITUATIE WAARIN DE OPBRENGSTEN VAN EEN BEDRIJF HOGER ZIJN DAN DE KOSTEN</a:t>
                      </a:r>
                    </a:p>
                  </a:txBody>
                  <a:tcPr/>
                </a:tc>
                <a:extLst>
                  <a:ext uri="{0D108BD9-81ED-4DB2-BD59-A6C34878D82A}">
                    <a16:rowId xmlns:a16="http://schemas.microsoft.com/office/drawing/2014/main" val="45254262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33E22B22-2D0C-50AF-4A29-8EDDF3A570F6}"/>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4929A420-2412-05AA-69F1-23BE590CF790}"/>
              </a:ext>
            </a:extLst>
          </p:cNvPr>
          <p:cNvSpPr>
            <a:spLocks noGrp="1"/>
          </p:cNvSpPr>
          <p:nvPr>
            <p:ph type="sldNum" sz="quarter" idx="12"/>
          </p:nvPr>
        </p:nvSpPr>
        <p:spPr/>
        <p:txBody>
          <a:bodyPr/>
          <a:lstStyle/>
          <a:p>
            <a:fld id="{C8997273-801F-4FC5-9C8E-1D1AD37BEC65}" type="slidenum">
              <a:rPr lang="nl-BE" smtClean="0"/>
              <a:t>135</a:t>
            </a:fld>
            <a:endParaRPr lang="nl-BE"/>
          </a:p>
        </p:txBody>
      </p:sp>
      <p:sp>
        <p:nvSpPr>
          <p:cNvPr id="4" name="Tijdelijke aanduiding voor datum 3">
            <a:extLst>
              <a:ext uri="{FF2B5EF4-FFF2-40B4-BE49-F238E27FC236}">
                <a16:creationId xmlns:a16="http://schemas.microsoft.com/office/drawing/2014/main" id="{8D087004-D00F-90BD-1D3A-34B337004FE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4621904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763212884"/>
              </p:ext>
            </p:extLst>
          </p:nvPr>
        </p:nvGraphicFramePr>
        <p:xfrm>
          <a:off x="402772" y="356053"/>
          <a:ext cx="10515600" cy="3205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PROGRESSIVE TAX SYSTEM</a:t>
                      </a:r>
                    </a:p>
                  </a:txBody>
                  <a:tcPr/>
                </a:tc>
                <a:tc>
                  <a:txBody>
                    <a:bodyPr/>
                    <a:lstStyle/>
                    <a:p>
                      <a:r>
                        <a:rPr lang="en-US" sz="1400" dirty="0"/>
                        <a:t>SYSTEM WHERE THE TAX RATE INCREASES AS INCOME INCREASES</a:t>
                      </a:r>
                      <a:endParaRPr lang="nl-BE" sz="1400" dirty="0"/>
                    </a:p>
                  </a:txBody>
                  <a:tcPr/>
                </a:tc>
                <a:tc>
                  <a:txBody>
                    <a:bodyPr/>
                    <a:lstStyle/>
                    <a:p>
                      <a:r>
                        <a:rPr lang="nl-BE" sz="1400" dirty="0"/>
                        <a:t>PROGRESSIEF BELASTINGSYSTEEM</a:t>
                      </a:r>
                    </a:p>
                  </a:txBody>
                  <a:tcPr/>
                </a:tc>
                <a:tc>
                  <a:txBody>
                    <a:bodyPr/>
                    <a:lstStyle/>
                    <a:p>
                      <a:r>
                        <a:rPr lang="nl-BE" sz="1400" dirty="0"/>
                        <a:t>SYSTEEM WAARBIJ HET BELASTINGTARIEF STIJGT NAARMATE HET INKOMEN GROTER WORDT</a:t>
                      </a:r>
                    </a:p>
                  </a:txBody>
                  <a:tcPr/>
                </a:tc>
                <a:extLst>
                  <a:ext uri="{0D108BD9-81ED-4DB2-BD59-A6C34878D82A}">
                    <a16:rowId xmlns:a16="http://schemas.microsoft.com/office/drawing/2014/main" val="1316384154"/>
                  </a:ext>
                </a:extLst>
              </a:tr>
              <a:tr h="370840">
                <a:tc>
                  <a:txBody>
                    <a:bodyPr/>
                    <a:lstStyle/>
                    <a:p>
                      <a:r>
                        <a:rPr lang="nl-BE" sz="1400" dirty="0"/>
                        <a:t>PROPERTY</a:t>
                      </a:r>
                    </a:p>
                  </a:txBody>
                  <a:tcPr/>
                </a:tc>
                <a:tc>
                  <a:txBody>
                    <a:bodyPr/>
                    <a:lstStyle/>
                    <a:p>
                      <a:r>
                        <a:rPr lang="en-US" sz="1400" dirty="0"/>
                        <a:t>ENTIRETY OF LAND AND BUILDINGS, BOTH FROM PRIVATE INDIVIDUALS AND FROM COMPANIES AND GOVERNMENTS</a:t>
                      </a:r>
                      <a:endParaRPr lang="nl-BE" sz="1400" dirty="0"/>
                    </a:p>
                  </a:txBody>
                  <a:tcPr/>
                </a:tc>
                <a:tc>
                  <a:txBody>
                    <a:bodyPr/>
                    <a:lstStyle/>
                    <a:p>
                      <a:r>
                        <a:rPr lang="nl-BE" sz="1400" dirty="0"/>
                        <a:t>VASTGOED</a:t>
                      </a:r>
                    </a:p>
                  </a:txBody>
                  <a:tcPr/>
                </a:tc>
                <a:tc>
                  <a:txBody>
                    <a:bodyPr/>
                    <a:lstStyle/>
                    <a:p>
                      <a:r>
                        <a:rPr lang="nl-BE" sz="1400" dirty="0"/>
                        <a:t>GEHEEL VAN GRONDEN EN GEBOUWEN, ZOWEL VAN PARTICULIEREN ALS VAN BEDRIJVEN EN OVERHEDEN</a:t>
                      </a:r>
                    </a:p>
                  </a:txBody>
                  <a:tcPr/>
                </a:tc>
                <a:extLst>
                  <a:ext uri="{0D108BD9-81ED-4DB2-BD59-A6C34878D82A}">
                    <a16:rowId xmlns:a16="http://schemas.microsoft.com/office/drawing/2014/main" val="3627976532"/>
                  </a:ext>
                </a:extLst>
              </a:tr>
              <a:tr h="370840">
                <a:tc>
                  <a:txBody>
                    <a:bodyPr/>
                    <a:lstStyle/>
                    <a:p>
                      <a:r>
                        <a:rPr lang="nl-BE" sz="1400" dirty="0"/>
                        <a:t>PUBLIC GOODS (also: COLLECTIVE GOODS)</a:t>
                      </a:r>
                    </a:p>
                  </a:txBody>
                  <a:tcPr/>
                </a:tc>
                <a:tc>
                  <a:txBody>
                    <a:bodyPr/>
                    <a:lstStyle/>
                    <a:p>
                      <a:r>
                        <a:rPr lang="nl-BE" sz="1400" dirty="0"/>
                        <a:t>GOODS AND SERVICES THAT ARE NON-EXCLUSIVE AND NON-RIVALROUS</a:t>
                      </a:r>
                    </a:p>
                  </a:txBody>
                  <a:tcPr/>
                </a:tc>
                <a:tc>
                  <a:txBody>
                    <a:bodyPr/>
                    <a:lstStyle/>
                    <a:p>
                      <a:r>
                        <a:rPr lang="nl-BE" sz="1400" dirty="0"/>
                        <a:t>PUBLIEKE GOEDEREN (ook: COLLECTIEVE GOEDEREN)</a:t>
                      </a:r>
                    </a:p>
                  </a:txBody>
                  <a:tcPr/>
                </a:tc>
                <a:tc>
                  <a:txBody>
                    <a:bodyPr/>
                    <a:lstStyle/>
                    <a:p>
                      <a:r>
                        <a:rPr lang="nl-BE" sz="1400" dirty="0"/>
                        <a:t>GOEDEREN EN DIENSTEN DIE NIET-EXCLUSIEF EN NIET-RIVALISEREND ZIJN</a:t>
                      </a:r>
                    </a:p>
                  </a:txBody>
                  <a:tcPr/>
                </a:tc>
                <a:extLst>
                  <a:ext uri="{0D108BD9-81ED-4DB2-BD59-A6C34878D82A}">
                    <a16:rowId xmlns:a16="http://schemas.microsoft.com/office/drawing/2014/main" val="348372318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BDCC7289-8C10-D473-3189-9509E3EA85F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1902731-B36B-78FD-62AA-B9E9537A8BE2}"/>
              </a:ext>
            </a:extLst>
          </p:cNvPr>
          <p:cNvSpPr>
            <a:spLocks noGrp="1"/>
          </p:cNvSpPr>
          <p:nvPr>
            <p:ph type="sldNum" sz="quarter" idx="12"/>
          </p:nvPr>
        </p:nvSpPr>
        <p:spPr/>
        <p:txBody>
          <a:bodyPr/>
          <a:lstStyle/>
          <a:p>
            <a:fld id="{C8997273-801F-4FC5-9C8E-1D1AD37BEC65}" type="slidenum">
              <a:rPr lang="nl-BE" smtClean="0"/>
              <a:t>136</a:t>
            </a:fld>
            <a:endParaRPr lang="nl-BE"/>
          </a:p>
        </p:txBody>
      </p:sp>
      <p:sp>
        <p:nvSpPr>
          <p:cNvPr id="4" name="Tijdelijke aanduiding voor datum 3">
            <a:extLst>
              <a:ext uri="{FF2B5EF4-FFF2-40B4-BE49-F238E27FC236}">
                <a16:creationId xmlns:a16="http://schemas.microsoft.com/office/drawing/2014/main" id="{9047A0AC-9C3E-C49B-2CCC-04FAD63913A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63386589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178500028"/>
              </p:ext>
            </p:extLst>
          </p:nvPr>
        </p:nvGraphicFramePr>
        <p:xfrm>
          <a:off x="402772" y="356053"/>
          <a:ext cx="10515600" cy="40589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NL" sz="1400" dirty="0"/>
                        <a:t>PUBLIC WELFARE CENTRE</a:t>
                      </a:r>
                      <a:endParaRPr lang="nl-BE" sz="1400" dirty="0"/>
                    </a:p>
                  </a:txBody>
                  <a:tcPr/>
                </a:tc>
                <a:tc>
                  <a:txBody>
                    <a:bodyPr/>
                    <a:lstStyle/>
                    <a:p>
                      <a:r>
                        <a:rPr lang="en-US" sz="1400" dirty="0"/>
                        <a:t>GOVERNMENT AGENCY THAT PROVIDES A RANGE OF SOCIAL SERVICES SO THAT EVERYONE IN SOCIETY CAN LIVE WITH DIGNITY </a:t>
                      </a:r>
                      <a:endParaRPr lang="nl-B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OPENBAAR CENTRUM VOOR MAATSCHAPPELIJK WELZIJN (OCMW)</a:t>
                      </a:r>
                    </a:p>
                  </a:txBody>
                  <a:tcPr/>
                </a:tc>
                <a:tc>
                  <a:txBody>
                    <a:bodyPr/>
                    <a:lstStyle/>
                    <a:p>
                      <a:r>
                        <a:rPr lang="nl-BE" sz="1400" dirty="0"/>
                        <a:t>OVERHEIDSINSTELLING DIE EEN AANTAL MAATSCHAPPELIJKE DIENSTEN LEVERT ZODAT IEDEREEN IN DE SAMENLEVING EEN WAARDIG LEVEN KAN LEIDEN </a:t>
                      </a:r>
                    </a:p>
                  </a:txBody>
                  <a:tcPr/>
                </a:tc>
                <a:extLst>
                  <a:ext uri="{0D108BD9-81ED-4DB2-BD59-A6C34878D82A}">
                    <a16:rowId xmlns:a16="http://schemas.microsoft.com/office/drawing/2014/main" val="3329924137"/>
                  </a:ext>
                </a:extLst>
              </a:tr>
              <a:tr h="370840">
                <a:tc>
                  <a:txBody>
                    <a:bodyPr/>
                    <a:lstStyle/>
                    <a:p>
                      <a:r>
                        <a:rPr lang="nl-BE" sz="1400" dirty="0"/>
                        <a:t>PURCHASING POWER</a:t>
                      </a:r>
                    </a:p>
                  </a:txBody>
                  <a:tcPr/>
                </a:tc>
                <a:tc>
                  <a:txBody>
                    <a:bodyPr/>
                    <a:lstStyle/>
                    <a:p>
                      <a:r>
                        <a:rPr lang="en-US" sz="1400" dirty="0"/>
                        <a:t>AMOUNT OF GOODS AND SERVICES A FAMILY CAN BUY WITH A GIVEN INCOME</a:t>
                      </a:r>
                      <a:endParaRPr lang="nl-BE" sz="1400" dirty="0"/>
                    </a:p>
                  </a:txBody>
                  <a:tcPr/>
                </a:tc>
                <a:tc>
                  <a:txBody>
                    <a:bodyPr/>
                    <a:lstStyle/>
                    <a:p>
                      <a:r>
                        <a:rPr lang="nl-BE" sz="1400" dirty="0"/>
                        <a:t>KOOPKRACHT</a:t>
                      </a:r>
                    </a:p>
                  </a:txBody>
                  <a:tcPr/>
                </a:tc>
                <a:tc>
                  <a:txBody>
                    <a:bodyPr/>
                    <a:lstStyle/>
                    <a:p>
                      <a:r>
                        <a:rPr lang="nl-BE" sz="1400" dirty="0"/>
                        <a:t>HOEVEELHEID GOEDEREN EN DIENSTEN DIE EEN GEZIN KAN KOPEN MET EEN BEPAALD INKOMEN</a:t>
                      </a:r>
                    </a:p>
                  </a:txBody>
                  <a:tcPr/>
                </a:tc>
                <a:extLst>
                  <a:ext uri="{0D108BD9-81ED-4DB2-BD59-A6C34878D82A}">
                    <a16:rowId xmlns:a16="http://schemas.microsoft.com/office/drawing/2014/main" val="1710149824"/>
                  </a:ext>
                </a:extLst>
              </a:tr>
              <a:tr h="288381">
                <a:tc>
                  <a:txBody>
                    <a:bodyPr/>
                    <a:lstStyle/>
                    <a:p>
                      <a:r>
                        <a:rPr lang="nl-BE" sz="1400" dirty="0"/>
                        <a:t>PURCHASING POWER PARITY (BETWEEN TWO COUNTRIES)</a:t>
                      </a:r>
                    </a:p>
                  </a:txBody>
                  <a:tcPr/>
                </a:tc>
                <a:tc>
                  <a:txBody>
                    <a:bodyPr/>
                    <a:lstStyle/>
                    <a:p>
                      <a:r>
                        <a:rPr lang="en-US" sz="1400" dirty="0"/>
                        <a:t>THE AMOUNT YOU NEED TO SPEND OF ONE COUNTRY'S CURRENCY TO BE ABLE TO DO THE SAME FOR 1 UNIT OF ANOTHER COUNTRY'S CURRENCY</a:t>
                      </a:r>
                      <a:endParaRPr lang="nl-BE" sz="1400" dirty="0"/>
                    </a:p>
                  </a:txBody>
                  <a:tcPr/>
                </a:tc>
                <a:tc>
                  <a:txBody>
                    <a:bodyPr/>
                    <a:lstStyle/>
                    <a:p>
                      <a:r>
                        <a:rPr lang="nl-BE" sz="1400" dirty="0"/>
                        <a:t>KOOPKRACHTPARITEIT (TUSSEN TWEE LANDEN)</a:t>
                      </a:r>
                    </a:p>
                  </a:txBody>
                  <a:tcPr/>
                </a:tc>
                <a:tc>
                  <a:txBody>
                    <a:bodyPr/>
                    <a:lstStyle/>
                    <a:p>
                      <a:r>
                        <a:rPr lang="nl-BE" sz="1400" dirty="0"/>
                        <a:t>DE HOEVEELHEID DIE JE MOET UITGEVEN VAN DE MUNT VAN HET ENE LAND OM HETZELFDE TE KUNNEN VOOR 1 EENHEID VAN DE MUNT VAN HET ANDER LAND</a:t>
                      </a:r>
                    </a:p>
                  </a:txBody>
                  <a:tcPr/>
                </a:tc>
                <a:extLst>
                  <a:ext uri="{0D108BD9-81ED-4DB2-BD59-A6C34878D82A}">
                    <a16:rowId xmlns:a16="http://schemas.microsoft.com/office/drawing/2014/main" val="428708571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BDCC7289-8C10-D473-3189-9509E3EA85F3}"/>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1902731-B36B-78FD-62AA-B9E9537A8BE2}"/>
              </a:ext>
            </a:extLst>
          </p:cNvPr>
          <p:cNvSpPr>
            <a:spLocks noGrp="1"/>
          </p:cNvSpPr>
          <p:nvPr>
            <p:ph type="sldNum" sz="quarter" idx="12"/>
          </p:nvPr>
        </p:nvSpPr>
        <p:spPr/>
        <p:txBody>
          <a:bodyPr/>
          <a:lstStyle/>
          <a:p>
            <a:fld id="{C8997273-801F-4FC5-9C8E-1D1AD37BEC65}" type="slidenum">
              <a:rPr lang="nl-BE" smtClean="0"/>
              <a:t>137</a:t>
            </a:fld>
            <a:endParaRPr lang="nl-BE"/>
          </a:p>
        </p:txBody>
      </p:sp>
      <p:sp>
        <p:nvSpPr>
          <p:cNvPr id="4" name="Tijdelijke aanduiding voor datum 3">
            <a:extLst>
              <a:ext uri="{FF2B5EF4-FFF2-40B4-BE49-F238E27FC236}">
                <a16:creationId xmlns:a16="http://schemas.microsoft.com/office/drawing/2014/main" id="{9047A0AC-9C3E-C49B-2CCC-04FAD63913A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80401090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87155978"/>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138</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0429951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722941216"/>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139</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5048361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294730091"/>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P</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140</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3219571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993477199"/>
              </p:ext>
            </p:extLst>
          </p:nvPr>
        </p:nvGraphicFramePr>
        <p:xfrm>
          <a:off x="402772" y="356053"/>
          <a:ext cx="10515600" cy="50952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QUANTITATIVE EASING (QE)</a:t>
                      </a:r>
                    </a:p>
                  </a:txBody>
                  <a:tcPr/>
                </a:tc>
                <a:tc>
                  <a:txBody>
                    <a:bodyPr/>
                    <a:lstStyle/>
                    <a:p>
                      <a:r>
                        <a:rPr lang="en-US" sz="1400" dirty="0"/>
                        <a:t>EXCEPTIONAL MEASURE TAKEN BY A CENTRAL BANK TO EXPAND THE MONEY SUPPLY BY BUYING UP FINANCIAL PRODUCTS (SUCH AS GOVERNMENT BONDS)</a:t>
                      </a:r>
                      <a:endParaRPr lang="nl-BE" sz="1400" dirty="0"/>
                    </a:p>
                  </a:txBody>
                  <a:tcPr/>
                </a:tc>
                <a:tc>
                  <a:txBody>
                    <a:bodyPr/>
                    <a:lstStyle/>
                    <a:p>
                      <a:r>
                        <a:rPr lang="nl-BE" sz="1400" dirty="0"/>
                        <a:t>KWANTITATIEVE VERSOEPELING</a:t>
                      </a:r>
                    </a:p>
                  </a:txBody>
                  <a:tcPr/>
                </a:tc>
                <a:tc>
                  <a:txBody>
                    <a:bodyPr/>
                    <a:lstStyle/>
                    <a:p>
                      <a:r>
                        <a:rPr lang="nl-BE" sz="1400" dirty="0"/>
                        <a:t>UITZONDERLIJKE MAATREGEL VAN EEN CENTRALE BANK OM DE GELDHOEVEELHEID TE VERRUIMEN DOOR FINANCIELE PRODUCTEN (ZOALS STAATSOBLIGATIES) OP TE KOPEN</a:t>
                      </a:r>
                    </a:p>
                  </a:txBody>
                  <a:tcPr/>
                </a:tc>
                <a:extLst>
                  <a:ext uri="{0D108BD9-81ED-4DB2-BD59-A6C34878D82A}">
                    <a16:rowId xmlns:a16="http://schemas.microsoft.com/office/drawing/2014/main" val="274434883"/>
                  </a:ext>
                </a:extLst>
              </a:tr>
              <a:tr h="370840">
                <a:tc>
                  <a:txBody>
                    <a:bodyPr/>
                    <a:lstStyle/>
                    <a:p>
                      <a:r>
                        <a:rPr lang="nl-BE" sz="1400" dirty="0"/>
                        <a:t>QUOTA</a:t>
                      </a:r>
                    </a:p>
                  </a:txBody>
                  <a:tcPr/>
                </a:tc>
                <a:tc>
                  <a:txBody>
                    <a:bodyPr/>
                    <a:lstStyle/>
                    <a:p>
                      <a:r>
                        <a:rPr lang="en-US" sz="1400" dirty="0"/>
                        <a:t>MAXIMUM QUANTITY OF A GOOD OR SERVICE THAT MAY BE PLACED ON THE MARKET</a:t>
                      </a:r>
                      <a:endParaRPr lang="nl-BE" sz="1400" dirty="0"/>
                    </a:p>
                  </a:txBody>
                  <a:tcPr/>
                </a:tc>
                <a:tc>
                  <a:txBody>
                    <a:bodyPr/>
                    <a:lstStyle/>
                    <a:p>
                      <a:r>
                        <a:rPr lang="nl-BE" sz="1400" dirty="0"/>
                        <a:t>QUOTUM</a:t>
                      </a:r>
                    </a:p>
                  </a:txBody>
                  <a:tcPr/>
                </a:tc>
                <a:tc>
                  <a:txBody>
                    <a:bodyPr/>
                    <a:lstStyle/>
                    <a:p>
                      <a:r>
                        <a:rPr lang="nl-BE" sz="1400" dirty="0"/>
                        <a:t>MAXIMALE HOEVEELHEID VAN EEN GOED OF DIENST DIE OP DE MARKT MAG WORDEN GEBRACHT</a:t>
                      </a:r>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218217843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Q</a:t>
            </a:r>
          </a:p>
        </p:txBody>
      </p:sp>
      <p:sp>
        <p:nvSpPr>
          <p:cNvPr id="2" name="Tijdelijke aanduiding voor voettekst 1">
            <a:extLst>
              <a:ext uri="{FF2B5EF4-FFF2-40B4-BE49-F238E27FC236}">
                <a16:creationId xmlns:a16="http://schemas.microsoft.com/office/drawing/2014/main" id="{12F802A7-14E1-04A4-3E58-79542AF61A2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50BF14F3-0F92-4D7B-D362-44AE9A4A9C0B}"/>
              </a:ext>
            </a:extLst>
          </p:cNvPr>
          <p:cNvSpPr>
            <a:spLocks noGrp="1"/>
          </p:cNvSpPr>
          <p:nvPr>
            <p:ph type="sldNum" sz="quarter" idx="12"/>
          </p:nvPr>
        </p:nvSpPr>
        <p:spPr/>
        <p:txBody>
          <a:bodyPr/>
          <a:lstStyle/>
          <a:p>
            <a:fld id="{C8997273-801F-4FC5-9C8E-1D1AD37BEC65}" type="slidenum">
              <a:rPr lang="nl-BE" smtClean="0"/>
              <a:t>141</a:t>
            </a:fld>
            <a:endParaRPr lang="nl-BE"/>
          </a:p>
        </p:txBody>
      </p:sp>
      <p:sp>
        <p:nvSpPr>
          <p:cNvPr id="4" name="Tijdelijke aanduiding voor datum 3">
            <a:extLst>
              <a:ext uri="{FF2B5EF4-FFF2-40B4-BE49-F238E27FC236}">
                <a16:creationId xmlns:a16="http://schemas.microsoft.com/office/drawing/2014/main" id="{47E8D6BF-51B9-F2B8-85FF-66745B24DEBF}"/>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0593549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897202515"/>
              </p:ext>
            </p:extLst>
          </p:nvPr>
        </p:nvGraphicFramePr>
        <p:xfrm>
          <a:off x="402772" y="356053"/>
          <a:ext cx="10515600" cy="4028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RAW MATERIALS</a:t>
                      </a:r>
                    </a:p>
                  </a:txBody>
                  <a:tcPr/>
                </a:tc>
                <a:tc>
                  <a:txBody>
                    <a:bodyPr/>
                    <a:lstStyle/>
                    <a:p>
                      <a:r>
                        <a:rPr lang="nl-BE" sz="1400" dirty="0"/>
                        <a:t>ENTIRETY OF NATURAL RESOURCES</a:t>
                      </a:r>
                    </a:p>
                  </a:txBody>
                  <a:tcPr/>
                </a:tc>
                <a:tc>
                  <a:txBody>
                    <a:bodyPr/>
                    <a:lstStyle/>
                    <a:p>
                      <a:r>
                        <a:rPr lang="nl-BE" sz="1400" dirty="0"/>
                        <a:t>GRONDSTOFFEN</a:t>
                      </a:r>
                    </a:p>
                  </a:txBody>
                  <a:tcPr/>
                </a:tc>
                <a:tc>
                  <a:txBody>
                    <a:bodyPr/>
                    <a:lstStyle/>
                    <a:p>
                      <a:r>
                        <a:rPr lang="nl-BE" sz="1400" dirty="0"/>
                        <a:t>GEHEEL VAN NATUURLIJKE RIJKDOMMEN</a:t>
                      </a:r>
                    </a:p>
                  </a:txBody>
                  <a:tcPr/>
                </a:tc>
                <a:extLst>
                  <a:ext uri="{0D108BD9-81ED-4DB2-BD59-A6C34878D82A}">
                    <a16:rowId xmlns:a16="http://schemas.microsoft.com/office/drawing/2014/main" val="259327708"/>
                  </a:ext>
                </a:extLst>
              </a:tr>
              <a:tr h="370840">
                <a:tc>
                  <a:txBody>
                    <a:bodyPr/>
                    <a:lstStyle/>
                    <a:p>
                      <a:r>
                        <a:rPr lang="nl-BE" sz="1400" dirty="0"/>
                        <a:t>REAL GROSS DOMESTIC PRODUCT (GDP)</a:t>
                      </a:r>
                    </a:p>
                  </a:txBody>
                  <a:tcPr/>
                </a:tc>
                <a:tc>
                  <a:txBody>
                    <a:bodyPr/>
                    <a:lstStyle/>
                    <a:p>
                      <a:r>
                        <a:rPr lang="nl-BE" sz="1400" dirty="0"/>
                        <a:t>GDP ADJUSTED FOR INFLATION</a:t>
                      </a:r>
                    </a:p>
                  </a:txBody>
                  <a:tcPr/>
                </a:tc>
                <a:tc>
                  <a:txBody>
                    <a:bodyPr/>
                    <a:lstStyle/>
                    <a:p>
                      <a:r>
                        <a:rPr lang="nl-BE" sz="1400" dirty="0"/>
                        <a:t>REEEL BRUTO BINNENLANDS PRODUCT (BBP)</a:t>
                      </a:r>
                    </a:p>
                  </a:txBody>
                  <a:tcPr/>
                </a:tc>
                <a:tc>
                  <a:txBody>
                    <a:bodyPr/>
                    <a:lstStyle/>
                    <a:p>
                      <a:r>
                        <a:rPr lang="nl-BE" sz="1400" dirty="0"/>
                        <a:t>BBP AANGEPAST VOOR INFLATIE</a:t>
                      </a:r>
                    </a:p>
                  </a:txBody>
                  <a:tcPr/>
                </a:tc>
                <a:extLst>
                  <a:ext uri="{0D108BD9-81ED-4DB2-BD59-A6C34878D82A}">
                    <a16:rowId xmlns:a16="http://schemas.microsoft.com/office/drawing/2014/main" val="941704572"/>
                  </a:ext>
                </a:extLst>
              </a:tr>
              <a:tr h="370840">
                <a:tc>
                  <a:txBody>
                    <a:bodyPr/>
                    <a:lstStyle/>
                    <a:p>
                      <a:r>
                        <a:rPr lang="nl-BE" sz="1400" dirty="0"/>
                        <a:t>REAL INTEREST</a:t>
                      </a:r>
                    </a:p>
                  </a:txBody>
                  <a:tcPr/>
                </a:tc>
                <a:tc>
                  <a:txBody>
                    <a:bodyPr/>
                    <a:lstStyle/>
                    <a:p>
                      <a:r>
                        <a:rPr lang="nl-BE" sz="1400" dirty="0"/>
                        <a:t>NOMINALE INTREST MINUS INFLATIE</a:t>
                      </a:r>
                    </a:p>
                  </a:txBody>
                  <a:tcPr/>
                </a:tc>
                <a:tc>
                  <a:txBody>
                    <a:bodyPr/>
                    <a:lstStyle/>
                    <a:p>
                      <a:r>
                        <a:rPr lang="nl-BE" sz="1400" dirty="0"/>
                        <a:t>REELE INTREST</a:t>
                      </a:r>
                    </a:p>
                  </a:txBody>
                  <a:tcPr/>
                </a:tc>
                <a:tc>
                  <a:txBody>
                    <a:bodyPr/>
                    <a:lstStyle/>
                    <a:p>
                      <a:r>
                        <a:rPr lang="nl-BE" sz="1400" dirty="0"/>
                        <a:t>NOMINAL INTEREST MINUS INFLATION</a:t>
                      </a:r>
                    </a:p>
                  </a:txBody>
                  <a:tcPr/>
                </a:tc>
                <a:extLst>
                  <a:ext uri="{0D108BD9-81ED-4DB2-BD59-A6C34878D82A}">
                    <a16:rowId xmlns:a16="http://schemas.microsoft.com/office/drawing/2014/main" val="3547118951"/>
                  </a:ext>
                </a:extLst>
              </a:tr>
              <a:tr h="370840">
                <a:tc>
                  <a:txBody>
                    <a:bodyPr/>
                    <a:lstStyle/>
                    <a:p>
                      <a:r>
                        <a:rPr lang="nl-BE" sz="1400" dirty="0"/>
                        <a:t>REAL WAGE (or: SALARY)</a:t>
                      </a:r>
                    </a:p>
                  </a:txBody>
                  <a:tcPr/>
                </a:tc>
                <a:tc>
                  <a:txBody>
                    <a:bodyPr/>
                    <a:lstStyle/>
                    <a:p>
                      <a:r>
                        <a:rPr lang="nl-BE" sz="1400" dirty="0"/>
                        <a:t>WAGE OR SALARY ADJUSTED FOR INFLATION</a:t>
                      </a:r>
                    </a:p>
                  </a:txBody>
                  <a:tcPr/>
                </a:tc>
                <a:tc>
                  <a:txBody>
                    <a:bodyPr/>
                    <a:lstStyle/>
                    <a:p>
                      <a:r>
                        <a:rPr lang="nl-BE" sz="1400" dirty="0"/>
                        <a:t>REEEL LOON (of: SALARIS)</a:t>
                      </a:r>
                    </a:p>
                  </a:txBody>
                  <a:tcPr/>
                </a:tc>
                <a:tc>
                  <a:txBody>
                    <a:bodyPr/>
                    <a:lstStyle/>
                    <a:p>
                      <a:r>
                        <a:rPr lang="nl-BE" sz="1400" dirty="0"/>
                        <a:t>LOON OF SALARIS GECORRIGEERD VOOR INFLATIE</a:t>
                      </a:r>
                    </a:p>
                  </a:txBody>
                  <a:tcPr/>
                </a:tc>
                <a:extLst>
                  <a:ext uri="{0D108BD9-81ED-4DB2-BD59-A6C34878D82A}">
                    <a16:rowId xmlns:a16="http://schemas.microsoft.com/office/drawing/2014/main" val="1337041742"/>
                  </a:ext>
                </a:extLst>
              </a:tr>
              <a:tr h="370840">
                <a:tc>
                  <a:txBody>
                    <a:bodyPr/>
                    <a:lstStyle/>
                    <a:p>
                      <a:r>
                        <a:rPr lang="nl-BE" sz="1400" dirty="0"/>
                        <a:t>RECESSION (1)</a:t>
                      </a:r>
                    </a:p>
                  </a:txBody>
                  <a:tcPr/>
                </a:tc>
                <a:tc>
                  <a:txBody>
                    <a:bodyPr/>
                    <a:lstStyle/>
                    <a:p>
                      <a:r>
                        <a:rPr lang="en-US" sz="1400" dirty="0"/>
                        <a:t>PERIOD IN THE CYCLICAL ACTIVITY WHEN REAL GDP EXCEEDS POTENTIAL GDP AND ECONOMIC ACTIVITY SLOWS DOWN</a:t>
                      </a:r>
                      <a:endParaRPr lang="nl-BE" sz="1400" dirty="0"/>
                    </a:p>
                  </a:txBody>
                  <a:tcPr/>
                </a:tc>
                <a:tc>
                  <a:txBody>
                    <a:bodyPr/>
                    <a:lstStyle/>
                    <a:p>
                      <a:r>
                        <a:rPr lang="nl-BE" sz="1400" dirty="0"/>
                        <a:t>RECESSIE (1)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PERIODE IN DE CONJUNCTUUR WAARIN HET REEEL BBP GROTER IS DAN HET POTENTIEEL BBP EN DE ECONOMISCHE ACTIVITEIT VERTRAAGT</a:t>
                      </a:r>
                    </a:p>
                  </a:txBody>
                  <a:tcPr/>
                </a:tc>
                <a:extLst>
                  <a:ext uri="{0D108BD9-81ED-4DB2-BD59-A6C34878D82A}">
                    <a16:rowId xmlns:a16="http://schemas.microsoft.com/office/drawing/2014/main" val="348372318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DDA3C3AC-3207-DFC3-009D-093350986A9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D4F6659E-4BEA-8110-FDBC-B3875760E145}"/>
              </a:ext>
            </a:extLst>
          </p:cNvPr>
          <p:cNvSpPr>
            <a:spLocks noGrp="1"/>
          </p:cNvSpPr>
          <p:nvPr>
            <p:ph type="sldNum" sz="quarter" idx="12"/>
          </p:nvPr>
        </p:nvSpPr>
        <p:spPr/>
        <p:txBody>
          <a:bodyPr/>
          <a:lstStyle/>
          <a:p>
            <a:fld id="{C8997273-801F-4FC5-9C8E-1D1AD37BEC65}" type="slidenum">
              <a:rPr lang="nl-BE" smtClean="0"/>
              <a:t>142</a:t>
            </a:fld>
            <a:endParaRPr lang="nl-BE"/>
          </a:p>
        </p:txBody>
      </p:sp>
      <p:sp>
        <p:nvSpPr>
          <p:cNvPr id="4" name="Tijdelijke aanduiding voor datum 3">
            <a:extLst>
              <a:ext uri="{FF2B5EF4-FFF2-40B4-BE49-F238E27FC236}">
                <a16:creationId xmlns:a16="http://schemas.microsoft.com/office/drawing/2014/main" id="{F8D5168D-D969-18CF-B7DF-95CA4600F5A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300263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629592410"/>
              </p:ext>
            </p:extLst>
          </p:nvPr>
        </p:nvGraphicFramePr>
        <p:xfrm>
          <a:off x="402772" y="356053"/>
          <a:ext cx="10515600" cy="5217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RECESSION (2)</a:t>
                      </a:r>
                    </a:p>
                  </a:txBody>
                  <a:tcPr/>
                </a:tc>
                <a:tc>
                  <a:txBody>
                    <a:bodyPr/>
                    <a:lstStyle/>
                    <a:p>
                      <a:r>
                        <a:rPr lang="en-US" sz="1400" dirty="0"/>
                        <a:t>PERIOD OF AT LEAST TWO QUARTERS OF NEGATIVE GDP GROWTH</a:t>
                      </a:r>
                      <a:endParaRPr lang="nl-BE" sz="1400" dirty="0"/>
                    </a:p>
                  </a:txBody>
                  <a:tcPr/>
                </a:tc>
                <a:tc>
                  <a:txBody>
                    <a:bodyPr/>
                    <a:lstStyle/>
                    <a:p>
                      <a:r>
                        <a:rPr lang="nl-BE" sz="1400" dirty="0"/>
                        <a:t>RECESSIE (2)</a:t>
                      </a:r>
                    </a:p>
                  </a:txBody>
                  <a:tcPr/>
                </a:tc>
                <a:tc>
                  <a:txBody>
                    <a:bodyPr/>
                    <a:lstStyle/>
                    <a:p>
                      <a:r>
                        <a:rPr lang="nl-BE" sz="1400" dirty="0"/>
                        <a:t>PERIODE VAN MINSTENS TWEE KWARTALEN VAN NEGATIEVE GROEI VAN HET BBP</a:t>
                      </a:r>
                    </a:p>
                  </a:txBody>
                  <a:tcPr/>
                </a:tc>
                <a:extLst>
                  <a:ext uri="{0D108BD9-81ED-4DB2-BD59-A6C34878D82A}">
                    <a16:rowId xmlns:a16="http://schemas.microsoft.com/office/drawing/2014/main" val="646706176"/>
                  </a:ext>
                </a:extLst>
              </a:tr>
              <a:tr h="370840">
                <a:tc>
                  <a:txBody>
                    <a:bodyPr/>
                    <a:lstStyle/>
                    <a:p>
                      <a:r>
                        <a:rPr lang="nl-BE" sz="1400" dirty="0"/>
                        <a:t>RECIPROCITY PRINCIPLE</a:t>
                      </a:r>
                    </a:p>
                  </a:txBody>
                  <a:tcPr/>
                </a:tc>
                <a:tc>
                  <a:txBody>
                    <a:bodyPr/>
                    <a:lstStyle/>
                    <a:p>
                      <a:r>
                        <a:rPr lang="en-US" sz="1400" dirty="0"/>
                        <a:t>PRINCIPLE OF RECIPROCAL CONCESSIONS ON TRADE BARRIERS BETWEEN TWO COUNTRIES</a:t>
                      </a:r>
                      <a:endParaRPr lang="nl-BE" sz="1400" dirty="0"/>
                    </a:p>
                  </a:txBody>
                  <a:tcPr/>
                </a:tc>
                <a:tc>
                  <a:txBody>
                    <a:bodyPr/>
                    <a:lstStyle/>
                    <a:p>
                      <a:r>
                        <a:rPr lang="nl-BE" sz="1400" dirty="0"/>
                        <a:t>WEDERKERIGHEIDSBEGINSEL</a:t>
                      </a:r>
                    </a:p>
                  </a:txBody>
                  <a:tcPr/>
                </a:tc>
                <a:tc>
                  <a:txBody>
                    <a:bodyPr/>
                    <a:lstStyle/>
                    <a:p>
                      <a:r>
                        <a:rPr lang="nl-BE" sz="1400" dirty="0"/>
                        <a:t>PRINCIPE VAN HET WEDERKERIG TOEKENNEN VAN TOEGEVINGEN OP HET VLAK VAN HANDELSBELEMMERINGEN TUSSEN TWEE LANDEN</a:t>
                      </a:r>
                    </a:p>
                  </a:txBody>
                  <a:tcPr/>
                </a:tc>
                <a:extLst>
                  <a:ext uri="{0D108BD9-81ED-4DB2-BD59-A6C34878D82A}">
                    <a16:rowId xmlns:a16="http://schemas.microsoft.com/office/drawing/2014/main" val="3446046256"/>
                  </a:ext>
                </a:extLst>
              </a:tr>
              <a:tr h="370840">
                <a:tc>
                  <a:txBody>
                    <a:bodyPr/>
                    <a:lstStyle/>
                    <a:p>
                      <a:r>
                        <a:rPr lang="nl-BE" sz="1400" dirty="0"/>
                        <a:t>RECOVERY</a:t>
                      </a:r>
                    </a:p>
                  </a:txBody>
                  <a:tcPr/>
                </a:tc>
                <a:tc>
                  <a:txBody>
                    <a:bodyPr/>
                    <a:lstStyle/>
                    <a:p>
                      <a:r>
                        <a:rPr lang="en-US" sz="1400" dirty="0"/>
                        <a:t>PERIOD IN THE CYCLICAL ACTIVITY WHEN REAL GDP IS SMALLER THAN POTENTIAL GDP AND ECONOMIC ACTIVITY ACCELERATES</a:t>
                      </a:r>
                      <a:endParaRPr lang="nl-BE" sz="1400" dirty="0"/>
                    </a:p>
                  </a:txBody>
                  <a:tcPr/>
                </a:tc>
                <a:tc>
                  <a:txBody>
                    <a:bodyPr/>
                    <a:lstStyle/>
                    <a:p>
                      <a:r>
                        <a:rPr lang="nl-BE" sz="1400" dirty="0"/>
                        <a:t>HERSTEL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PERIODE IN DE CONJUNCTUUR WAARIN HET REEEL BBP KLEINER IS DAN HET POTENTIEEL BBP EN DE ECONOMISCHE ACTIVITEIT VERSNELT</a:t>
                      </a:r>
                    </a:p>
                  </a:txBody>
                  <a:tcPr/>
                </a:tc>
                <a:extLst>
                  <a:ext uri="{0D108BD9-81ED-4DB2-BD59-A6C34878D82A}">
                    <a16:rowId xmlns:a16="http://schemas.microsoft.com/office/drawing/2014/main" val="1710149824"/>
                  </a:ext>
                </a:extLst>
              </a:tr>
              <a:tr h="370840">
                <a:tc>
                  <a:txBody>
                    <a:bodyPr/>
                    <a:lstStyle/>
                    <a:p>
                      <a:r>
                        <a:rPr lang="nl-BE" sz="1400" dirty="0"/>
                        <a:t>REGULATIONS</a:t>
                      </a:r>
                    </a:p>
                  </a:txBody>
                  <a:tcPr/>
                </a:tc>
                <a:tc>
                  <a:txBody>
                    <a:bodyPr/>
                    <a:lstStyle/>
                    <a:p>
                      <a:r>
                        <a:rPr lang="en-US" sz="1400" dirty="0"/>
                        <a:t>ENTIRETY OF RULES IMPOSED BY A GOVERNMENT ON A MARKET TO STEER IT IN A SOCIALLY DESIRABLE DIRECTION</a:t>
                      </a:r>
                      <a:endParaRPr lang="nl-BE" sz="1400" dirty="0"/>
                    </a:p>
                  </a:txBody>
                  <a:tcPr/>
                </a:tc>
                <a:tc>
                  <a:txBody>
                    <a:bodyPr/>
                    <a:lstStyle/>
                    <a:p>
                      <a:r>
                        <a:rPr lang="nl-BE" sz="1400" dirty="0"/>
                        <a:t>REGULERING</a:t>
                      </a:r>
                    </a:p>
                  </a:txBody>
                  <a:tcPr/>
                </a:tc>
                <a:tc>
                  <a:txBody>
                    <a:bodyPr/>
                    <a:lstStyle/>
                    <a:p>
                      <a:r>
                        <a:rPr lang="nl-BE" sz="1400" dirty="0"/>
                        <a:t>GEHEEL VAN REGELS DIE EEN OVERHEID OPLEGT AAN EEN MARKT OM DEZE IN EEN MAATSCHAPPELIJK WENSELIJKE RICHTING TE STUREN</a:t>
                      </a:r>
                    </a:p>
                  </a:txBody>
                  <a:tcPr/>
                </a:tc>
                <a:extLst>
                  <a:ext uri="{0D108BD9-81ED-4DB2-BD59-A6C34878D82A}">
                    <a16:rowId xmlns:a16="http://schemas.microsoft.com/office/drawing/2014/main" val="93295974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DDA3C3AC-3207-DFC3-009D-093350986A94}"/>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D4F6659E-4BEA-8110-FDBC-B3875760E145}"/>
              </a:ext>
            </a:extLst>
          </p:cNvPr>
          <p:cNvSpPr>
            <a:spLocks noGrp="1"/>
          </p:cNvSpPr>
          <p:nvPr>
            <p:ph type="sldNum" sz="quarter" idx="12"/>
          </p:nvPr>
        </p:nvSpPr>
        <p:spPr/>
        <p:txBody>
          <a:bodyPr/>
          <a:lstStyle/>
          <a:p>
            <a:fld id="{C8997273-801F-4FC5-9C8E-1D1AD37BEC65}" type="slidenum">
              <a:rPr lang="nl-BE" smtClean="0"/>
              <a:t>143</a:t>
            </a:fld>
            <a:endParaRPr lang="nl-BE"/>
          </a:p>
        </p:txBody>
      </p:sp>
      <p:sp>
        <p:nvSpPr>
          <p:cNvPr id="4" name="Tijdelijke aanduiding voor datum 3">
            <a:extLst>
              <a:ext uri="{FF2B5EF4-FFF2-40B4-BE49-F238E27FC236}">
                <a16:creationId xmlns:a16="http://schemas.microsoft.com/office/drawing/2014/main" id="{F8D5168D-D969-18CF-B7DF-95CA4600F5AC}"/>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3292686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166694519"/>
              </p:ext>
            </p:extLst>
          </p:nvPr>
        </p:nvGraphicFramePr>
        <p:xfrm>
          <a:off x="402772" y="356053"/>
          <a:ext cx="10515600" cy="5643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RENEWABLE ENERGY</a:t>
                      </a:r>
                    </a:p>
                  </a:txBody>
                  <a:tcPr/>
                </a:tc>
                <a:tc>
                  <a:txBody>
                    <a:bodyPr/>
                    <a:lstStyle/>
                    <a:p>
                      <a:r>
                        <a:rPr lang="en-US" sz="1400" dirty="0"/>
                        <a:t>ENERGY FROM NATURAL RESOURCES THAT ARE CONSTANTLY REPLENISHED</a:t>
                      </a:r>
                      <a:endParaRPr lang="nl-BE" sz="1400" dirty="0"/>
                    </a:p>
                  </a:txBody>
                  <a:tcPr/>
                </a:tc>
                <a:tc>
                  <a:txBody>
                    <a:bodyPr/>
                    <a:lstStyle/>
                    <a:p>
                      <a:r>
                        <a:rPr lang="nl-BE" sz="1400" dirty="0"/>
                        <a:t>HERNIEUWBARE ENERGIE</a:t>
                      </a:r>
                    </a:p>
                  </a:txBody>
                  <a:tcPr/>
                </a:tc>
                <a:tc>
                  <a:txBody>
                    <a:bodyPr/>
                    <a:lstStyle/>
                    <a:p>
                      <a:r>
                        <a:rPr lang="nl-BE" sz="1400" dirty="0"/>
                        <a:t>ENERGIE AFKOMSTIG VAN NATUURLIJKE BRONNEN DIE CONSTANT WORDEN AANGEVULD</a:t>
                      </a:r>
                    </a:p>
                  </a:txBody>
                  <a:tcPr/>
                </a:tc>
                <a:extLst>
                  <a:ext uri="{0D108BD9-81ED-4DB2-BD59-A6C34878D82A}">
                    <a16:rowId xmlns:a16="http://schemas.microsoft.com/office/drawing/2014/main" val="2268711411"/>
                  </a:ext>
                </a:extLst>
              </a:tr>
              <a:tr h="370840">
                <a:tc>
                  <a:txBody>
                    <a:bodyPr/>
                    <a:lstStyle/>
                    <a:p>
                      <a:r>
                        <a:rPr lang="nl-BE" sz="1400" dirty="0"/>
                        <a:t>REPLACEMENT INVESTMENT</a:t>
                      </a:r>
                    </a:p>
                  </a:txBody>
                  <a:tcPr/>
                </a:tc>
                <a:tc>
                  <a:txBody>
                    <a:bodyPr/>
                    <a:lstStyle/>
                    <a:p>
                      <a:r>
                        <a:rPr lang="en-US" sz="1400" dirty="0"/>
                        <a:t>RENEWAL OF THE EXISTING STOCK OF CAPITAL GOODS WITHOUT EXPANSION</a:t>
                      </a:r>
                      <a:endParaRPr lang="nl-BE" sz="1400" dirty="0"/>
                    </a:p>
                  </a:txBody>
                  <a:tcPr/>
                </a:tc>
                <a:tc>
                  <a:txBody>
                    <a:bodyPr/>
                    <a:lstStyle/>
                    <a:p>
                      <a:r>
                        <a:rPr lang="nl-BE" sz="1400" dirty="0"/>
                        <a:t>VERVANGINGSINVESTERING</a:t>
                      </a:r>
                    </a:p>
                  </a:txBody>
                  <a:tcPr/>
                </a:tc>
                <a:tc>
                  <a:txBody>
                    <a:bodyPr/>
                    <a:lstStyle/>
                    <a:p>
                      <a:r>
                        <a:rPr lang="nl-BE" sz="1400" dirty="0"/>
                        <a:t>VERNIEUWING VAN DE BESTAANDE VOORRAAD KAPITAALGOEDEREN ZONDER DAT ER EEN UITBREIDING IS</a:t>
                      </a:r>
                    </a:p>
                  </a:txBody>
                  <a:tcPr/>
                </a:tc>
                <a:extLst>
                  <a:ext uri="{0D108BD9-81ED-4DB2-BD59-A6C34878D82A}">
                    <a16:rowId xmlns:a16="http://schemas.microsoft.com/office/drawing/2014/main" val="1957755312"/>
                  </a:ext>
                </a:extLst>
              </a:tr>
              <a:tr h="370840">
                <a:tc>
                  <a:txBody>
                    <a:bodyPr/>
                    <a:lstStyle/>
                    <a:p>
                      <a:r>
                        <a:rPr lang="nl-BE" sz="1400" dirty="0"/>
                        <a:t>RESEARCH CARTEL</a:t>
                      </a:r>
                    </a:p>
                  </a:txBody>
                  <a:tcPr/>
                </a:tc>
                <a:tc>
                  <a:txBody>
                    <a:bodyPr/>
                    <a:lstStyle/>
                    <a:p>
                      <a:r>
                        <a:rPr lang="en-US" sz="1400" dirty="0"/>
                        <a:t>ILLEGAL COOPERATION BETWEEN SUPPLIERS IN AN OLIGOPOLY NOT TO COMPETE WITH EACH OTHER IN THE FIELD OF RESEARCH INTO NEW GOODS AND SERVICES</a:t>
                      </a:r>
                      <a:endParaRPr lang="nl-BE" sz="1400" dirty="0"/>
                    </a:p>
                  </a:txBody>
                  <a:tcPr/>
                </a:tc>
                <a:tc>
                  <a:txBody>
                    <a:bodyPr/>
                    <a:lstStyle/>
                    <a:p>
                      <a:r>
                        <a:rPr lang="nl-BE" sz="1400" dirty="0"/>
                        <a:t>ONDERZOEKSKARTEL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ILLEGALE SAMENWERKING TUSSEN AANBIEDERS IN EEN OLIGOPOLIE OM NIET MET ELKAAR TE CONCURREREN</a:t>
                      </a:r>
                    </a:p>
                    <a:p>
                      <a:r>
                        <a:rPr lang="nl-BE" sz="1400" dirty="0"/>
                        <a:t>OP VLAK VAN ONDERZOEK NAAR NIEUWE GOEDEREN EN DIENSTEN</a:t>
                      </a:r>
                    </a:p>
                  </a:txBody>
                  <a:tcPr/>
                </a:tc>
                <a:extLst>
                  <a:ext uri="{0D108BD9-81ED-4DB2-BD59-A6C34878D82A}">
                    <a16:rowId xmlns:a16="http://schemas.microsoft.com/office/drawing/2014/main" val="230073868"/>
                  </a:ext>
                </a:extLst>
              </a:tr>
              <a:tr h="370840">
                <a:tc>
                  <a:txBody>
                    <a:bodyPr/>
                    <a:lstStyle/>
                    <a:p>
                      <a:r>
                        <a:rPr lang="nl-BE" sz="1400" dirty="0"/>
                        <a:t>RESTRICTIVE FISCAL POLICY</a:t>
                      </a:r>
                    </a:p>
                  </a:txBody>
                  <a:tcPr/>
                </a:tc>
                <a:tc>
                  <a:txBody>
                    <a:bodyPr/>
                    <a:lstStyle/>
                    <a:p>
                      <a:r>
                        <a:rPr lang="en-US" sz="1400" dirty="0"/>
                        <a:t>GOVERNMENT ECONOMIC POLICY AIMED AT SLOWING DOWN THE CYCLICAL ACTIVITY BY REDUCING GOVERNMENT SPENDING AND/OR INCREASING TAXES</a:t>
                      </a:r>
                      <a:endParaRPr lang="nl-BE" sz="1400" dirty="0"/>
                    </a:p>
                  </a:txBody>
                  <a:tcPr/>
                </a:tc>
                <a:tc>
                  <a:txBody>
                    <a:bodyPr/>
                    <a:lstStyle/>
                    <a:p>
                      <a:r>
                        <a:rPr lang="nl-BE" sz="1400" dirty="0"/>
                        <a:t>RESTRICTIEF BUDGETTAIR BELEID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ECONOMISCH BELEID VAN DE OVERHEID DAT IS GERICHT OP HET AFREMMEN VAN DE CONJUNCTUUR DOOR HET VERLAGEN VAN DE OVERHEIDSBESTEDINGEN EN/OF HET VERHOGEN VAN DE BELASTINGEN</a:t>
                      </a:r>
                    </a:p>
                  </a:txBody>
                  <a:tcPr/>
                </a:tc>
                <a:extLst>
                  <a:ext uri="{0D108BD9-81ED-4DB2-BD59-A6C34878D82A}">
                    <a16:rowId xmlns:a16="http://schemas.microsoft.com/office/drawing/2014/main" val="266602310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B5BBF230-2E3D-C4BD-66D7-1FF1013F906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A5E15E0-732D-F9DA-2849-4B5EE7802F01}"/>
              </a:ext>
            </a:extLst>
          </p:cNvPr>
          <p:cNvSpPr>
            <a:spLocks noGrp="1"/>
          </p:cNvSpPr>
          <p:nvPr>
            <p:ph type="sldNum" sz="quarter" idx="12"/>
          </p:nvPr>
        </p:nvSpPr>
        <p:spPr/>
        <p:txBody>
          <a:bodyPr/>
          <a:lstStyle/>
          <a:p>
            <a:fld id="{C8997273-801F-4FC5-9C8E-1D1AD37BEC65}" type="slidenum">
              <a:rPr lang="nl-BE" smtClean="0"/>
              <a:t>144</a:t>
            </a:fld>
            <a:endParaRPr lang="nl-BE"/>
          </a:p>
        </p:txBody>
      </p:sp>
      <p:sp>
        <p:nvSpPr>
          <p:cNvPr id="4" name="Tijdelijke aanduiding voor datum 3">
            <a:extLst>
              <a:ext uri="{FF2B5EF4-FFF2-40B4-BE49-F238E27FC236}">
                <a16:creationId xmlns:a16="http://schemas.microsoft.com/office/drawing/2014/main" id="{4E835322-DA85-44BC-231C-758143F7F1D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9013973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544973739"/>
              </p:ext>
            </p:extLst>
          </p:nvPr>
        </p:nvGraphicFramePr>
        <p:xfrm>
          <a:off x="402772" y="356053"/>
          <a:ext cx="10515600" cy="5430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RESTRICTIVE MONETARY POLICY</a:t>
                      </a:r>
                    </a:p>
                  </a:txBody>
                  <a:tcPr/>
                </a:tc>
                <a:tc>
                  <a:txBody>
                    <a:bodyPr/>
                    <a:lstStyle/>
                    <a:p>
                      <a:r>
                        <a:rPr lang="en-US" sz="1400" dirty="0"/>
                        <a:t>CENTRAL BANK ECONOMIC POLICY AIMED AT SLOWING DOWN THE CYCLICAL ACTIVITY  BY CONTRACTING THE MONEY SUPPLY AND/OR RAISING INTEREST RATES</a:t>
                      </a:r>
                      <a:endParaRPr lang="nl-BE" sz="1400" dirty="0"/>
                    </a:p>
                  </a:txBody>
                  <a:tcPr/>
                </a:tc>
                <a:tc>
                  <a:txBody>
                    <a:bodyPr/>
                    <a:lstStyle/>
                    <a:p>
                      <a:r>
                        <a:rPr lang="nl-BE" sz="1400" dirty="0"/>
                        <a:t>RESTRICTIEF MONETAIR BELEID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ECONOMISCH BELEID VAN DE CENTRALE BANK DAT IS GERICHT OP HET AFREMMEN VAN DE CONJUNCTUUR DOOR HET INKRIMPEN VAN DE GELDHOEVEELHEID EN/OF HET VERHOGEN VAN DE RENTE</a:t>
                      </a:r>
                    </a:p>
                  </a:txBody>
                  <a:tcPr/>
                </a:tc>
                <a:extLst>
                  <a:ext uri="{0D108BD9-81ED-4DB2-BD59-A6C34878D82A}">
                    <a16:rowId xmlns:a16="http://schemas.microsoft.com/office/drawing/2014/main" val="1021086780"/>
                  </a:ext>
                </a:extLst>
              </a:tr>
              <a:tr h="370840">
                <a:tc>
                  <a:txBody>
                    <a:bodyPr/>
                    <a:lstStyle/>
                    <a:p>
                      <a:r>
                        <a:rPr lang="nl-BE" sz="1400" dirty="0"/>
                        <a:t>RETALIATION ARGUMENT</a:t>
                      </a:r>
                    </a:p>
                  </a:txBody>
                  <a:tcPr/>
                </a:tc>
                <a:tc>
                  <a:txBody>
                    <a:bodyPr/>
                    <a:lstStyle/>
                    <a:p>
                      <a:r>
                        <a:rPr lang="en-US" sz="1400" dirty="0"/>
                        <a:t>ARGUMENT FOR TRADE RESTRICTION WITH COUNTRIES INTRODUCING TRADE BARRIERS</a:t>
                      </a:r>
                      <a:endParaRPr lang="nl-BE" sz="1400" dirty="0"/>
                    </a:p>
                  </a:txBody>
                  <a:tcPr/>
                </a:tc>
                <a:tc>
                  <a:txBody>
                    <a:bodyPr/>
                    <a:lstStyle/>
                    <a:p>
                      <a:r>
                        <a:rPr lang="nl-BE" sz="1400" dirty="0"/>
                        <a:t>VERGELDINGSARGUMENT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ARGUMENT VOOR BELEMMERING VAN DE HANDEL MET LANDEN DIE HANDELSBELEMMERINGEN INVOEREN</a:t>
                      </a:r>
                    </a:p>
                  </a:txBody>
                  <a:tcPr/>
                </a:tc>
                <a:extLst>
                  <a:ext uri="{0D108BD9-81ED-4DB2-BD59-A6C34878D82A}">
                    <a16:rowId xmlns:a16="http://schemas.microsoft.com/office/drawing/2014/main" val="486835637"/>
                  </a:ext>
                </a:extLst>
              </a:tr>
              <a:tr h="370840">
                <a:tc>
                  <a:txBody>
                    <a:bodyPr/>
                    <a:lstStyle/>
                    <a:p>
                      <a:r>
                        <a:rPr lang="nl-BE" sz="1400" dirty="0"/>
                        <a:t>RETIREMENT AGE</a:t>
                      </a:r>
                    </a:p>
                  </a:txBody>
                  <a:tcPr/>
                </a:tc>
                <a:tc>
                  <a:txBody>
                    <a:bodyPr/>
                    <a:lstStyle/>
                    <a:p>
                      <a:r>
                        <a:rPr lang="en-US" sz="1400" dirty="0"/>
                        <a:t>LEGAL AGE AT WHICH AN EMPLOYEE STOPS WORKING DUE TO OLD AGE</a:t>
                      </a:r>
                      <a:endParaRPr lang="nl-BE" sz="1400" dirty="0"/>
                    </a:p>
                  </a:txBody>
                  <a:tcPr/>
                </a:tc>
                <a:tc>
                  <a:txBody>
                    <a:bodyPr/>
                    <a:lstStyle/>
                    <a:p>
                      <a:r>
                        <a:rPr lang="nl-BE" sz="1400" dirty="0"/>
                        <a:t>PENSIOENLEEFTIJD</a:t>
                      </a:r>
                    </a:p>
                  </a:txBody>
                  <a:tcPr/>
                </a:tc>
                <a:tc>
                  <a:txBody>
                    <a:bodyPr/>
                    <a:lstStyle/>
                    <a:p>
                      <a:r>
                        <a:rPr lang="nl-BE" sz="1400" dirty="0"/>
                        <a:t>WETTELIJK VASTGELEGDE LEEFTIJD WAAROP EEN WERKNEMER STOPT MET WERKEN OMWILLE VAN OUDERDOM</a:t>
                      </a:r>
                    </a:p>
                  </a:txBody>
                  <a:tcPr/>
                </a:tc>
                <a:extLst>
                  <a:ext uri="{0D108BD9-81ED-4DB2-BD59-A6C34878D82A}">
                    <a16:rowId xmlns:a16="http://schemas.microsoft.com/office/drawing/2014/main" val="560051714"/>
                  </a:ext>
                </a:extLst>
              </a:tr>
              <a:tr h="370840">
                <a:tc>
                  <a:txBody>
                    <a:bodyPr/>
                    <a:lstStyle/>
                    <a:p>
                      <a:r>
                        <a:rPr lang="nl-BE" sz="1400" dirty="0"/>
                        <a:t>RETIREMENT ALLOWANCE (of: PENSION)</a:t>
                      </a:r>
                    </a:p>
                  </a:txBody>
                  <a:tcPr/>
                </a:tc>
                <a:tc>
                  <a:txBody>
                    <a:bodyPr/>
                    <a:lstStyle/>
                    <a:p>
                      <a:r>
                        <a:rPr lang="en-US" sz="1400" dirty="0"/>
                        <a:t>SOCIAL BENEFIT PAID TO AN EMPLOYEE WHO HAS REACHED RETIREMENT AGE</a:t>
                      </a:r>
                      <a:endParaRPr lang="nl-BE" sz="1400" dirty="0"/>
                    </a:p>
                  </a:txBody>
                  <a:tcPr/>
                </a:tc>
                <a:tc>
                  <a:txBody>
                    <a:bodyPr/>
                    <a:lstStyle/>
                    <a:p>
                      <a:r>
                        <a:rPr lang="nl-BE" sz="1400" dirty="0"/>
                        <a:t>PENSIOENUITKERING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SOCIALE UITKERING DIE WORDT BETAALD AAN EEN WERKNEMER DIE DE PENSIOENLEEFTIJD HEEFT BEREIKT</a:t>
                      </a:r>
                    </a:p>
                  </a:txBody>
                  <a:tcPr/>
                </a:tc>
                <a:extLst>
                  <a:ext uri="{0D108BD9-81ED-4DB2-BD59-A6C34878D82A}">
                    <a16:rowId xmlns:a16="http://schemas.microsoft.com/office/drawing/2014/main" val="136206287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B5BBF230-2E3D-C4BD-66D7-1FF1013F906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A5E15E0-732D-F9DA-2849-4B5EE7802F01}"/>
              </a:ext>
            </a:extLst>
          </p:cNvPr>
          <p:cNvSpPr>
            <a:spLocks noGrp="1"/>
          </p:cNvSpPr>
          <p:nvPr>
            <p:ph type="sldNum" sz="quarter" idx="12"/>
          </p:nvPr>
        </p:nvSpPr>
        <p:spPr/>
        <p:txBody>
          <a:bodyPr/>
          <a:lstStyle/>
          <a:p>
            <a:fld id="{C8997273-801F-4FC5-9C8E-1D1AD37BEC65}" type="slidenum">
              <a:rPr lang="nl-BE" smtClean="0"/>
              <a:t>145</a:t>
            </a:fld>
            <a:endParaRPr lang="nl-BE"/>
          </a:p>
        </p:txBody>
      </p:sp>
      <p:sp>
        <p:nvSpPr>
          <p:cNvPr id="4" name="Tijdelijke aanduiding voor datum 3">
            <a:extLst>
              <a:ext uri="{FF2B5EF4-FFF2-40B4-BE49-F238E27FC236}">
                <a16:creationId xmlns:a16="http://schemas.microsoft.com/office/drawing/2014/main" id="{4E835322-DA85-44BC-231C-758143F7F1D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6026823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395622572"/>
              </p:ext>
            </p:extLst>
          </p:nvPr>
        </p:nvGraphicFramePr>
        <p:xfrm>
          <a:off x="402772" y="356053"/>
          <a:ext cx="10515600" cy="56134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RETRAINING</a:t>
                      </a:r>
                    </a:p>
                  </a:txBody>
                  <a:tcPr/>
                </a:tc>
                <a:tc>
                  <a:txBody>
                    <a:bodyPr/>
                    <a:lstStyle/>
                    <a:p>
                      <a:r>
                        <a:rPr lang="en-US" sz="1400" dirty="0"/>
                        <a:t>ACQUIRING NEW KNOWLEDGE AND SKILLS</a:t>
                      </a:r>
                      <a:endParaRPr lang="nl-BE" sz="1400" dirty="0"/>
                    </a:p>
                  </a:txBody>
                  <a:tcPr/>
                </a:tc>
                <a:tc>
                  <a:txBody>
                    <a:bodyPr/>
                    <a:lstStyle/>
                    <a:p>
                      <a:r>
                        <a:rPr lang="nl-BE" sz="1400" dirty="0"/>
                        <a:t>OMSCHOLING, BIJSCHOLING</a:t>
                      </a:r>
                    </a:p>
                  </a:txBody>
                  <a:tcPr/>
                </a:tc>
                <a:tc>
                  <a:txBody>
                    <a:bodyPr/>
                    <a:lstStyle/>
                    <a:p>
                      <a:r>
                        <a:rPr lang="nl-BE" sz="1400" dirty="0"/>
                        <a:t>HET AANLEREN VAN NIEUWE KENNIS EN VAARDIGHEDEN</a:t>
                      </a:r>
                    </a:p>
                  </a:txBody>
                  <a:tcPr/>
                </a:tc>
                <a:extLst>
                  <a:ext uri="{0D108BD9-81ED-4DB2-BD59-A6C34878D82A}">
                    <a16:rowId xmlns:a16="http://schemas.microsoft.com/office/drawing/2014/main" val="3343808318"/>
                  </a:ext>
                </a:extLst>
              </a:tr>
              <a:tr h="370840">
                <a:tc>
                  <a:txBody>
                    <a:bodyPr/>
                    <a:lstStyle/>
                    <a:p>
                      <a:r>
                        <a:rPr lang="nl-BE" sz="1400" dirty="0"/>
                        <a:t>REVALUATION</a:t>
                      </a:r>
                    </a:p>
                  </a:txBody>
                  <a:tcPr/>
                </a:tc>
                <a:tc>
                  <a:txBody>
                    <a:bodyPr/>
                    <a:lstStyle/>
                    <a:p>
                      <a:r>
                        <a:rPr lang="en-US" sz="1400" dirty="0"/>
                        <a:t>INCREASE IN THE VALUE OF A CURRENCY BY RAISING ITS CENTRAL RATE AGAINST ANOTHER CURRENCY (FIXED EXCHANGE RATE SYSTEM)</a:t>
                      </a:r>
                      <a:endParaRPr lang="nl-BE" sz="1400" dirty="0"/>
                    </a:p>
                  </a:txBody>
                  <a:tcPr/>
                </a:tc>
                <a:tc>
                  <a:txBody>
                    <a:bodyPr/>
                    <a:lstStyle/>
                    <a:p>
                      <a:r>
                        <a:rPr lang="nl-BE" sz="1400" dirty="0"/>
                        <a:t>REVALUATIE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STIJGING IN DE WAARDE VAN EEN MUNT DOORDAT DE SPILKOERS WODRT VERHOOGD TEN OPZICHTE VAN EEN ANDERE MUNT (SYSTEEM VAN VASTE WISSELKOERSEN)</a:t>
                      </a:r>
                    </a:p>
                  </a:txBody>
                  <a:tcPr/>
                </a:tc>
                <a:extLst>
                  <a:ext uri="{0D108BD9-81ED-4DB2-BD59-A6C34878D82A}">
                    <a16:rowId xmlns:a16="http://schemas.microsoft.com/office/drawing/2014/main" val="1822856572"/>
                  </a:ext>
                </a:extLst>
              </a:tr>
              <a:tr h="370840">
                <a:tc>
                  <a:txBody>
                    <a:bodyPr/>
                    <a:lstStyle/>
                    <a:p>
                      <a:r>
                        <a:rPr lang="nl-BE" sz="1400" dirty="0"/>
                        <a:t>RISK CAPITAL</a:t>
                      </a:r>
                    </a:p>
                  </a:txBody>
                  <a:tcPr/>
                </a:tc>
                <a:tc>
                  <a:txBody>
                    <a:bodyPr/>
                    <a:lstStyle/>
                    <a:p>
                      <a:r>
                        <a:rPr lang="en-US" sz="1400" dirty="0"/>
                        <a:t>INVESTMENT IN PROJECTS WITH HIGH GROWTH POTENTIAL, HIGH RETURN AND HIGH RISK</a:t>
                      </a:r>
                      <a:endParaRPr lang="nl-BE" sz="1400" dirty="0"/>
                    </a:p>
                  </a:txBody>
                  <a:tcPr/>
                </a:tc>
                <a:tc>
                  <a:txBody>
                    <a:bodyPr/>
                    <a:lstStyle/>
                    <a:p>
                      <a:r>
                        <a:rPr lang="nl-BE" sz="1400" dirty="0"/>
                        <a:t>RISICOKAPITAAL</a:t>
                      </a:r>
                    </a:p>
                  </a:txBody>
                  <a:tcPr/>
                </a:tc>
                <a:tc>
                  <a:txBody>
                    <a:bodyPr/>
                    <a:lstStyle/>
                    <a:p>
                      <a:r>
                        <a:rPr lang="nl-BE" sz="1400" dirty="0"/>
                        <a:t>INVESTERINGEN IN PROJECTEN MET EEN HOOG GROEIPOTENTIEEL, HOOG RENDEMENT EN HOOG RISICO</a:t>
                      </a:r>
                    </a:p>
                  </a:txBody>
                  <a:tcPr/>
                </a:tc>
                <a:extLst>
                  <a:ext uri="{0D108BD9-81ED-4DB2-BD59-A6C34878D82A}">
                    <a16:rowId xmlns:a16="http://schemas.microsoft.com/office/drawing/2014/main" val="210876473"/>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30073868"/>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3878681627"/>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dirty="0"/>
                    </a:p>
                  </a:txBody>
                  <a:tcPr/>
                </a:tc>
                <a:tc>
                  <a:txBody>
                    <a:bodyPr/>
                    <a:lstStyle/>
                    <a:p>
                      <a:endParaRPr lang="nl-BE" sz="1400" dirty="0"/>
                    </a:p>
                  </a:txBody>
                  <a:tcPr/>
                </a:tc>
                <a:extLst>
                  <a:ext uri="{0D108BD9-81ED-4DB2-BD59-A6C34878D82A}">
                    <a16:rowId xmlns:a16="http://schemas.microsoft.com/office/drawing/2014/main" val="21697597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B3CD5E7E-BA58-0175-C289-0A82D68FAC60}"/>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DE114DCD-A07C-57EB-1730-C61BA7E380A1}"/>
              </a:ext>
            </a:extLst>
          </p:cNvPr>
          <p:cNvSpPr>
            <a:spLocks noGrp="1"/>
          </p:cNvSpPr>
          <p:nvPr>
            <p:ph type="sldNum" sz="quarter" idx="12"/>
          </p:nvPr>
        </p:nvSpPr>
        <p:spPr/>
        <p:txBody>
          <a:bodyPr/>
          <a:lstStyle/>
          <a:p>
            <a:fld id="{C8997273-801F-4FC5-9C8E-1D1AD37BEC65}" type="slidenum">
              <a:rPr lang="nl-BE" smtClean="0"/>
              <a:t>146</a:t>
            </a:fld>
            <a:endParaRPr lang="nl-BE"/>
          </a:p>
        </p:txBody>
      </p:sp>
      <p:sp>
        <p:nvSpPr>
          <p:cNvPr id="4" name="Tijdelijke aanduiding voor datum 3">
            <a:extLst>
              <a:ext uri="{FF2B5EF4-FFF2-40B4-BE49-F238E27FC236}">
                <a16:creationId xmlns:a16="http://schemas.microsoft.com/office/drawing/2014/main" id="{755182F0-6F82-C9D4-D532-CA5C9514D77A}"/>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3504708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635823783"/>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147</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34156463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798999123"/>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148</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26029702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554784481"/>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R</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149</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0959192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259545123"/>
              </p:ext>
            </p:extLst>
          </p:nvPr>
        </p:nvGraphicFramePr>
        <p:xfrm>
          <a:off x="402772" y="356053"/>
          <a:ext cx="10515600" cy="4455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SAVINGS (S)</a:t>
                      </a:r>
                    </a:p>
                  </a:txBody>
                  <a:tcPr/>
                </a:tc>
                <a:tc>
                  <a:txBody>
                    <a:bodyPr/>
                    <a:lstStyle/>
                    <a:p>
                      <a:r>
                        <a:rPr lang="nl-BE" sz="1400" dirty="0"/>
                        <a:t>PART OF THE INCOME THAT IS NOT SPENT</a:t>
                      </a:r>
                    </a:p>
                  </a:txBody>
                  <a:tcPr/>
                </a:tc>
                <a:tc>
                  <a:txBody>
                    <a:bodyPr/>
                    <a:lstStyle/>
                    <a:p>
                      <a:r>
                        <a:rPr lang="nl-BE" sz="1400" dirty="0"/>
                        <a:t>SPAREN (S)</a:t>
                      </a:r>
                    </a:p>
                  </a:txBody>
                  <a:tcPr/>
                </a:tc>
                <a:tc>
                  <a:txBody>
                    <a:bodyPr/>
                    <a:lstStyle/>
                    <a:p>
                      <a:r>
                        <a:rPr lang="nl-BE" sz="1400" dirty="0"/>
                        <a:t>DEEL VAN HET INKOMEN DAT NIET WORDT BESTEED</a:t>
                      </a:r>
                    </a:p>
                  </a:txBody>
                  <a:tcPr/>
                </a:tc>
                <a:extLst>
                  <a:ext uri="{0D108BD9-81ED-4DB2-BD59-A6C34878D82A}">
                    <a16:rowId xmlns:a16="http://schemas.microsoft.com/office/drawing/2014/main" val="293532098"/>
                  </a:ext>
                </a:extLst>
              </a:tr>
              <a:tr h="370840">
                <a:tc>
                  <a:txBody>
                    <a:bodyPr/>
                    <a:lstStyle/>
                    <a:p>
                      <a:r>
                        <a:rPr lang="nl-BE" sz="1400" dirty="0"/>
                        <a:t>SAVINGS ACCOUNT</a:t>
                      </a:r>
                    </a:p>
                  </a:txBody>
                  <a:tcPr/>
                </a:tc>
                <a:tc>
                  <a:txBody>
                    <a:bodyPr/>
                    <a:lstStyle/>
                    <a:p>
                      <a:r>
                        <a:rPr lang="en-US" sz="1400" dirty="0"/>
                        <a:t>BANK ACCOUNT ON WHICH SAVINGS ARE HELD WITH THE INTENTION OF ACCUMULATING THEM</a:t>
                      </a:r>
                      <a:endParaRPr lang="nl-BE" sz="1400" dirty="0"/>
                    </a:p>
                  </a:txBody>
                  <a:tcPr/>
                </a:tc>
                <a:tc>
                  <a:txBody>
                    <a:bodyPr/>
                    <a:lstStyle/>
                    <a:p>
                      <a:r>
                        <a:rPr lang="nl-BE" sz="1400" dirty="0"/>
                        <a:t>SPAARREKENING</a:t>
                      </a:r>
                    </a:p>
                  </a:txBody>
                  <a:tcPr/>
                </a:tc>
                <a:tc>
                  <a:txBody>
                    <a:bodyPr/>
                    <a:lstStyle/>
                    <a:p>
                      <a:r>
                        <a:rPr lang="nl-BE" sz="1400" dirty="0"/>
                        <a:t>BANKREKENING WAAROP SPAARTEGOEDEN STAAN MET DE BEDOELING DEZE TE LATEN AANGROEIEN</a:t>
                      </a:r>
                    </a:p>
                  </a:txBody>
                  <a:tcPr/>
                </a:tc>
                <a:extLst>
                  <a:ext uri="{0D108BD9-81ED-4DB2-BD59-A6C34878D82A}">
                    <a16:rowId xmlns:a16="http://schemas.microsoft.com/office/drawing/2014/main" val="3206035186"/>
                  </a:ext>
                </a:extLst>
              </a:tr>
              <a:tr h="370840">
                <a:tc>
                  <a:txBody>
                    <a:bodyPr/>
                    <a:lstStyle/>
                    <a:p>
                      <a:r>
                        <a:rPr lang="nl-BE" sz="1400" dirty="0"/>
                        <a:t>SAVINGS RATE</a:t>
                      </a:r>
                    </a:p>
                  </a:txBody>
                  <a:tcPr/>
                </a:tc>
                <a:tc>
                  <a:txBody>
                    <a:bodyPr/>
                    <a:lstStyle/>
                    <a:p>
                      <a:r>
                        <a:rPr lang="en-US" sz="1400" dirty="0"/>
                        <a:t>PERCENTAGE OF DISPOSABLE INCOME SAVED</a:t>
                      </a:r>
                      <a:endParaRPr lang="nl-BE" sz="1400" dirty="0"/>
                    </a:p>
                  </a:txBody>
                  <a:tcPr/>
                </a:tc>
                <a:tc>
                  <a:txBody>
                    <a:bodyPr/>
                    <a:lstStyle/>
                    <a:p>
                      <a:r>
                        <a:rPr lang="nl-BE" sz="1400" dirty="0"/>
                        <a:t>SPAARQUOTE</a:t>
                      </a:r>
                    </a:p>
                  </a:txBody>
                  <a:tcPr/>
                </a:tc>
                <a:tc>
                  <a:txBody>
                    <a:bodyPr/>
                    <a:lstStyle/>
                    <a:p>
                      <a:r>
                        <a:rPr lang="nl-BE" sz="1400" dirty="0"/>
                        <a:t>PERCENTAGE VAN HET BESCHIKBARE INKOMEN DAT WORDT GESPAARD</a:t>
                      </a:r>
                    </a:p>
                  </a:txBody>
                  <a:tcPr/>
                </a:tc>
                <a:extLst>
                  <a:ext uri="{0D108BD9-81ED-4DB2-BD59-A6C34878D82A}">
                    <a16:rowId xmlns:a16="http://schemas.microsoft.com/office/drawing/2014/main" val="3313836235"/>
                  </a:ext>
                </a:extLst>
              </a:tr>
              <a:tr h="370840">
                <a:tc>
                  <a:txBody>
                    <a:bodyPr/>
                    <a:lstStyle/>
                    <a:p>
                      <a:r>
                        <a:rPr lang="nl-BE" sz="1400" dirty="0"/>
                        <a:t>SCARCITY</a:t>
                      </a:r>
                    </a:p>
                  </a:txBody>
                  <a:tcPr/>
                </a:tc>
                <a:tc>
                  <a:txBody>
                    <a:bodyPr/>
                    <a:lstStyle/>
                    <a:p>
                      <a:r>
                        <a:rPr lang="en-US" sz="1400" dirty="0"/>
                        <a:t>SITUATION INDICATING THAT INFINITE NEEDS ARE MATCHED BY LIMITED RESOURCES</a:t>
                      </a:r>
                      <a:endParaRPr lang="nl-BE" sz="1400" dirty="0"/>
                    </a:p>
                  </a:txBody>
                  <a:tcPr/>
                </a:tc>
                <a:tc>
                  <a:txBody>
                    <a:bodyPr/>
                    <a:lstStyle/>
                    <a:p>
                      <a:r>
                        <a:rPr lang="nl-BE" sz="1400" dirty="0"/>
                        <a:t>SCHAARSTE</a:t>
                      </a:r>
                    </a:p>
                  </a:txBody>
                  <a:tcPr/>
                </a:tc>
                <a:tc>
                  <a:txBody>
                    <a:bodyPr/>
                    <a:lstStyle/>
                    <a:p>
                      <a:r>
                        <a:rPr lang="nl-BE" sz="1400" dirty="0"/>
                        <a:t>SITUATIE DIE AANGEEFT DAT TEGENOVER ONEINDIGE BEHOEFTEN EEN BEPERKTE HOEVEELHEID MIDDELEN STAAN</a:t>
                      </a:r>
                    </a:p>
                  </a:txBody>
                  <a:tcPr/>
                </a:tc>
                <a:extLst>
                  <a:ext uri="{0D108BD9-81ED-4DB2-BD59-A6C34878D82A}">
                    <a16:rowId xmlns:a16="http://schemas.microsoft.com/office/drawing/2014/main" val="4248158012"/>
                  </a:ext>
                </a:extLst>
              </a:tr>
              <a:tr h="370840">
                <a:tc>
                  <a:txBody>
                    <a:bodyPr/>
                    <a:lstStyle/>
                    <a:p>
                      <a:r>
                        <a:rPr lang="nl-BE" sz="1400" dirty="0"/>
                        <a:t>SCRIPTURAL MONEY</a:t>
                      </a:r>
                    </a:p>
                  </a:txBody>
                  <a:tcPr/>
                </a:tc>
                <a:tc>
                  <a:txBody>
                    <a:bodyPr/>
                    <a:lstStyle/>
                    <a:p>
                      <a:r>
                        <a:rPr lang="en-US" sz="1400" dirty="0"/>
                        <a:t>MONEY HELD IN AN ACCOUNT, BUT WHICH YOU CANNOT TOUCH</a:t>
                      </a:r>
                      <a:endParaRPr lang="nl-BE" sz="1400" dirty="0"/>
                    </a:p>
                  </a:txBody>
                  <a:tcPr/>
                </a:tc>
                <a:tc>
                  <a:txBody>
                    <a:bodyPr/>
                    <a:lstStyle/>
                    <a:p>
                      <a:r>
                        <a:rPr lang="nl-BE" sz="1400" dirty="0"/>
                        <a:t>GIRAAL GELD</a:t>
                      </a:r>
                    </a:p>
                  </a:txBody>
                  <a:tcPr/>
                </a:tc>
                <a:tc>
                  <a:txBody>
                    <a:bodyPr/>
                    <a:lstStyle/>
                    <a:p>
                      <a:r>
                        <a:rPr lang="nl-BE" sz="1400" dirty="0"/>
                        <a:t>GELD DAT OP EEN REKENING STAAT, MAAR DAT JE NIET KAN AANRAKEN</a:t>
                      </a:r>
                    </a:p>
                  </a:txBody>
                  <a:tcPr/>
                </a:tc>
                <a:extLst>
                  <a:ext uri="{0D108BD9-81ED-4DB2-BD59-A6C34878D82A}">
                    <a16:rowId xmlns:a16="http://schemas.microsoft.com/office/drawing/2014/main" val="219284378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C5A222A0-3D9A-B001-65AB-BC65F494091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EF75886-3E72-1C4C-3640-10972F77FA89}"/>
              </a:ext>
            </a:extLst>
          </p:cNvPr>
          <p:cNvSpPr>
            <a:spLocks noGrp="1"/>
          </p:cNvSpPr>
          <p:nvPr>
            <p:ph type="sldNum" sz="quarter" idx="12"/>
          </p:nvPr>
        </p:nvSpPr>
        <p:spPr/>
        <p:txBody>
          <a:bodyPr/>
          <a:lstStyle/>
          <a:p>
            <a:fld id="{C8997273-801F-4FC5-9C8E-1D1AD37BEC65}" type="slidenum">
              <a:rPr lang="nl-BE" smtClean="0"/>
              <a:t>150</a:t>
            </a:fld>
            <a:endParaRPr lang="nl-BE"/>
          </a:p>
        </p:txBody>
      </p:sp>
      <p:sp>
        <p:nvSpPr>
          <p:cNvPr id="4" name="Tijdelijke aanduiding voor datum 3">
            <a:extLst>
              <a:ext uri="{FF2B5EF4-FFF2-40B4-BE49-F238E27FC236}">
                <a16:creationId xmlns:a16="http://schemas.microsoft.com/office/drawing/2014/main" id="{904F3323-1737-0E8A-AEBC-ECF313B31C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65069465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990352377"/>
              </p:ext>
            </p:extLst>
          </p:nvPr>
        </p:nvGraphicFramePr>
        <p:xfrm>
          <a:off x="402772" y="356053"/>
          <a:ext cx="10515600" cy="4028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SEASONAL UNEMPLOYMENT</a:t>
                      </a:r>
                    </a:p>
                  </a:txBody>
                  <a:tcPr/>
                </a:tc>
                <a:tc>
                  <a:txBody>
                    <a:bodyPr/>
                    <a:lstStyle/>
                    <a:p>
                      <a:r>
                        <a:rPr lang="en-US" sz="1400" dirty="0"/>
                        <a:t>TYPE OF TEMPORARY UNEMPLOYMENT RESULTING FROM A DECLINE IN LABOUR DEMAND DURING A CERTAIN PERIOD DURING THE YEAR</a:t>
                      </a:r>
                      <a:endParaRPr lang="nl-BE" sz="1400" dirty="0"/>
                    </a:p>
                  </a:txBody>
                  <a:tcPr/>
                </a:tc>
                <a:tc>
                  <a:txBody>
                    <a:bodyPr/>
                    <a:lstStyle/>
                    <a:p>
                      <a:r>
                        <a:rPr lang="nl-BE" sz="1400" dirty="0"/>
                        <a:t>SEIZOENSWERKLOOSHEID</a:t>
                      </a:r>
                    </a:p>
                  </a:txBody>
                  <a:tcPr/>
                </a:tc>
                <a:tc>
                  <a:txBody>
                    <a:bodyPr/>
                    <a:lstStyle/>
                    <a:p>
                      <a:r>
                        <a:rPr lang="nl-BE" sz="1400" dirty="0"/>
                        <a:t>VORM VAN TIJDELIJKE WERKLOOSHEID DIE ONTSTAAT DOOR EEN TERUGVAL NAAR DE VRAAG NAAR ARBEID GEDURENDE EEN BEPAALDE PERIODE TIJDENS HET JAAR</a:t>
                      </a:r>
                    </a:p>
                  </a:txBody>
                  <a:tcPr/>
                </a:tc>
                <a:extLst>
                  <a:ext uri="{0D108BD9-81ED-4DB2-BD59-A6C34878D82A}">
                    <a16:rowId xmlns:a16="http://schemas.microsoft.com/office/drawing/2014/main" val="867312718"/>
                  </a:ext>
                </a:extLst>
              </a:tr>
              <a:tr h="370840">
                <a:tc>
                  <a:txBody>
                    <a:bodyPr/>
                    <a:lstStyle/>
                    <a:p>
                      <a:r>
                        <a:rPr lang="nl-BE" sz="1400" dirty="0"/>
                        <a:t>SECONDARY SECTOR</a:t>
                      </a:r>
                    </a:p>
                  </a:txBody>
                  <a:tcPr/>
                </a:tc>
                <a:tc>
                  <a:txBody>
                    <a:bodyPr/>
                    <a:lstStyle/>
                    <a:p>
                      <a:r>
                        <a:rPr lang="en-US" sz="1400" dirty="0"/>
                        <a:t>ALL MANUFACTURING COMPANIES PRODUCING PRODUCTS</a:t>
                      </a:r>
                      <a:endParaRPr lang="nl-BE" sz="1400" dirty="0"/>
                    </a:p>
                  </a:txBody>
                  <a:tcPr/>
                </a:tc>
                <a:tc>
                  <a:txBody>
                    <a:bodyPr/>
                    <a:lstStyle/>
                    <a:p>
                      <a:r>
                        <a:rPr lang="nl-BE" sz="1400" dirty="0"/>
                        <a:t>SECUNDAIRE SECTOR</a:t>
                      </a:r>
                    </a:p>
                  </a:txBody>
                  <a:tcPr/>
                </a:tc>
                <a:tc>
                  <a:txBody>
                    <a:bodyPr/>
                    <a:lstStyle/>
                    <a:p>
                      <a:r>
                        <a:rPr lang="nl-BE" sz="1400" dirty="0"/>
                        <a:t>GEHEEL VAN MAAKBEDRIJVEN DIE PRODUCTEN VOORTBRENGEN</a:t>
                      </a:r>
                    </a:p>
                  </a:txBody>
                  <a:tcPr/>
                </a:tc>
                <a:extLst>
                  <a:ext uri="{0D108BD9-81ED-4DB2-BD59-A6C34878D82A}">
                    <a16:rowId xmlns:a16="http://schemas.microsoft.com/office/drawing/2014/main" val="2271313730"/>
                  </a:ext>
                </a:extLst>
              </a:tr>
              <a:tr h="370840">
                <a:tc>
                  <a:txBody>
                    <a:bodyPr/>
                    <a:lstStyle/>
                    <a:p>
                      <a:r>
                        <a:rPr lang="nl-BE" sz="1400" dirty="0"/>
                        <a:t>SERVICES SECTOR</a:t>
                      </a:r>
                    </a:p>
                  </a:txBody>
                  <a:tcPr/>
                </a:tc>
                <a:tc>
                  <a:txBody>
                    <a:bodyPr/>
                    <a:lstStyle/>
                    <a:p>
                      <a:r>
                        <a:rPr lang="en-US" sz="1400" dirty="0"/>
                        <a:t>ALL COMPANIES PROVIDING SERVICES</a:t>
                      </a:r>
                      <a:endParaRPr lang="nl-BE" sz="1400" dirty="0"/>
                    </a:p>
                  </a:txBody>
                  <a:tcPr/>
                </a:tc>
                <a:tc>
                  <a:txBody>
                    <a:bodyPr/>
                    <a:lstStyle/>
                    <a:p>
                      <a:r>
                        <a:rPr lang="nl-BE" sz="1400" dirty="0"/>
                        <a:t>DIENSTENSECTOR</a:t>
                      </a:r>
                    </a:p>
                  </a:txBody>
                  <a:tcPr/>
                </a:tc>
                <a:tc>
                  <a:txBody>
                    <a:bodyPr/>
                    <a:lstStyle/>
                    <a:p>
                      <a:r>
                        <a:rPr lang="nl-BE" sz="1400" dirty="0"/>
                        <a:t>GEHEEL VAN BEDRIJVEN DIE DIENSTEN VERLENEN</a:t>
                      </a:r>
                    </a:p>
                  </a:txBody>
                  <a:tcPr/>
                </a:tc>
                <a:extLst>
                  <a:ext uri="{0D108BD9-81ED-4DB2-BD59-A6C34878D82A}">
                    <a16:rowId xmlns:a16="http://schemas.microsoft.com/office/drawing/2014/main" val="1262507533"/>
                  </a:ext>
                </a:extLst>
              </a:tr>
              <a:tr h="370840">
                <a:tc>
                  <a:txBody>
                    <a:bodyPr/>
                    <a:lstStyle/>
                    <a:p>
                      <a:r>
                        <a:rPr lang="nl-BE" sz="1400" dirty="0"/>
                        <a:t>SHARE</a:t>
                      </a:r>
                    </a:p>
                  </a:txBody>
                  <a:tcPr/>
                </a:tc>
                <a:tc>
                  <a:txBody>
                    <a:bodyPr/>
                    <a:lstStyle/>
                    <a:p>
                      <a:r>
                        <a:rPr lang="en-US" sz="1400" dirty="0"/>
                        <a:t>PART OF THE CAPITAL OF A COMPANY</a:t>
                      </a:r>
                      <a:endParaRPr lang="nl-BE" sz="1400" dirty="0"/>
                    </a:p>
                  </a:txBody>
                  <a:tcPr/>
                </a:tc>
                <a:tc>
                  <a:txBody>
                    <a:bodyPr/>
                    <a:lstStyle/>
                    <a:p>
                      <a:r>
                        <a:rPr lang="nl-BE" sz="1400" dirty="0"/>
                        <a:t>AANDEEL</a:t>
                      </a:r>
                    </a:p>
                  </a:txBody>
                  <a:tcPr/>
                </a:tc>
                <a:tc>
                  <a:txBody>
                    <a:bodyPr/>
                    <a:lstStyle/>
                    <a:p>
                      <a:r>
                        <a:rPr lang="nl-BE" sz="1400" dirty="0"/>
                        <a:t>DEEL VAN HET KAPITAAL VAN EEN ONDERNEMING</a:t>
                      </a:r>
                    </a:p>
                  </a:txBody>
                  <a:tcPr/>
                </a:tc>
                <a:extLst>
                  <a:ext uri="{0D108BD9-81ED-4DB2-BD59-A6C34878D82A}">
                    <a16:rowId xmlns:a16="http://schemas.microsoft.com/office/drawing/2014/main" val="729267939"/>
                  </a:ext>
                </a:extLst>
              </a:tr>
              <a:tr h="370840">
                <a:tc>
                  <a:txBody>
                    <a:bodyPr/>
                    <a:lstStyle/>
                    <a:p>
                      <a:r>
                        <a:rPr lang="nl-BE" sz="1400" dirty="0"/>
                        <a:t>SHAREHOLDER</a:t>
                      </a:r>
                    </a:p>
                  </a:txBody>
                  <a:tcPr/>
                </a:tc>
                <a:tc>
                  <a:txBody>
                    <a:bodyPr/>
                    <a:lstStyle/>
                    <a:p>
                      <a:r>
                        <a:rPr lang="nl-BE" sz="1400" dirty="0"/>
                        <a:t>SOMEONE WHO OWNS SHARES</a:t>
                      </a:r>
                    </a:p>
                  </a:txBody>
                  <a:tcPr/>
                </a:tc>
                <a:tc>
                  <a:txBody>
                    <a:bodyPr/>
                    <a:lstStyle/>
                    <a:p>
                      <a:r>
                        <a:rPr lang="nl-BE" sz="1400" dirty="0"/>
                        <a:t>AANDEELHOUDER</a:t>
                      </a:r>
                    </a:p>
                  </a:txBody>
                  <a:tcPr/>
                </a:tc>
                <a:tc>
                  <a:txBody>
                    <a:bodyPr/>
                    <a:lstStyle/>
                    <a:p>
                      <a:r>
                        <a:rPr lang="nl-BE" sz="1400" dirty="0"/>
                        <a:t>IEMAND DIE AANDELEN BEZIT</a:t>
                      </a:r>
                    </a:p>
                  </a:txBody>
                  <a:tcPr/>
                </a:tc>
                <a:extLst>
                  <a:ext uri="{0D108BD9-81ED-4DB2-BD59-A6C34878D82A}">
                    <a16:rowId xmlns:a16="http://schemas.microsoft.com/office/drawing/2014/main" val="124441558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C5A222A0-3D9A-B001-65AB-BC65F4940919}"/>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EF75886-3E72-1C4C-3640-10972F77FA89}"/>
              </a:ext>
            </a:extLst>
          </p:cNvPr>
          <p:cNvSpPr>
            <a:spLocks noGrp="1"/>
          </p:cNvSpPr>
          <p:nvPr>
            <p:ph type="sldNum" sz="quarter" idx="12"/>
          </p:nvPr>
        </p:nvSpPr>
        <p:spPr/>
        <p:txBody>
          <a:bodyPr/>
          <a:lstStyle/>
          <a:p>
            <a:fld id="{C8997273-801F-4FC5-9C8E-1D1AD37BEC65}" type="slidenum">
              <a:rPr lang="nl-BE" smtClean="0"/>
              <a:t>151</a:t>
            </a:fld>
            <a:endParaRPr lang="nl-BE"/>
          </a:p>
        </p:txBody>
      </p:sp>
      <p:sp>
        <p:nvSpPr>
          <p:cNvPr id="4" name="Tijdelijke aanduiding voor datum 3">
            <a:extLst>
              <a:ext uri="{FF2B5EF4-FFF2-40B4-BE49-F238E27FC236}">
                <a16:creationId xmlns:a16="http://schemas.microsoft.com/office/drawing/2014/main" id="{904F3323-1737-0E8A-AEBC-ECF313B31C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544093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976397999"/>
              </p:ext>
            </p:extLst>
          </p:nvPr>
        </p:nvGraphicFramePr>
        <p:xfrm>
          <a:off x="402772" y="356053"/>
          <a:ext cx="10515600" cy="4363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SHARING ECONOMY</a:t>
                      </a:r>
                    </a:p>
                  </a:txBody>
                  <a:tcPr/>
                </a:tc>
                <a:tc>
                  <a:txBody>
                    <a:bodyPr/>
                    <a:lstStyle/>
                    <a:p>
                      <a:r>
                        <a:rPr lang="en-US" sz="1400" dirty="0"/>
                        <a:t>MODEL OF PRODUCTION AND CONSUMPTION WHERE GOODS AND SERVICES ARE SHARED BETWEEN INDIVIDUALS AND PROFESSIONALS</a:t>
                      </a:r>
                      <a:endParaRPr lang="nl-BE" sz="1400" dirty="0"/>
                    </a:p>
                  </a:txBody>
                  <a:tcPr/>
                </a:tc>
                <a:tc>
                  <a:txBody>
                    <a:bodyPr/>
                    <a:lstStyle/>
                    <a:p>
                      <a:r>
                        <a:rPr lang="nl-BE" sz="1400" dirty="0"/>
                        <a:t>DEELECONOMIE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MODEL VAN PRODUCTIE EN CONSUMPTIE WAARBIJ </a:t>
                      </a:r>
                      <a:r>
                        <a:rPr lang="nl-BE" sz="1400" dirty="0"/>
                        <a:t>GOEDEREN EN DIENSTEN WORDEN GEDEELD TUSSEN PARTICULIEREN EN PROFESSIONALS</a:t>
                      </a:r>
                    </a:p>
                  </a:txBody>
                  <a:tcPr/>
                </a:tc>
                <a:extLst>
                  <a:ext uri="{0D108BD9-81ED-4DB2-BD59-A6C34878D82A}">
                    <a16:rowId xmlns:a16="http://schemas.microsoft.com/office/drawing/2014/main" val="10769923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SHORT-TERM INTEREST RATE</a:t>
                      </a:r>
                    </a:p>
                  </a:txBody>
                  <a:tcPr/>
                </a:tc>
                <a:tc>
                  <a:txBody>
                    <a:bodyPr/>
                    <a:lstStyle/>
                    <a:p>
                      <a:r>
                        <a:rPr lang="en-US" sz="1400" dirty="0"/>
                        <a:t>INTEREST ON THE MONEY MARKET FOR A LOAN OF UP TO 1 YEAR</a:t>
                      </a:r>
                      <a:endParaRPr lang="nl-BE" sz="1400" dirty="0"/>
                    </a:p>
                  </a:txBody>
                  <a:tcPr/>
                </a:tc>
                <a:tc>
                  <a:txBody>
                    <a:bodyPr/>
                    <a:lstStyle/>
                    <a:p>
                      <a:r>
                        <a:rPr lang="nl-BE" sz="1400" dirty="0"/>
                        <a:t>KORTETERMIJNRENTE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RENTE OP DE GELDMARKT VOOR EEN LENING VAN TEN HOOGSTE 1 JAAR</a:t>
                      </a:r>
                    </a:p>
                  </a:txBody>
                  <a:tcPr/>
                </a:tc>
                <a:extLst>
                  <a:ext uri="{0D108BD9-81ED-4DB2-BD59-A6C34878D82A}">
                    <a16:rowId xmlns:a16="http://schemas.microsoft.com/office/drawing/2014/main" val="24710014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SICKNESS ALLOWANCE</a:t>
                      </a:r>
                    </a:p>
                  </a:txBody>
                  <a:tcPr/>
                </a:tc>
                <a:tc>
                  <a:txBody>
                    <a:bodyPr/>
                    <a:lstStyle/>
                    <a:p>
                      <a:r>
                        <a:rPr lang="en-US" sz="1400" dirty="0"/>
                        <a:t>SOCIAL BENEFIT PAID TO AN EMPLOYEE WHO IS INCAPACITATED BY ILLNESS</a:t>
                      </a:r>
                      <a:endParaRPr lang="nl-BE" sz="1400" dirty="0"/>
                    </a:p>
                  </a:txBody>
                  <a:tcPr/>
                </a:tc>
                <a:tc>
                  <a:txBody>
                    <a:bodyPr/>
                    <a:lstStyle/>
                    <a:p>
                      <a:r>
                        <a:rPr lang="nl-BE" sz="1400" dirty="0"/>
                        <a:t>ZIEKTE-UITKERING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SOCIALE UITKERING DIE WORDT BETAALD AAN EEN WERKNEMER DIE ARBEIDSONGESCHIKT IS DOOR ZIEKTE</a:t>
                      </a:r>
                    </a:p>
                  </a:txBody>
                  <a:tcPr/>
                </a:tc>
                <a:extLst>
                  <a:ext uri="{0D108BD9-81ED-4DB2-BD59-A6C34878D82A}">
                    <a16:rowId xmlns:a16="http://schemas.microsoft.com/office/drawing/2014/main" val="190336541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SNOB GOOD</a:t>
                      </a:r>
                    </a:p>
                  </a:txBody>
                  <a:tcPr/>
                </a:tc>
                <a:tc>
                  <a:txBody>
                    <a:bodyPr/>
                    <a:lstStyle/>
                    <a:p>
                      <a:r>
                        <a:rPr lang="en-US" sz="1400" dirty="0"/>
                        <a:t>GOOD OR SERVICE FOR WHICH DEMAND INCREASES WHEN THE PRICE RISES</a:t>
                      </a:r>
                      <a:endParaRPr lang="nl-BE" sz="1400" dirty="0"/>
                    </a:p>
                  </a:txBody>
                  <a:tcPr/>
                </a:tc>
                <a:tc>
                  <a:txBody>
                    <a:bodyPr/>
                    <a:lstStyle/>
                    <a:p>
                      <a:r>
                        <a:rPr lang="nl-BE" sz="1400" dirty="0"/>
                        <a:t>SNOBGOED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GOED OF DIENST WAARNAAR DE VRAAG STIJGT ALS DE PRIJS STIJGT</a:t>
                      </a:r>
                    </a:p>
                  </a:txBody>
                  <a:tcPr/>
                </a:tc>
                <a:extLst>
                  <a:ext uri="{0D108BD9-81ED-4DB2-BD59-A6C34878D82A}">
                    <a16:rowId xmlns:a16="http://schemas.microsoft.com/office/drawing/2014/main" val="125234256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98A097E3-AFEC-C642-AA47-46CFD546BB0E}"/>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85FE72FE-B76F-8EC6-9B9D-AF7A21A2E768}"/>
              </a:ext>
            </a:extLst>
          </p:cNvPr>
          <p:cNvSpPr>
            <a:spLocks noGrp="1"/>
          </p:cNvSpPr>
          <p:nvPr>
            <p:ph type="sldNum" sz="quarter" idx="12"/>
          </p:nvPr>
        </p:nvSpPr>
        <p:spPr/>
        <p:txBody>
          <a:bodyPr/>
          <a:lstStyle/>
          <a:p>
            <a:fld id="{C8997273-801F-4FC5-9C8E-1D1AD37BEC65}" type="slidenum">
              <a:rPr lang="nl-BE" smtClean="0"/>
              <a:t>152</a:t>
            </a:fld>
            <a:endParaRPr lang="nl-BE"/>
          </a:p>
        </p:txBody>
      </p:sp>
      <p:sp>
        <p:nvSpPr>
          <p:cNvPr id="4" name="Tijdelijke aanduiding voor datum 3">
            <a:extLst>
              <a:ext uri="{FF2B5EF4-FFF2-40B4-BE49-F238E27FC236}">
                <a16:creationId xmlns:a16="http://schemas.microsoft.com/office/drawing/2014/main" id="{C3EAB4CD-2F00-4252-DF5B-4DA2AA953A30}"/>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08376713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165452528"/>
              </p:ext>
            </p:extLst>
          </p:nvPr>
        </p:nvGraphicFramePr>
        <p:xfrm>
          <a:off x="402772" y="356053"/>
          <a:ext cx="10515600" cy="4881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508273">
                <a:tc>
                  <a:txBody>
                    <a:bodyPr/>
                    <a:lstStyle/>
                    <a:p>
                      <a:r>
                        <a:rPr lang="nl-BE" sz="1400" dirty="0"/>
                        <a:t>SOCIAL BENEFIT</a:t>
                      </a:r>
                    </a:p>
                  </a:txBody>
                  <a:tcPr/>
                </a:tc>
                <a:tc>
                  <a:txBody>
                    <a:bodyPr/>
                    <a:lstStyle/>
                    <a:p>
                      <a:r>
                        <a:rPr lang="en-US" sz="1400" dirty="0"/>
                        <a:t>REPLACEMENT INCOME AND SUPPLEMENTARY INCOME FOR HOUSEHOLDS UNDER SOCIAL SECURITY</a:t>
                      </a:r>
                      <a:endParaRPr lang="nl-BE" sz="1400" dirty="0"/>
                    </a:p>
                  </a:txBody>
                  <a:tcPr/>
                </a:tc>
                <a:tc>
                  <a:txBody>
                    <a:bodyPr/>
                    <a:lstStyle/>
                    <a:p>
                      <a:r>
                        <a:rPr lang="nl-BE" sz="1400" dirty="0"/>
                        <a:t>SOCIALE UITKERING</a:t>
                      </a:r>
                    </a:p>
                  </a:txBody>
                  <a:tcPr/>
                </a:tc>
                <a:tc>
                  <a:txBody>
                    <a:bodyPr/>
                    <a:lstStyle/>
                    <a:p>
                      <a:r>
                        <a:rPr lang="nl-BE" sz="1400" dirty="0"/>
                        <a:t>VERVANGINGSINKOMEN EN AANVULLEND INKOMEN VOOR GEZINNEN IN KADER VAN SOCIALE ZEKERHEID</a:t>
                      </a:r>
                    </a:p>
                  </a:txBody>
                  <a:tcPr/>
                </a:tc>
                <a:extLst>
                  <a:ext uri="{0D108BD9-81ED-4DB2-BD59-A6C34878D82A}">
                    <a16:rowId xmlns:a16="http://schemas.microsoft.com/office/drawing/2014/main" val="4066950275"/>
                  </a:ext>
                </a:extLst>
              </a:tr>
              <a:tr h="370840">
                <a:tc>
                  <a:txBody>
                    <a:bodyPr/>
                    <a:lstStyle/>
                    <a:p>
                      <a:r>
                        <a:rPr lang="nl-BE" sz="1400" dirty="0"/>
                        <a:t>SOCIAL CONTRIBUTION</a:t>
                      </a:r>
                    </a:p>
                  </a:txBody>
                  <a:tcPr/>
                </a:tc>
                <a:tc>
                  <a:txBody>
                    <a:bodyPr/>
                    <a:lstStyle/>
                    <a:p>
                      <a:r>
                        <a:rPr lang="en-US" sz="1400" dirty="0"/>
                        <a:t>PAYMENT BY HOUSEHOLDS AND COMPANIES UNDER SOCIAL SECURITY</a:t>
                      </a:r>
                      <a:endParaRPr lang="nl-BE" sz="1400" dirty="0"/>
                    </a:p>
                  </a:txBody>
                  <a:tcPr/>
                </a:tc>
                <a:tc>
                  <a:txBody>
                    <a:bodyPr/>
                    <a:lstStyle/>
                    <a:p>
                      <a:r>
                        <a:rPr lang="nl-BE" sz="1400" dirty="0"/>
                        <a:t>SOCIALE BIJDRAGE</a:t>
                      </a:r>
                    </a:p>
                  </a:txBody>
                  <a:tcPr/>
                </a:tc>
                <a:tc>
                  <a:txBody>
                    <a:bodyPr/>
                    <a:lstStyle/>
                    <a:p>
                      <a:r>
                        <a:rPr lang="nl-BE" sz="1400" dirty="0"/>
                        <a:t>BETALING DOOR GEZINNEN EN BEDRIJVEN IN HET KADER VAN DE SOCIALE ZEKERHEID</a:t>
                      </a:r>
                    </a:p>
                  </a:txBody>
                  <a:tcPr/>
                </a:tc>
                <a:extLst>
                  <a:ext uri="{0D108BD9-81ED-4DB2-BD59-A6C34878D82A}">
                    <a16:rowId xmlns:a16="http://schemas.microsoft.com/office/drawing/2014/main" val="2919475170"/>
                  </a:ext>
                </a:extLst>
              </a:tr>
              <a:tr h="370840">
                <a:tc>
                  <a:txBody>
                    <a:bodyPr/>
                    <a:lstStyle/>
                    <a:p>
                      <a:r>
                        <a:rPr lang="nl-BE" sz="1400" dirty="0"/>
                        <a:t>SOCIAL DIALOGUE</a:t>
                      </a:r>
                    </a:p>
                  </a:txBody>
                  <a:tcPr/>
                </a:tc>
                <a:tc>
                  <a:txBody>
                    <a:bodyPr/>
                    <a:lstStyle/>
                    <a:p>
                      <a:r>
                        <a:rPr lang="en-US" sz="1400" dirty="0"/>
                        <a:t>MODEL IN WHICH EMPLOYERS, EMPLOYEES AND THE GOVERNMENT CONSULT ON SOCIO-ECONOMIC ISSUES</a:t>
                      </a:r>
                      <a:endParaRPr lang="nl-BE" sz="1400" dirty="0"/>
                    </a:p>
                  </a:txBody>
                  <a:tcPr/>
                </a:tc>
                <a:tc>
                  <a:txBody>
                    <a:bodyPr/>
                    <a:lstStyle/>
                    <a:p>
                      <a:r>
                        <a:rPr lang="nl-BE" sz="1400" dirty="0"/>
                        <a:t>SOCIALE DIALOOG</a:t>
                      </a:r>
                    </a:p>
                  </a:txBody>
                  <a:tcPr/>
                </a:tc>
                <a:tc>
                  <a:txBody>
                    <a:bodyPr/>
                    <a:lstStyle/>
                    <a:p>
                      <a:r>
                        <a:rPr lang="nl-BE" sz="1400" dirty="0"/>
                        <a:t>MODEL WAARIN WERKGEVERS, WERKNEMERS EN DE OVERHEID OVERLEG VOEREN OVER SOCIAALECONOMISCHE ONDERWERPEN</a:t>
                      </a:r>
                    </a:p>
                  </a:txBody>
                  <a:tcPr/>
                </a:tc>
                <a:extLst>
                  <a:ext uri="{0D108BD9-81ED-4DB2-BD59-A6C34878D82A}">
                    <a16:rowId xmlns:a16="http://schemas.microsoft.com/office/drawing/2014/main" val="4243978056"/>
                  </a:ext>
                </a:extLst>
              </a:tr>
              <a:tr h="370840">
                <a:tc>
                  <a:txBody>
                    <a:bodyPr/>
                    <a:lstStyle/>
                    <a:p>
                      <a:r>
                        <a:rPr lang="nl-BE" sz="1400" dirty="0"/>
                        <a:t>SOCIAL DUMPING</a:t>
                      </a:r>
                    </a:p>
                  </a:txBody>
                  <a:tcPr/>
                </a:tc>
                <a:tc>
                  <a:txBody>
                    <a:bodyPr/>
                    <a:lstStyle/>
                    <a:p>
                      <a:r>
                        <a:rPr lang="en-US" sz="1400" dirty="0"/>
                        <a:t>TO EMPLOY WORKERS AT ARTIFICIALLY LOW WAGES AND SALARIES</a:t>
                      </a:r>
                      <a:endParaRPr lang="nl-BE" sz="1400" dirty="0"/>
                    </a:p>
                  </a:txBody>
                  <a:tcPr/>
                </a:tc>
                <a:tc>
                  <a:txBody>
                    <a:bodyPr/>
                    <a:lstStyle/>
                    <a:p>
                      <a:r>
                        <a:rPr lang="nl-BE" sz="1400" dirty="0"/>
                        <a:t>SOCIALE DUMPING</a:t>
                      </a:r>
                    </a:p>
                  </a:txBody>
                  <a:tcPr/>
                </a:tc>
                <a:tc>
                  <a:txBody>
                    <a:bodyPr/>
                    <a:lstStyle/>
                    <a:p>
                      <a:r>
                        <a:rPr lang="nl-BE" sz="1400" dirty="0"/>
                        <a:t>WERKNEMERS TEWERKSTELLEN TEGEN KUNSTMATIG LAGE LONEN EN SALARISSEN</a:t>
                      </a:r>
                    </a:p>
                  </a:txBody>
                  <a:tcPr/>
                </a:tc>
                <a:extLst>
                  <a:ext uri="{0D108BD9-81ED-4DB2-BD59-A6C34878D82A}">
                    <a16:rowId xmlns:a16="http://schemas.microsoft.com/office/drawing/2014/main" val="3011582383"/>
                  </a:ext>
                </a:extLst>
              </a:tr>
              <a:tr h="370840">
                <a:tc>
                  <a:txBody>
                    <a:bodyPr/>
                    <a:lstStyle/>
                    <a:p>
                      <a:r>
                        <a:rPr lang="nl-BE" sz="1400" dirty="0"/>
                        <a:t>SOCIAL INFRASTRUCTURE</a:t>
                      </a:r>
                    </a:p>
                  </a:txBody>
                  <a:tcPr/>
                </a:tc>
                <a:tc>
                  <a:txBody>
                    <a:bodyPr/>
                    <a:lstStyle/>
                    <a:p>
                      <a:r>
                        <a:rPr lang="en-US" sz="1400" dirty="0"/>
                        <a:t>INFRASTRUCTURE AIMED AT THE WELL-BEING OF THE POPULATION</a:t>
                      </a:r>
                      <a:endParaRPr lang="nl-BE" sz="1400" dirty="0"/>
                    </a:p>
                  </a:txBody>
                  <a:tcPr/>
                </a:tc>
                <a:tc>
                  <a:txBody>
                    <a:bodyPr/>
                    <a:lstStyle/>
                    <a:p>
                      <a:r>
                        <a:rPr lang="nl-BE" sz="1400" dirty="0"/>
                        <a:t>SOCIALE INFRASTRUCTUUR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INFRASTRUCTUUR DIE IS GERICHT OP HET WELZIJN VAN DE BEVOLKING</a:t>
                      </a:r>
                    </a:p>
                  </a:txBody>
                  <a:tcPr/>
                </a:tc>
                <a:extLst>
                  <a:ext uri="{0D108BD9-81ED-4DB2-BD59-A6C34878D82A}">
                    <a16:rowId xmlns:a16="http://schemas.microsoft.com/office/drawing/2014/main" val="359175391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6EC27EDD-964D-9F6D-84DF-017C4BB95A4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42E4C74-2781-836C-FC48-4E6D66D85A7E}"/>
              </a:ext>
            </a:extLst>
          </p:cNvPr>
          <p:cNvSpPr>
            <a:spLocks noGrp="1"/>
          </p:cNvSpPr>
          <p:nvPr>
            <p:ph type="sldNum" sz="quarter" idx="12"/>
          </p:nvPr>
        </p:nvSpPr>
        <p:spPr/>
        <p:txBody>
          <a:bodyPr/>
          <a:lstStyle/>
          <a:p>
            <a:fld id="{C8997273-801F-4FC5-9C8E-1D1AD37BEC65}" type="slidenum">
              <a:rPr lang="nl-BE" smtClean="0"/>
              <a:t>153</a:t>
            </a:fld>
            <a:endParaRPr lang="nl-BE"/>
          </a:p>
        </p:txBody>
      </p:sp>
      <p:sp>
        <p:nvSpPr>
          <p:cNvPr id="4" name="Tijdelijke aanduiding voor datum 3">
            <a:extLst>
              <a:ext uri="{FF2B5EF4-FFF2-40B4-BE49-F238E27FC236}">
                <a16:creationId xmlns:a16="http://schemas.microsoft.com/office/drawing/2014/main" id="{110B8901-4A77-C54F-4E0C-DB4730D3FF2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87073913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66271662"/>
              </p:ext>
            </p:extLst>
          </p:nvPr>
        </p:nvGraphicFramePr>
        <p:xfrm>
          <a:off x="402772" y="356053"/>
          <a:ext cx="10515600" cy="4881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SOCIAL PARTNERS</a:t>
                      </a:r>
                    </a:p>
                  </a:txBody>
                  <a:tcPr/>
                </a:tc>
                <a:tc>
                  <a:txBody>
                    <a:bodyPr/>
                    <a:lstStyle/>
                    <a:p>
                      <a:r>
                        <a:rPr lang="en-US" sz="1400" dirty="0"/>
                        <a:t>ALL REPRESENTATIVES OF EMPLOYERS AND EMPLOYEES</a:t>
                      </a:r>
                      <a:endParaRPr lang="nl-BE" sz="1400" dirty="0"/>
                    </a:p>
                  </a:txBody>
                  <a:tcPr/>
                </a:tc>
                <a:tc>
                  <a:txBody>
                    <a:bodyPr/>
                    <a:lstStyle/>
                    <a:p>
                      <a:r>
                        <a:rPr lang="nl-BE" sz="1400" dirty="0"/>
                        <a:t>SOCIALE PARTNERS</a:t>
                      </a:r>
                    </a:p>
                  </a:txBody>
                  <a:tcPr/>
                </a:tc>
                <a:tc>
                  <a:txBody>
                    <a:bodyPr/>
                    <a:lstStyle/>
                    <a:p>
                      <a:r>
                        <a:rPr lang="nl-BE" sz="1400" dirty="0"/>
                        <a:t>GEHEEL VAN VERTEGENWOORDIGERS VAN WERKGEVERS EN WERKNEMERS</a:t>
                      </a:r>
                    </a:p>
                  </a:txBody>
                  <a:tcPr/>
                </a:tc>
                <a:extLst>
                  <a:ext uri="{0D108BD9-81ED-4DB2-BD59-A6C34878D82A}">
                    <a16:rowId xmlns:a16="http://schemas.microsoft.com/office/drawing/2014/main" val="847301928"/>
                  </a:ext>
                </a:extLst>
              </a:tr>
              <a:tr h="370840">
                <a:tc>
                  <a:txBody>
                    <a:bodyPr/>
                    <a:lstStyle/>
                    <a:p>
                      <a:r>
                        <a:rPr lang="nl-BE" sz="1400" dirty="0"/>
                        <a:t>SOCIAL SECURITY SYSTEM</a:t>
                      </a:r>
                    </a:p>
                  </a:txBody>
                  <a:tcPr/>
                </a:tc>
                <a:tc>
                  <a:txBody>
                    <a:bodyPr/>
                    <a:lstStyle/>
                    <a:p>
                      <a:r>
                        <a:rPr lang="en-US" sz="1400" dirty="0"/>
                        <a:t>SYSTEM THAT PROVIDES REPLACEMENT INCOMES AND SUPPLEMENTARY INCOMES FOR HOUSEHOLDS</a:t>
                      </a:r>
                      <a:endParaRPr lang="nl-BE" sz="1400" dirty="0"/>
                    </a:p>
                  </a:txBody>
                  <a:tcPr/>
                </a:tc>
                <a:tc>
                  <a:txBody>
                    <a:bodyPr/>
                    <a:lstStyle/>
                    <a:p>
                      <a:r>
                        <a:rPr lang="nl-BE" sz="1400" dirty="0"/>
                        <a:t>SOCIALE ZEKERHEIDSSYSTEEM</a:t>
                      </a:r>
                    </a:p>
                  </a:txBody>
                  <a:tcPr/>
                </a:tc>
                <a:tc>
                  <a:txBody>
                    <a:bodyPr/>
                    <a:lstStyle/>
                    <a:p>
                      <a:r>
                        <a:rPr lang="nl-BE" sz="1400" dirty="0"/>
                        <a:t>SYSTEEM DAT VERVANGINGSINKOMENS EN AANVULLENDE INKOMENS VOOR GEZINNEN</a:t>
                      </a:r>
                    </a:p>
                  </a:txBody>
                  <a:tcPr/>
                </a:tc>
                <a:extLst>
                  <a:ext uri="{0D108BD9-81ED-4DB2-BD59-A6C34878D82A}">
                    <a16:rowId xmlns:a16="http://schemas.microsoft.com/office/drawing/2014/main" val="852099213"/>
                  </a:ext>
                </a:extLst>
              </a:tr>
              <a:tr h="370840">
                <a:tc>
                  <a:txBody>
                    <a:bodyPr/>
                    <a:lstStyle/>
                    <a:p>
                      <a:r>
                        <a:rPr lang="nl-BE" sz="1400" dirty="0"/>
                        <a:t>SPECIALISATION</a:t>
                      </a:r>
                    </a:p>
                  </a:txBody>
                  <a:tcPr/>
                </a:tc>
                <a:tc>
                  <a:txBody>
                    <a:bodyPr/>
                    <a:lstStyle/>
                    <a:p>
                      <a:r>
                        <a:rPr lang="en-US" sz="1400" dirty="0"/>
                        <a:t>FOCUSING ON A SPECIFIC ACTIVITY</a:t>
                      </a:r>
                      <a:endParaRPr lang="nl-BE" sz="1400" dirty="0"/>
                    </a:p>
                  </a:txBody>
                  <a:tcPr/>
                </a:tc>
                <a:tc>
                  <a:txBody>
                    <a:bodyPr/>
                    <a:lstStyle/>
                    <a:p>
                      <a:r>
                        <a:rPr lang="nl-BE" sz="1400" dirty="0"/>
                        <a:t>SPECIALISATIE</a:t>
                      </a:r>
                    </a:p>
                  </a:txBody>
                  <a:tcPr/>
                </a:tc>
                <a:tc>
                  <a:txBody>
                    <a:bodyPr/>
                    <a:lstStyle/>
                    <a:p>
                      <a:r>
                        <a:rPr lang="nl-BE" sz="1400" dirty="0"/>
                        <a:t>HET ZICH TOELEGGEN OP EEN SPECIFIEKE ACTIVITEIT</a:t>
                      </a:r>
                    </a:p>
                  </a:txBody>
                  <a:tcPr/>
                </a:tc>
                <a:extLst>
                  <a:ext uri="{0D108BD9-81ED-4DB2-BD59-A6C34878D82A}">
                    <a16:rowId xmlns:a16="http://schemas.microsoft.com/office/drawing/2014/main" val="2901815342"/>
                  </a:ext>
                </a:extLst>
              </a:tr>
              <a:tr h="370840">
                <a:tc>
                  <a:txBody>
                    <a:bodyPr/>
                    <a:lstStyle/>
                    <a:p>
                      <a:r>
                        <a:rPr lang="nl-BE" sz="1400" dirty="0"/>
                        <a:t>SPREAD (GOVERNMENT BONDS)</a:t>
                      </a:r>
                    </a:p>
                  </a:txBody>
                  <a:tcPr/>
                </a:tc>
                <a:tc>
                  <a:txBody>
                    <a:bodyPr/>
                    <a:lstStyle/>
                    <a:p>
                      <a:r>
                        <a:rPr lang="en-US" sz="1400" dirty="0"/>
                        <a:t>INTEREST RATE DIFFERENCE TO BE PAID IN GOVERNMENT BONDS ON TOP OF A REFERENCE INTEREST RATE</a:t>
                      </a:r>
                      <a:endParaRPr lang="nl-BE" sz="1400" dirty="0"/>
                    </a:p>
                  </a:txBody>
                  <a:tcPr/>
                </a:tc>
                <a:tc>
                  <a:txBody>
                    <a:bodyPr/>
                    <a:lstStyle/>
                    <a:p>
                      <a:r>
                        <a:rPr lang="nl-BE" sz="1400" dirty="0"/>
                        <a:t>SPREAD (STAATSOBLIGATIES)</a:t>
                      </a:r>
                    </a:p>
                  </a:txBody>
                  <a:tcPr/>
                </a:tc>
                <a:tc>
                  <a:txBody>
                    <a:bodyPr/>
                    <a:lstStyle/>
                    <a:p>
                      <a:r>
                        <a:rPr lang="nl-BE" sz="1400" dirty="0"/>
                        <a:t>RENTEVERSCHIL DAT BIJ STAATSOBLIGATIES MOET WORDEN BETAALD BOVENOP EEN REFERENTIERENTE</a:t>
                      </a:r>
                    </a:p>
                  </a:txBody>
                  <a:tcPr/>
                </a:tc>
                <a:extLst>
                  <a:ext uri="{0D108BD9-81ED-4DB2-BD59-A6C34878D82A}">
                    <a16:rowId xmlns:a16="http://schemas.microsoft.com/office/drawing/2014/main" val="1882736776"/>
                  </a:ext>
                </a:extLst>
              </a:tr>
              <a:tr h="370840">
                <a:tc>
                  <a:txBody>
                    <a:bodyPr/>
                    <a:lstStyle/>
                    <a:p>
                      <a:r>
                        <a:rPr lang="nl-BE" sz="1400" dirty="0"/>
                        <a:t>STABLECOIN</a:t>
                      </a:r>
                    </a:p>
                  </a:txBody>
                  <a:tcPr/>
                </a:tc>
                <a:tc>
                  <a:txBody>
                    <a:bodyPr/>
                    <a:lstStyle/>
                    <a:p>
                      <a:r>
                        <a:rPr lang="en-US" sz="1400" dirty="0"/>
                        <a:t>CRYPTO CURRENCY WHOSE VALUE IS LINKED TO ANOTHER VALUE SUCH AS GOLD OR ANOTHER (NORMAL) CURRENCY</a:t>
                      </a:r>
                      <a:endParaRPr lang="nl-BE" sz="1400" dirty="0"/>
                    </a:p>
                  </a:txBody>
                  <a:tcPr/>
                </a:tc>
                <a:tc>
                  <a:txBody>
                    <a:bodyPr/>
                    <a:lstStyle/>
                    <a:p>
                      <a:r>
                        <a:rPr lang="nl-BE" sz="1400" dirty="0"/>
                        <a:t>STABLECOIN</a:t>
                      </a:r>
                    </a:p>
                  </a:txBody>
                  <a:tcPr/>
                </a:tc>
                <a:tc>
                  <a:txBody>
                    <a:bodyPr/>
                    <a:lstStyle/>
                    <a:p>
                      <a:r>
                        <a:rPr lang="nl-BE" sz="1400" dirty="0"/>
                        <a:t>CRYPTOMUNT WAARVAN DE WAARDE GEKOPPELD IS AAN EEN ANDERE WAARDE ZOALS GOUD OF EEN ANDERE (NORMALE) MUNT</a:t>
                      </a:r>
                    </a:p>
                  </a:txBody>
                  <a:tcPr/>
                </a:tc>
                <a:extLst>
                  <a:ext uri="{0D108BD9-81ED-4DB2-BD59-A6C34878D82A}">
                    <a16:rowId xmlns:a16="http://schemas.microsoft.com/office/drawing/2014/main" val="87557636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6EC27EDD-964D-9F6D-84DF-017C4BB95A47}"/>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042E4C74-2781-836C-FC48-4E6D66D85A7E}"/>
              </a:ext>
            </a:extLst>
          </p:cNvPr>
          <p:cNvSpPr>
            <a:spLocks noGrp="1"/>
          </p:cNvSpPr>
          <p:nvPr>
            <p:ph type="sldNum" sz="quarter" idx="12"/>
          </p:nvPr>
        </p:nvSpPr>
        <p:spPr/>
        <p:txBody>
          <a:bodyPr/>
          <a:lstStyle/>
          <a:p>
            <a:fld id="{C8997273-801F-4FC5-9C8E-1D1AD37BEC65}" type="slidenum">
              <a:rPr lang="nl-BE" smtClean="0"/>
              <a:t>154</a:t>
            </a:fld>
            <a:endParaRPr lang="nl-BE"/>
          </a:p>
        </p:txBody>
      </p:sp>
      <p:sp>
        <p:nvSpPr>
          <p:cNvPr id="4" name="Tijdelijke aanduiding voor datum 3">
            <a:extLst>
              <a:ext uri="{FF2B5EF4-FFF2-40B4-BE49-F238E27FC236}">
                <a16:creationId xmlns:a16="http://schemas.microsoft.com/office/drawing/2014/main" id="{110B8901-4A77-C54F-4E0C-DB4730D3FF2D}"/>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91636858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577058844"/>
              </p:ext>
            </p:extLst>
          </p:nvPr>
        </p:nvGraphicFramePr>
        <p:xfrm>
          <a:off x="402772" y="356053"/>
          <a:ext cx="10515600" cy="5217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STOCK EXCHANGE</a:t>
                      </a:r>
                    </a:p>
                  </a:txBody>
                  <a:tcPr/>
                </a:tc>
                <a:tc>
                  <a:txBody>
                    <a:bodyPr/>
                    <a:lstStyle/>
                    <a:p>
                      <a:r>
                        <a:rPr lang="en-US" sz="1400" dirty="0"/>
                        <a:t>MARKETPLACE WHERE SHARES, BONDS AND OTHER FINANCIAL PRODUCTS ARE BOUGHT AND SOLD</a:t>
                      </a:r>
                      <a:endParaRPr lang="nl-BE" sz="1400" dirty="0"/>
                    </a:p>
                  </a:txBody>
                  <a:tcPr/>
                </a:tc>
                <a:tc>
                  <a:txBody>
                    <a:bodyPr/>
                    <a:lstStyle/>
                    <a:p>
                      <a:r>
                        <a:rPr lang="nl-BE" sz="1400" dirty="0"/>
                        <a:t>BEURS</a:t>
                      </a:r>
                    </a:p>
                  </a:txBody>
                  <a:tcPr/>
                </a:tc>
                <a:tc>
                  <a:txBody>
                    <a:bodyPr/>
                    <a:lstStyle/>
                    <a:p>
                      <a:r>
                        <a:rPr lang="nl-BE" sz="1400" dirty="0"/>
                        <a:t>MARKTPLAATS WAAR AANDELEN, OBLIGATIES EN ANDERE FINANCIELE PRODUCTEN WORDEN GEKOCHT EN VERKOCHT</a:t>
                      </a:r>
                    </a:p>
                  </a:txBody>
                  <a:tcPr/>
                </a:tc>
                <a:extLst>
                  <a:ext uri="{0D108BD9-81ED-4DB2-BD59-A6C34878D82A}">
                    <a16:rowId xmlns:a16="http://schemas.microsoft.com/office/drawing/2014/main" val="3499114113"/>
                  </a:ext>
                </a:extLst>
              </a:tr>
              <a:tr h="370840">
                <a:tc>
                  <a:txBody>
                    <a:bodyPr/>
                    <a:lstStyle/>
                    <a:p>
                      <a:r>
                        <a:rPr lang="nl-BE" sz="1400" dirty="0"/>
                        <a:t>STRATEGY</a:t>
                      </a:r>
                    </a:p>
                  </a:txBody>
                  <a:tcPr/>
                </a:tc>
                <a:tc>
                  <a:txBody>
                    <a:bodyPr/>
                    <a:lstStyle/>
                    <a:p>
                      <a:r>
                        <a:rPr lang="en-US" sz="1400" dirty="0"/>
                        <a:t>THE WAY TO ACHIEVE OBJECTIVES</a:t>
                      </a:r>
                      <a:endParaRPr lang="nl-BE" sz="1400" dirty="0"/>
                    </a:p>
                  </a:txBody>
                  <a:tcPr/>
                </a:tc>
                <a:tc>
                  <a:txBody>
                    <a:bodyPr/>
                    <a:lstStyle/>
                    <a:p>
                      <a:r>
                        <a:rPr lang="nl-BE" sz="1400" dirty="0"/>
                        <a:t>STRATEGIE</a:t>
                      </a:r>
                    </a:p>
                  </a:txBody>
                  <a:tcPr/>
                </a:tc>
                <a:tc>
                  <a:txBody>
                    <a:bodyPr/>
                    <a:lstStyle/>
                    <a:p>
                      <a:r>
                        <a:rPr lang="nl-BE" sz="1400" dirty="0"/>
                        <a:t>DE MANIER OM DOELSTELLINGEN TE REALISEREN</a:t>
                      </a:r>
                    </a:p>
                  </a:txBody>
                  <a:tcPr/>
                </a:tc>
                <a:extLst>
                  <a:ext uri="{0D108BD9-81ED-4DB2-BD59-A6C34878D82A}">
                    <a16:rowId xmlns:a16="http://schemas.microsoft.com/office/drawing/2014/main" val="981064591"/>
                  </a:ext>
                </a:extLst>
              </a:tr>
              <a:tr h="370840">
                <a:tc>
                  <a:txBody>
                    <a:bodyPr/>
                    <a:lstStyle/>
                    <a:p>
                      <a:r>
                        <a:rPr lang="nl-BE" sz="1400" dirty="0"/>
                        <a:t>STRUCTURAL QUALITATIVE UNEMPLOYMENT</a:t>
                      </a:r>
                    </a:p>
                  </a:txBody>
                  <a:tcPr/>
                </a:tc>
                <a:tc>
                  <a:txBody>
                    <a:bodyPr/>
                    <a:lstStyle/>
                    <a:p>
                      <a:r>
                        <a:rPr lang="en-US" sz="1400" dirty="0"/>
                        <a:t>TYPE OF LONG-TERM UNEMPLOYMENT CAUSED BY A MISMATCH BETWEEN LABOUR MARKET SUPPLY AND DEMAND IN TERMS OF KNOWLEDGE AND SKILLS</a:t>
                      </a:r>
                      <a:endParaRPr lang="nl-BE" sz="1400" dirty="0"/>
                    </a:p>
                  </a:txBody>
                  <a:tcPr/>
                </a:tc>
                <a:tc>
                  <a:txBody>
                    <a:bodyPr/>
                    <a:lstStyle/>
                    <a:p>
                      <a:r>
                        <a:rPr lang="nl-BE" sz="1400" dirty="0"/>
                        <a:t>STRUCTURELE KWALITATIEVE WERKLOOSHEID</a:t>
                      </a:r>
                    </a:p>
                  </a:txBody>
                  <a:tcPr/>
                </a:tc>
                <a:tc>
                  <a:txBody>
                    <a:bodyPr/>
                    <a:lstStyle/>
                    <a:p>
                      <a:r>
                        <a:rPr lang="nl-BE" sz="1400" dirty="0"/>
                        <a:t>VORM VAN WERKLOOSHEID VAN LANGE DUUR DIE WORDT VEROORZAAKT DOOR EEN MISMATCH TUSSEN VRAAG EN AANBOD OP DE ARBEIDSMARKT OP HET VLAK VAN KENNIS EN VAARDIGHEDEN</a:t>
                      </a:r>
                    </a:p>
                  </a:txBody>
                  <a:tcPr/>
                </a:tc>
                <a:extLst>
                  <a:ext uri="{0D108BD9-81ED-4DB2-BD59-A6C34878D82A}">
                    <a16:rowId xmlns:a16="http://schemas.microsoft.com/office/drawing/2014/main" val="3361685464"/>
                  </a:ext>
                </a:extLst>
              </a:tr>
              <a:tr h="370840">
                <a:tc>
                  <a:txBody>
                    <a:bodyPr/>
                    <a:lstStyle/>
                    <a:p>
                      <a:r>
                        <a:rPr lang="nl-BE" sz="1400" dirty="0"/>
                        <a:t>STRUCTURAL QUANTITATIVE UNEMPLOYMENT</a:t>
                      </a:r>
                    </a:p>
                  </a:txBody>
                  <a:tcPr/>
                </a:tc>
                <a:tc>
                  <a:txBody>
                    <a:bodyPr/>
                    <a:lstStyle/>
                    <a:p>
                      <a:r>
                        <a:rPr lang="en-US" sz="1400" dirty="0"/>
                        <a:t>TYPE OF LONG-TERM UNEMPLOYMENT CAUSED BY A SHORTAGE OF DEMAND FOR LABOUR IN THE LABOUR MARKET</a:t>
                      </a:r>
                      <a:endParaRPr lang="nl-BE" sz="1400" dirty="0"/>
                    </a:p>
                  </a:txBody>
                  <a:tcPr/>
                </a:tc>
                <a:tc>
                  <a:txBody>
                    <a:bodyPr/>
                    <a:lstStyle/>
                    <a:p>
                      <a:r>
                        <a:rPr lang="nl-BE" sz="1400" dirty="0"/>
                        <a:t>STRUCTURELE KWANTITATIEVE WERKLOOSHEID</a:t>
                      </a:r>
                    </a:p>
                  </a:txBody>
                  <a:tcPr/>
                </a:tc>
                <a:tc>
                  <a:txBody>
                    <a:bodyPr/>
                    <a:lstStyle/>
                    <a:p>
                      <a:r>
                        <a:rPr lang="nl-BE" sz="1400" dirty="0"/>
                        <a:t>VORM VAN WERKLOOSHEID VAN LANGE DUUR DIE WORDT VEROORZAAKT DOOR EEN VRAAGTEKORT VAN ARBEID OP DE ARBEIDSMARKT</a:t>
                      </a:r>
                    </a:p>
                  </a:txBody>
                  <a:tcPr/>
                </a:tc>
                <a:extLst>
                  <a:ext uri="{0D108BD9-81ED-4DB2-BD59-A6C34878D82A}">
                    <a16:rowId xmlns:a16="http://schemas.microsoft.com/office/drawing/2014/main" val="105242498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67E23C7E-ABA6-8516-883F-A3B4A38617E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CEC08CF7-31F6-41E9-863F-505EB924B0E9}"/>
              </a:ext>
            </a:extLst>
          </p:cNvPr>
          <p:cNvSpPr>
            <a:spLocks noGrp="1"/>
          </p:cNvSpPr>
          <p:nvPr>
            <p:ph type="sldNum" sz="quarter" idx="12"/>
          </p:nvPr>
        </p:nvSpPr>
        <p:spPr/>
        <p:txBody>
          <a:bodyPr/>
          <a:lstStyle/>
          <a:p>
            <a:fld id="{C8997273-801F-4FC5-9C8E-1D1AD37BEC65}" type="slidenum">
              <a:rPr lang="nl-BE" smtClean="0"/>
              <a:t>155</a:t>
            </a:fld>
            <a:endParaRPr lang="nl-BE"/>
          </a:p>
        </p:txBody>
      </p:sp>
      <p:sp>
        <p:nvSpPr>
          <p:cNvPr id="4" name="Tijdelijke aanduiding voor datum 3">
            <a:extLst>
              <a:ext uri="{FF2B5EF4-FFF2-40B4-BE49-F238E27FC236}">
                <a16:creationId xmlns:a16="http://schemas.microsoft.com/office/drawing/2014/main" id="{97029440-B5A5-DCC7-46D6-DA708D6DAFE1}"/>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1205589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190136279"/>
              </p:ext>
            </p:extLst>
          </p:nvPr>
        </p:nvGraphicFramePr>
        <p:xfrm>
          <a:off x="402772" y="356053"/>
          <a:ext cx="10515600" cy="4790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SUBSIDY</a:t>
                      </a:r>
                    </a:p>
                  </a:txBody>
                  <a:tcPr/>
                </a:tc>
                <a:tc>
                  <a:txBody>
                    <a:bodyPr/>
                    <a:lstStyle/>
                    <a:p>
                      <a:r>
                        <a:rPr lang="en-US" sz="1400" dirty="0"/>
                        <a:t>FINANCIAL SUPPORT FROM THE GOVERNMENT TO STIMULATE A CERTAIN ACTIVITY THAT BENEFITS SOCIETY</a:t>
                      </a:r>
                      <a:endParaRPr lang="nl-BE" sz="1400" dirty="0"/>
                    </a:p>
                  </a:txBody>
                  <a:tcPr/>
                </a:tc>
                <a:tc>
                  <a:txBody>
                    <a:bodyPr/>
                    <a:lstStyle/>
                    <a:p>
                      <a:r>
                        <a:rPr lang="nl-BE" sz="1400" dirty="0"/>
                        <a:t>SUBSIDIE</a:t>
                      </a:r>
                    </a:p>
                  </a:txBody>
                  <a:tcPr/>
                </a:tc>
                <a:tc>
                  <a:txBody>
                    <a:bodyPr/>
                    <a:lstStyle/>
                    <a:p>
                      <a:r>
                        <a:rPr lang="nl-BE" sz="1400" dirty="0"/>
                        <a:t>FINANCIELE ONDERSTEUNING VAN DE OVERHEID OM EEN BEPAALDE ACTIVITEIT TE STIMULEREN DIE GUNSTIG IS VOOR DE SAMENLEVING</a:t>
                      </a:r>
                    </a:p>
                  </a:txBody>
                  <a:tcPr/>
                </a:tc>
                <a:extLst>
                  <a:ext uri="{0D108BD9-81ED-4DB2-BD59-A6C34878D82A}">
                    <a16:rowId xmlns:a16="http://schemas.microsoft.com/office/drawing/2014/main" val="2911588588"/>
                  </a:ext>
                </a:extLst>
              </a:tr>
              <a:tr h="370840">
                <a:tc>
                  <a:txBody>
                    <a:bodyPr/>
                    <a:lstStyle/>
                    <a:p>
                      <a:r>
                        <a:rPr lang="nl-BE" sz="1400" dirty="0"/>
                        <a:t>SUBSTITUTE GOODS</a:t>
                      </a:r>
                    </a:p>
                  </a:txBody>
                  <a:tcPr/>
                </a:tc>
                <a:tc>
                  <a:txBody>
                    <a:bodyPr/>
                    <a:lstStyle/>
                    <a:p>
                      <a:r>
                        <a:rPr lang="en-US" sz="1400" dirty="0"/>
                        <a:t>GOODS AND SERVICES THAT SATISFY A SIMILAR NEED AND ARE THEREFORE ALTERNATIVES TO EACH OTHER</a:t>
                      </a:r>
                      <a:endParaRPr lang="nl-BE" sz="1400" dirty="0"/>
                    </a:p>
                  </a:txBody>
                  <a:tcPr/>
                </a:tc>
                <a:tc>
                  <a:txBody>
                    <a:bodyPr/>
                    <a:lstStyle/>
                    <a:p>
                      <a:r>
                        <a:rPr lang="nl-BE" sz="1400" dirty="0"/>
                        <a:t>SUBSTITUTIEGOEDEREN</a:t>
                      </a:r>
                    </a:p>
                  </a:txBody>
                  <a:tcPr/>
                </a:tc>
                <a:tc>
                  <a:txBody>
                    <a:bodyPr/>
                    <a:lstStyle/>
                    <a:p>
                      <a:r>
                        <a:rPr lang="nl-BE" sz="1400" dirty="0"/>
                        <a:t>GOEDEREN EN DIENSTEN DIE EEN ZELFDE BEHOEFTE BEVREDIGEN EN DUS ALTERNATIEVEN ZIJN VAN ELKAAR</a:t>
                      </a:r>
                    </a:p>
                  </a:txBody>
                  <a:tcPr/>
                </a:tc>
                <a:extLst>
                  <a:ext uri="{0D108BD9-81ED-4DB2-BD59-A6C34878D82A}">
                    <a16:rowId xmlns:a16="http://schemas.microsoft.com/office/drawing/2014/main" val="3878689225"/>
                  </a:ext>
                </a:extLst>
              </a:tr>
              <a:tr h="370840">
                <a:tc>
                  <a:txBody>
                    <a:bodyPr/>
                    <a:lstStyle/>
                    <a:p>
                      <a:r>
                        <a:rPr lang="nl-BE" sz="1400" dirty="0"/>
                        <a:t>SUPPLY</a:t>
                      </a:r>
                    </a:p>
                  </a:txBody>
                  <a:tcPr/>
                </a:tc>
                <a:tc>
                  <a:txBody>
                    <a:bodyPr/>
                    <a:lstStyle/>
                    <a:p>
                      <a:r>
                        <a:rPr lang="en-US" sz="1400" dirty="0"/>
                        <a:t>SUM OF ALL THE DIFFERENT QUANTITIES SUPPLIERS ARE WILLING TO OFFER AT DIFFERENT PRICES</a:t>
                      </a:r>
                      <a:endParaRPr lang="nl-BE" sz="1400" dirty="0"/>
                    </a:p>
                  </a:txBody>
                  <a:tcPr/>
                </a:tc>
                <a:tc>
                  <a:txBody>
                    <a:bodyPr/>
                    <a:lstStyle/>
                    <a:p>
                      <a:r>
                        <a:rPr lang="nl-BE" sz="1400" dirty="0"/>
                        <a:t>AANBOD</a:t>
                      </a:r>
                    </a:p>
                  </a:txBody>
                  <a:tcPr/>
                </a:tc>
                <a:tc>
                  <a:txBody>
                    <a:bodyPr/>
                    <a:lstStyle/>
                    <a:p>
                      <a:r>
                        <a:rPr lang="nl-NL" sz="1400" dirty="0"/>
                        <a:t>SOM VAN ALLE VERSCHILLENDE HOEVEELHEDEN DIE PRODUCENTEN BEREID ZIJN AAN TE BIEDEN TEGEN VERSCHILLENDE PRIJZEN</a:t>
                      </a:r>
                      <a:endParaRPr lang="nl-BE" sz="1400" dirty="0"/>
                    </a:p>
                  </a:txBody>
                  <a:tcPr/>
                </a:tc>
                <a:extLst>
                  <a:ext uri="{0D108BD9-81ED-4DB2-BD59-A6C34878D82A}">
                    <a16:rowId xmlns:a16="http://schemas.microsoft.com/office/drawing/2014/main" val="3547118951"/>
                  </a:ext>
                </a:extLst>
              </a:tr>
              <a:tr h="370840">
                <a:tc>
                  <a:txBody>
                    <a:bodyPr/>
                    <a:lstStyle/>
                    <a:p>
                      <a:r>
                        <a:rPr lang="nl-BE" sz="1400" dirty="0"/>
                        <a:t>SUPPLY SHOCK</a:t>
                      </a:r>
                    </a:p>
                  </a:txBody>
                  <a:tcPr/>
                </a:tc>
                <a:tc>
                  <a:txBody>
                    <a:bodyPr/>
                    <a:lstStyle/>
                    <a:p>
                      <a:r>
                        <a:rPr lang="en-US" sz="1400" dirty="0"/>
                        <a:t>SUDDEN INCREASE OR DECREASE OF SUPPLY IN AN ECONOMY</a:t>
                      </a:r>
                      <a:endParaRPr lang="nl-BE" sz="1400" dirty="0"/>
                    </a:p>
                  </a:txBody>
                  <a:tcPr/>
                </a:tc>
                <a:tc>
                  <a:txBody>
                    <a:bodyPr/>
                    <a:lstStyle/>
                    <a:p>
                      <a:r>
                        <a:rPr lang="nl-BE" sz="1400" dirty="0"/>
                        <a:t>AANBODSCHOK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PLOTSE VERHOGING OF VERLAGING VAN HET AANBOD IN EEN ECONOMIE</a:t>
                      </a:r>
                    </a:p>
                  </a:txBody>
                  <a:tcPr/>
                </a:tc>
                <a:extLst>
                  <a:ext uri="{0D108BD9-81ED-4DB2-BD59-A6C34878D82A}">
                    <a16:rowId xmlns:a16="http://schemas.microsoft.com/office/drawing/2014/main" val="213408917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1822D567-DCFB-40DD-D615-9D4E0F619E5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62EE824-4DF1-9D27-3F74-A4A0838A321F}"/>
              </a:ext>
            </a:extLst>
          </p:cNvPr>
          <p:cNvSpPr>
            <a:spLocks noGrp="1"/>
          </p:cNvSpPr>
          <p:nvPr>
            <p:ph type="sldNum" sz="quarter" idx="12"/>
          </p:nvPr>
        </p:nvSpPr>
        <p:spPr/>
        <p:txBody>
          <a:bodyPr/>
          <a:lstStyle/>
          <a:p>
            <a:fld id="{C8997273-801F-4FC5-9C8E-1D1AD37BEC65}" type="slidenum">
              <a:rPr lang="nl-BE" smtClean="0"/>
              <a:t>156</a:t>
            </a:fld>
            <a:endParaRPr lang="nl-BE"/>
          </a:p>
        </p:txBody>
      </p:sp>
      <p:sp>
        <p:nvSpPr>
          <p:cNvPr id="4" name="Tijdelijke aanduiding voor datum 3">
            <a:extLst>
              <a:ext uri="{FF2B5EF4-FFF2-40B4-BE49-F238E27FC236}">
                <a16:creationId xmlns:a16="http://schemas.microsoft.com/office/drawing/2014/main" id="{B7B3251D-9D48-4FED-1B54-3DBF7C750656}"/>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45995663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632607840"/>
              </p:ext>
            </p:extLst>
          </p:nvPr>
        </p:nvGraphicFramePr>
        <p:xfrm>
          <a:off x="402772" y="356053"/>
          <a:ext cx="10515600" cy="53086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SUPPLY SHORTAGE</a:t>
                      </a:r>
                    </a:p>
                  </a:txBody>
                  <a:tcPr/>
                </a:tc>
                <a:tc>
                  <a:txBody>
                    <a:bodyPr/>
                    <a:lstStyle/>
                    <a:p>
                      <a:r>
                        <a:rPr lang="en-US" sz="1400" dirty="0"/>
                        <a:t>SITUATION IN A MARKET WHERE SUPPLY IS SMALLER THAN DEMAND</a:t>
                      </a:r>
                      <a:endParaRPr lang="nl-BE" sz="1400" dirty="0"/>
                    </a:p>
                  </a:txBody>
                  <a:tcPr/>
                </a:tc>
                <a:tc>
                  <a:txBody>
                    <a:bodyPr/>
                    <a:lstStyle/>
                    <a:p>
                      <a:r>
                        <a:rPr lang="nl-BE" sz="1400" dirty="0"/>
                        <a:t>AANBODTEKORT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SITUATIE IN EEN MARKT WAARIN HET AANBOD KLEINER IS DAN DE VRAAG</a:t>
                      </a:r>
                    </a:p>
                  </a:txBody>
                  <a:tcPr/>
                </a:tc>
                <a:extLst>
                  <a:ext uri="{0D108BD9-81ED-4DB2-BD59-A6C34878D82A}">
                    <a16:rowId xmlns:a16="http://schemas.microsoft.com/office/drawing/2014/main" val="2815035691"/>
                  </a:ext>
                </a:extLst>
              </a:tr>
              <a:tr h="370840">
                <a:tc>
                  <a:txBody>
                    <a:bodyPr/>
                    <a:lstStyle/>
                    <a:p>
                      <a:r>
                        <a:rPr lang="nl-BE" sz="1400" dirty="0"/>
                        <a:t>SUPPLY SURPLUS</a:t>
                      </a:r>
                    </a:p>
                  </a:txBody>
                  <a:tcPr/>
                </a:tc>
                <a:tc>
                  <a:txBody>
                    <a:bodyPr/>
                    <a:lstStyle/>
                    <a:p>
                      <a:r>
                        <a:rPr lang="en-US" sz="1400" dirty="0"/>
                        <a:t>SITUATION IN THE MARKET WHERE SUPPLY EXCEEDS DEMAND</a:t>
                      </a:r>
                      <a:endParaRPr lang="nl-BE" sz="1400" dirty="0"/>
                    </a:p>
                  </a:txBody>
                  <a:tcPr/>
                </a:tc>
                <a:tc>
                  <a:txBody>
                    <a:bodyPr/>
                    <a:lstStyle/>
                    <a:p>
                      <a:r>
                        <a:rPr lang="nl-BE" sz="1400" dirty="0"/>
                        <a:t>AANBODOVERSCHOT</a:t>
                      </a:r>
                    </a:p>
                  </a:txBody>
                  <a:tcPr/>
                </a:tc>
                <a:tc>
                  <a:txBody>
                    <a:bodyPr/>
                    <a:lstStyle/>
                    <a:p>
                      <a:r>
                        <a:rPr lang="nl-BE" sz="1400" dirty="0"/>
                        <a:t>SITUATIE IN DE MARKT WAARIN HET AANBOD GROTER IS DAN DE VRAAG</a:t>
                      </a:r>
                    </a:p>
                  </a:txBody>
                  <a:tcPr/>
                </a:tc>
                <a:extLst>
                  <a:ext uri="{0D108BD9-81ED-4DB2-BD59-A6C34878D82A}">
                    <a16:rowId xmlns:a16="http://schemas.microsoft.com/office/drawing/2014/main" val="2848812390"/>
                  </a:ext>
                </a:extLst>
              </a:tr>
              <a:tr h="370840">
                <a:tc>
                  <a:txBody>
                    <a:bodyPr/>
                    <a:lstStyle/>
                    <a:p>
                      <a:r>
                        <a:rPr lang="nl-BE" sz="1400" dirty="0"/>
                        <a:t>SUPPORT PURCHASES</a:t>
                      </a:r>
                    </a:p>
                  </a:txBody>
                  <a:tcPr/>
                </a:tc>
                <a:tc>
                  <a:txBody>
                    <a:bodyPr/>
                    <a:lstStyle/>
                    <a:p>
                      <a:r>
                        <a:rPr lang="en-US" sz="1400" dirty="0"/>
                        <a:t>CENTRAL BANK INTERVENTION IN THE FOREIGN EXCHANGE MARKET TO PURCHASE ITS OWN CURRENCY (SYSTEM OF FIXED EXCHANGE RATES)</a:t>
                      </a:r>
                      <a:endParaRPr lang="nl-BE" sz="1400" dirty="0"/>
                    </a:p>
                  </a:txBody>
                  <a:tcPr/>
                </a:tc>
                <a:tc>
                  <a:txBody>
                    <a:bodyPr/>
                    <a:lstStyle/>
                    <a:p>
                      <a:r>
                        <a:rPr lang="nl-BE" sz="1400" dirty="0"/>
                        <a:t>STEUNAANKOPEN</a:t>
                      </a:r>
                    </a:p>
                  </a:txBody>
                  <a:tcPr/>
                </a:tc>
                <a:tc>
                  <a:txBody>
                    <a:bodyPr/>
                    <a:lstStyle/>
                    <a:p>
                      <a:r>
                        <a:rPr lang="nl-BE" sz="1400" dirty="0"/>
                        <a:t>INTERVENTIE VAN EEN CENTRALE BANK OP DE WISSELMARKT OM DE EIGEN MUNT AAN TE KOPEN (SYSTEEM VAN VASTE WISSELKOERSEN)</a:t>
                      </a:r>
                    </a:p>
                  </a:txBody>
                  <a:tcPr/>
                </a:tc>
                <a:extLst>
                  <a:ext uri="{0D108BD9-81ED-4DB2-BD59-A6C34878D82A}">
                    <a16:rowId xmlns:a16="http://schemas.microsoft.com/office/drawing/2014/main" val="3915233365"/>
                  </a:ext>
                </a:extLst>
              </a:tr>
              <a:tr h="370840">
                <a:tc>
                  <a:txBody>
                    <a:bodyPr/>
                    <a:lstStyle/>
                    <a:p>
                      <a:r>
                        <a:rPr lang="nl-BE" sz="1400" dirty="0"/>
                        <a:t>SUPPORT SALES</a:t>
                      </a:r>
                    </a:p>
                  </a:txBody>
                  <a:tcPr/>
                </a:tc>
                <a:tc>
                  <a:txBody>
                    <a:bodyPr/>
                    <a:lstStyle/>
                    <a:p>
                      <a:r>
                        <a:rPr lang="en-US" sz="1400" dirty="0"/>
                        <a:t>CENTRAL BANK INTERVENTION IN THE FOREIGN EXCHANGE MARKET TO SELL ITS OWN CURRENCY (SYSTEM OF FIXED EXCHANGE RATES)</a:t>
                      </a:r>
                      <a:endParaRPr lang="nl-BE" sz="1400" dirty="0"/>
                    </a:p>
                  </a:txBody>
                  <a:tcPr/>
                </a:tc>
                <a:tc>
                  <a:txBody>
                    <a:bodyPr/>
                    <a:lstStyle/>
                    <a:p>
                      <a:r>
                        <a:rPr lang="nl-BE" sz="1400" dirty="0"/>
                        <a:t>STEUNVERKOPEN</a:t>
                      </a:r>
                    </a:p>
                  </a:txBody>
                  <a:tcPr/>
                </a:tc>
                <a:tc>
                  <a:txBody>
                    <a:bodyPr/>
                    <a:lstStyle/>
                    <a:p>
                      <a:r>
                        <a:rPr lang="nl-BE" sz="1400" dirty="0"/>
                        <a:t>INTERVENTIE VAN EEN CENTRALE BANK OP DE WISSELMARKT OM DE EIGEN MUNT TE VERKOPEN (SYSTEEM VAN VASTE WISSELKOERSEN)</a:t>
                      </a:r>
                    </a:p>
                  </a:txBody>
                  <a:tcPr/>
                </a:tc>
                <a:extLst>
                  <a:ext uri="{0D108BD9-81ED-4DB2-BD59-A6C34878D82A}">
                    <a16:rowId xmlns:a16="http://schemas.microsoft.com/office/drawing/2014/main" val="1706154586"/>
                  </a:ext>
                </a:extLst>
              </a:tr>
              <a:tr h="370840">
                <a:tc>
                  <a:txBody>
                    <a:bodyPr/>
                    <a:lstStyle/>
                    <a:p>
                      <a:r>
                        <a:rPr lang="nl-BE" sz="1400" dirty="0"/>
                        <a:t>SUSTAINABLE BUSINESS</a:t>
                      </a:r>
                    </a:p>
                  </a:txBody>
                  <a:tcPr/>
                </a:tc>
                <a:tc>
                  <a:txBody>
                    <a:bodyPr/>
                    <a:lstStyle/>
                    <a:p>
                      <a:r>
                        <a:rPr lang="en-US" sz="1400" dirty="0"/>
                        <a:t>COMPANY THAT HAS MINIMAL NEGATIVE OR EVEN POSITIVE IMPACT ON THE ENVIRONMENT</a:t>
                      </a:r>
                      <a:endParaRPr lang="nl-BE" sz="1400" dirty="0"/>
                    </a:p>
                  </a:txBody>
                  <a:tcPr/>
                </a:tc>
                <a:tc>
                  <a:txBody>
                    <a:bodyPr/>
                    <a:lstStyle/>
                    <a:p>
                      <a:r>
                        <a:rPr lang="nl-BE" sz="1400" dirty="0"/>
                        <a:t>DUURZAME ONDERNEMING</a:t>
                      </a:r>
                    </a:p>
                  </a:txBody>
                  <a:tcPr/>
                </a:tc>
                <a:tc>
                  <a:txBody>
                    <a:bodyPr/>
                    <a:lstStyle/>
                    <a:p>
                      <a:r>
                        <a:rPr lang="nl-BE" sz="1400" dirty="0"/>
                        <a:t>BEDRIJF DAT EEN MINIMALE NEGATIEVE OF ZELFS POSITIEVE IMPACT HEEFT OP HET MILIEU</a:t>
                      </a:r>
                    </a:p>
                  </a:txBody>
                  <a:tcPr/>
                </a:tc>
                <a:extLst>
                  <a:ext uri="{0D108BD9-81ED-4DB2-BD59-A6C34878D82A}">
                    <a16:rowId xmlns:a16="http://schemas.microsoft.com/office/drawing/2014/main" val="181314853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1822D567-DCFB-40DD-D615-9D4E0F619E5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962EE824-4DF1-9D27-3F74-A4A0838A321F}"/>
              </a:ext>
            </a:extLst>
          </p:cNvPr>
          <p:cNvSpPr>
            <a:spLocks noGrp="1"/>
          </p:cNvSpPr>
          <p:nvPr>
            <p:ph type="sldNum" sz="quarter" idx="12"/>
          </p:nvPr>
        </p:nvSpPr>
        <p:spPr/>
        <p:txBody>
          <a:bodyPr/>
          <a:lstStyle/>
          <a:p>
            <a:fld id="{C8997273-801F-4FC5-9C8E-1D1AD37BEC65}" type="slidenum">
              <a:rPr lang="nl-BE" smtClean="0"/>
              <a:t>157</a:t>
            </a:fld>
            <a:endParaRPr lang="nl-BE"/>
          </a:p>
        </p:txBody>
      </p:sp>
      <p:sp>
        <p:nvSpPr>
          <p:cNvPr id="4" name="Tijdelijke aanduiding voor datum 3">
            <a:extLst>
              <a:ext uri="{FF2B5EF4-FFF2-40B4-BE49-F238E27FC236}">
                <a16:creationId xmlns:a16="http://schemas.microsoft.com/office/drawing/2014/main" id="{B7B3251D-9D48-4FED-1B54-3DBF7C750656}"/>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0638525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528432070"/>
              </p:ext>
            </p:extLst>
          </p:nvPr>
        </p:nvGraphicFramePr>
        <p:xfrm>
          <a:off x="402772" y="356053"/>
          <a:ext cx="10515600" cy="57353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SUSTAINABLE DEVELOPMENT GOALS  (SDG’s)</a:t>
                      </a:r>
                    </a:p>
                  </a:txBody>
                  <a:tcPr/>
                </a:tc>
                <a:tc>
                  <a:txBody>
                    <a:bodyPr/>
                    <a:lstStyle/>
                    <a:p>
                      <a:r>
                        <a:rPr lang="en-US" sz="1400" dirty="0"/>
                        <a:t>SET OF GOALS OF THE UNITED NATIONS TO FREE HUMANITY FROM POVERTY AND PUT THE PLANET ON A SUSTAINABLE COURSE BY 2030</a:t>
                      </a:r>
                      <a:endParaRPr lang="nl-BE" sz="1400" dirty="0"/>
                    </a:p>
                  </a:txBody>
                  <a:tcPr/>
                </a:tc>
                <a:tc>
                  <a:txBody>
                    <a:bodyPr/>
                    <a:lstStyle/>
                    <a:p>
                      <a:r>
                        <a:rPr lang="nl-BE" sz="1400" dirty="0"/>
                        <a:t>DUURZAME ONTWIKKELINGSDOELEN</a:t>
                      </a:r>
                    </a:p>
                  </a:txBody>
                  <a:tcPr/>
                </a:tc>
                <a:tc>
                  <a:txBody>
                    <a:bodyPr/>
                    <a:lstStyle/>
                    <a:p>
                      <a:r>
                        <a:rPr lang="nl-BE" sz="1400" dirty="0"/>
                        <a:t>GEHEEL VAN DOELSTELLINGEN VAN DE VERENIGDE NATIES OM DE MENSHEID TE BEVRIJDEN VAN ARMOEDE EN DE PLANEET OP EEN DUURZAME KOERS TE BRENGEN TEGEN 2030</a:t>
                      </a:r>
                    </a:p>
                  </a:txBody>
                  <a:tcPr/>
                </a:tc>
                <a:extLst>
                  <a:ext uri="{0D108BD9-81ED-4DB2-BD59-A6C34878D82A}">
                    <a16:rowId xmlns:a16="http://schemas.microsoft.com/office/drawing/2014/main" val="3547118951"/>
                  </a:ext>
                </a:extLst>
              </a:tr>
              <a:tr h="370840">
                <a:tc>
                  <a:txBody>
                    <a:bodyPr/>
                    <a:lstStyle/>
                    <a:p>
                      <a:r>
                        <a:rPr lang="nl-BE" sz="1400" dirty="0"/>
                        <a:t>SYNTHETIC CYCLICAL INDICATOR</a:t>
                      </a:r>
                    </a:p>
                  </a:txBody>
                  <a:tcPr/>
                </a:tc>
                <a:tc>
                  <a:txBody>
                    <a:bodyPr/>
                    <a:lstStyle/>
                    <a:p>
                      <a:r>
                        <a:rPr lang="en-US" sz="1400" dirty="0"/>
                        <a:t>CYCLICAL INDICATOR OF THE NATIONAL BANK OF BELGIUM (NBB) MEASURING BUSINESS CONFIDENCE AND THAT IS COMPOSED OF SEVERAL COMPONENTS</a:t>
                      </a:r>
                      <a:endParaRPr lang="nl-BE" sz="1400" dirty="0"/>
                    </a:p>
                  </a:txBody>
                  <a:tcPr/>
                </a:tc>
                <a:tc>
                  <a:txBody>
                    <a:bodyPr/>
                    <a:lstStyle/>
                    <a:p>
                      <a:r>
                        <a:rPr lang="nl-BE" sz="1400" dirty="0"/>
                        <a:t>SYNTHETISCHE CONJUNCTUURBAROMETER</a:t>
                      </a:r>
                    </a:p>
                  </a:txBody>
                  <a:tcPr/>
                </a:tc>
                <a:tc>
                  <a:txBody>
                    <a:bodyPr/>
                    <a:lstStyle/>
                    <a:p>
                      <a:r>
                        <a:rPr lang="nl-BE" sz="1400" dirty="0"/>
                        <a:t>CONJUNCTUURBAROMETER VAN DE NATIONALE BANK VAN BELGIE (NBB) DIE HET ONDERNEMERSVERTROUWEN MEET EN IS OPGEBOUWD UIT VERSCHILLENDE COMPONENTEN</a:t>
                      </a:r>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158</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8696951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278359718"/>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159</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67171813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256745742"/>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160</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81348751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S</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161</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7048340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775999268"/>
              </p:ext>
            </p:extLst>
          </p:nvPr>
        </p:nvGraphicFramePr>
        <p:xfrm>
          <a:off x="402772" y="356053"/>
          <a:ext cx="10515600" cy="4881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TAKE-OVER</a:t>
                      </a:r>
                    </a:p>
                  </a:txBody>
                  <a:tcPr/>
                </a:tc>
                <a:tc>
                  <a:txBody>
                    <a:bodyPr/>
                    <a:lstStyle/>
                    <a:p>
                      <a:r>
                        <a:rPr lang="nl-BE" sz="1400" dirty="0"/>
                        <a:t>COMPANY ACQUIRING ANOTHER COMPANY</a:t>
                      </a:r>
                    </a:p>
                  </a:txBody>
                  <a:tcPr/>
                </a:tc>
                <a:tc>
                  <a:txBody>
                    <a:bodyPr/>
                    <a:lstStyle/>
                    <a:p>
                      <a:r>
                        <a:rPr lang="nl-BE" sz="1400" dirty="0"/>
                        <a:t>OVERNAME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BEDRIJF DAT EEN ANDER BEDRIJF OVERKOOPT</a:t>
                      </a:r>
                    </a:p>
                  </a:txBody>
                  <a:tcPr/>
                </a:tc>
                <a:extLst>
                  <a:ext uri="{0D108BD9-81ED-4DB2-BD59-A6C34878D82A}">
                    <a16:rowId xmlns:a16="http://schemas.microsoft.com/office/drawing/2014/main" val="1964941020"/>
                  </a:ext>
                </a:extLst>
              </a:tr>
              <a:tr h="370840">
                <a:tc>
                  <a:txBody>
                    <a:bodyPr/>
                    <a:lstStyle/>
                    <a:p>
                      <a:r>
                        <a:rPr lang="nl-BE" sz="1400" dirty="0"/>
                        <a:t>TARIFF TRADE BARRIERS</a:t>
                      </a:r>
                    </a:p>
                  </a:txBody>
                  <a:tcPr/>
                </a:tc>
                <a:tc>
                  <a:txBody>
                    <a:bodyPr/>
                    <a:lstStyle/>
                    <a:p>
                      <a:r>
                        <a:rPr lang="en-US" sz="1400" dirty="0"/>
                        <a:t>TRADE BARRIERS DEFINED IN MONETARY TERMS SUCH AS IMPORT TARIFFS</a:t>
                      </a:r>
                      <a:endParaRPr lang="nl-BE" sz="1400" dirty="0"/>
                    </a:p>
                  </a:txBody>
                  <a:tcPr/>
                </a:tc>
                <a:tc>
                  <a:txBody>
                    <a:bodyPr/>
                    <a:lstStyle/>
                    <a:p>
                      <a:r>
                        <a:rPr lang="nl-BE" sz="1400" dirty="0"/>
                        <a:t>TARIFFAIRE HANDELSBELEMMERINGEN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HANDELSBELEMMERINGEN DIE IN GELDTERMEN ZIJN GEDEFINIEERD ZOALS INVOERTARIEVEN</a:t>
                      </a:r>
                      <a:endParaRPr lang="nl-BE" sz="1400" dirty="0"/>
                    </a:p>
                  </a:txBody>
                  <a:tcPr/>
                </a:tc>
                <a:extLst>
                  <a:ext uri="{0D108BD9-81ED-4DB2-BD59-A6C34878D82A}">
                    <a16:rowId xmlns:a16="http://schemas.microsoft.com/office/drawing/2014/main" val="396813794"/>
                  </a:ext>
                </a:extLst>
              </a:tr>
              <a:tr h="370840">
                <a:tc>
                  <a:txBody>
                    <a:bodyPr/>
                    <a:lstStyle/>
                    <a:p>
                      <a:r>
                        <a:rPr lang="nl-BE" sz="1400" dirty="0"/>
                        <a:t>TAYLOR RULE</a:t>
                      </a:r>
                    </a:p>
                  </a:txBody>
                  <a:tcPr/>
                </a:tc>
                <a:tc>
                  <a:txBody>
                    <a:bodyPr/>
                    <a:lstStyle/>
                    <a:p>
                      <a:r>
                        <a:rPr lang="en-US" sz="1400" dirty="0"/>
                        <a:t>RULE REQUIRING A CENTRAL BANK TO RAISE THE POLICY RATE IF INFLATION IS ABOVE TARGET OR THERE IS A POSITIVE OUTPUT GAP</a:t>
                      </a:r>
                      <a:endParaRPr lang="nl-BE" sz="1400" dirty="0"/>
                    </a:p>
                  </a:txBody>
                  <a:tcPr/>
                </a:tc>
                <a:tc>
                  <a:txBody>
                    <a:bodyPr/>
                    <a:lstStyle/>
                    <a:p>
                      <a:r>
                        <a:rPr lang="nl-BE" sz="1400" dirty="0"/>
                        <a:t>TAYLOR-REGEL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REGEL DIE INHOUDT DAT EEN CENTRALE BANK DE BELEIDSRENTE MOET VERHOGEN ALS DE INFLATIE BOVEN DE DOELSTELLING LIGT OF ALS ER EEN POSITIEVE OUTPUT GAP IS</a:t>
                      </a:r>
                    </a:p>
                  </a:txBody>
                  <a:tcPr/>
                </a:tc>
                <a:extLst>
                  <a:ext uri="{0D108BD9-81ED-4DB2-BD59-A6C34878D82A}">
                    <a16:rowId xmlns:a16="http://schemas.microsoft.com/office/drawing/2014/main" val="3057453163"/>
                  </a:ext>
                </a:extLst>
              </a:tr>
              <a:tr h="370840">
                <a:tc>
                  <a:txBody>
                    <a:bodyPr/>
                    <a:lstStyle/>
                    <a:p>
                      <a:r>
                        <a:rPr lang="nl-BE" sz="1400" dirty="0"/>
                        <a:t>TAX RATE</a:t>
                      </a:r>
                    </a:p>
                  </a:txBody>
                  <a:tcPr/>
                </a:tc>
                <a:tc>
                  <a:txBody>
                    <a:bodyPr/>
                    <a:lstStyle/>
                    <a:p>
                      <a:r>
                        <a:rPr lang="en-US" sz="1400" dirty="0"/>
                        <a:t>TAX PERCENTAGE LEVIED ON INCOME</a:t>
                      </a:r>
                      <a:endParaRPr lang="nl-BE" sz="1400" dirty="0"/>
                    </a:p>
                  </a:txBody>
                  <a:tcPr/>
                </a:tc>
                <a:tc>
                  <a:txBody>
                    <a:bodyPr/>
                    <a:lstStyle/>
                    <a:p>
                      <a:r>
                        <a:rPr lang="nl-BE" sz="1400" dirty="0"/>
                        <a:t>BELASTINGVOET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BELASTINGPERCENTAGE DAT WORDT GEHEVEN OP EEN INKOMEN</a:t>
                      </a:r>
                    </a:p>
                  </a:txBody>
                  <a:tcPr/>
                </a:tc>
                <a:extLst>
                  <a:ext uri="{0D108BD9-81ED-4DB2-BD59-A6C34878D82A}">
                    <a16:rowId xmlns:a16="http://schemas.microsoft.com/office/drawing/2014/main" val="3904463215"/>
                  </a:ext>
                </a:extLst>
              </a:tr>
              <a:tr h="370840">
                <a:tc>
                  <a:txBody>
                    <a:bodyPr/>
                    <a:lstStyle/>
                    <a:p>
                      <a:r>
                        <a:rPr lang="nl-BE" sz="1400" dirty="0"/>
                        <a:t>TAX REVENUE (of: FISCAL REVENUE)</a:t>
                      </a:r>
                    </a:p>
                  </a:txBody>
                  <a:tcPr/>
                </a:tc>
                <a:tc>
                  <a:txBody>
                    <a:bodyPr/>
                    <a:lstStyle/>
                    <a:p>
                      <a:r>
                        <a:rPr lang="en-US" sz="1400" dirty="0"/>
                        <a:t>GOVERNMENT REVENUES FROM COLLECTION OF DIRECT AND INDIRECT TAXES</a:t>
                      </a:r>
                      <a:endParaRPr lang="nl-BE" sz="1400" dirty="0"/>
                    </a:p>
                  </a:txBody>
                  <a:tcPr/>
                </a:tc>
                <a:tc>
                  <a:txBody>
                    <a:bodyPr/>
                    <a:lstStyle/>
                    <a:p>
                      <a:r>
                        <a:rPr lang="nl-BE" sz="1400" dirty="0"/>
                        <a:t>BELASTINGINKOMSTEN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INKOMSTEN VAN DE OVERHEID UIT HET INNEN VAN DIRECTE EN INDIRECTE BELASTINGEN</a:t>
                      </a:r>
                    </a:p>
                  </a:txBody>
                  <a:tcPr/>
                </a:tc>
                <a:extLst>
                  <a:ext uri="{0D108BD9-81ED-4DB2-BD59-A6C34878D82A}">
                    <a16:rowId xmlns:a16="http://schemas.microsoft.com/office/drawing/2014/main" val="859617138"/>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T</a:t>
            </a:r>
          </a:p>
        </p:txBody>
      </p:sp>
      <p:sp>
        <p:nvSpPr>
          <p:cNvPr id="2" name="Tijdelijke aanduiding voor voettekst 1">
            <a:extLst>
              <a:ext uri="{FF2B5EF4-FFF2-40B4-BE49-F238E27FC236}">
                <a16:creationId xmlns:a16="http://schemas.microsoft.com/office/drawing/2014/main" id="{5B42587F-F1AD-BF7B-24D5-39FE71EA3FF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28013CD-29E8-696B-02F6-F9867736BE51}"/>
              </a:ext>
            </a:extLst>
          </p:cNvPr>
          <p:cNvSpPr>
            <a:spLocks noGrp="1"/>
          </p:cNvSpPr>
          <p:nvPr>
            <p:ph type="sldNum" sz="quarter" idx="12"/>
          </p:nvPr>
        </p:nvSpPr>
        <p:spPr/>
        <p:txBody>
          <a:bodyPr/>
          <a:lstStyle/>
          <a:p>
            <a:fld id="{C8997273-801F-4FC5-9C8E-1D1AD37BEC65}" type="slidenum">
              <a:rPr lang="nl-BE" smtClean="0"/>
              <a:t>162</a:t>
            </a:fld>
            <a:endParaRPr lang="nl-BE"/>
          </a:p>
        </p:txBody>
      </p:sp>
      <p:sp>
        <p:nvSpPr>
          <p:cNvPr id="4" name="Tijdelijke aanduiding voor datum 3">
            <a:extLst>
              <a:ext uri="{FF2B5EF4-FFF2-40B4-BE49-F238E27FC236}">
                <a16:creationId xmlns:a16="http://schemas.microsoft.com/office/drawing/2014/main" id="{7B501C6F-3629-D72B-3290-829FCE472B5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528613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54040093"/>
              </p:ext>
            </p:extLst>
          </p:nvPr>
        </p:nvGraphicFramePr>
        <p:xfrm>
          <a:off x="402772" y="356053"/>
          <a:ext cx="10515600" cy="41503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TECHNICAL MONOPOLY</a:t>
                      </a:r>
                    </a:p>
                  </a:txBody>
                  <a:tcPr/>
                </a:tc>
                <a:tc>
                  <a:txBody>
                    <a:bodyPr/>
                    <a:lstStyle/>
                    <a:p>
                      <a:r>
                        <a:rPr lang="en-US" sz="1400" dirty="0"/>
                        <a:t>MONOPOLY BASED ON ONE SUPPLIER OWNING A PARTICULAR TECHNOLOGY</a:t>
                      </a:r>
                      <a:endParaRPr lang="nl-BE" sz="1400" dirty="0"/>
                    </a:p>
                  </a:txBody>
                  <a:tcPr/>
                </a:tc>
                <a:tc>
                  <a:txBody>
                    <a:bodyPr/>
                    <a:lstStyle/>
                    <a:p>
                      <a:r>
                        <a:rPr lang="nl-BE" sz="1400" dirty="0"/>
                        <a:t>TECHNISCH MONOPOLIE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MONOPOLIE DAT IS GEBASEERD OP HET FEIT DAT EEN AANBIEDER DE EIGENAAR IS VAN EEN BEPAALDE  TECHNOLOGIE</a:t>
                      </a:r>
                    </a:p>
                  </a:txBody>
                  <a:tcPr/>
                </a:tc>
                <a:extLst>
                  <a:ext uri="{0D108BD9-81ED-4DB2-BD59-A6C34878D82A}">
                    <a16:rowId xmlns:a16="http://schemas.microsoft.com/office/drawing/2014/main" val="2103295336"/>
                  </a:ext>
                </a:extLst>
              </a:tr>
              <a:tr h="370840">
                <a:tc>
                  <a:txBody>
                    <a:bodyPr/>
                    <a:lstStyle/>
                    <a:p>
                      <a:r>
                        <a:rPr lang="nl-BE" sz="1400" dirty="0"/>
                        <a:t>TEMPORARY UNEMPLOYMENT</a:t>
                      </a:r>
                    </a:p>
                  </a:txBody>
                  <a:tcPr/>
                </a:tc>
                <a:tc>
                  <a:txBody>
                    <a:bodyPr/>
                    <a:lstStyle/>
                    <a:p>
                      <a:r>
                        <a:rPr lang="en-US" sz="1400" dirty="0"/>
                        <a:t>UNEMPLOYMENT DUE TO ECONOMIC REASONS, TECHNICAL REASONS OR WEATHER CONDITIONS</a:t>
                      </a:r>
                      <a:endParaRPr lang="nl-BE" sz="1400" dirty="0"/>
                    </a:p>
                  </a:txBody>
                  <a:tcPr/>
                </a:tc>
                <a:tc>
                  <a:txBody>
                    <a:bodyPr/>
                    <a:lstStyle/>
                    <a:p>
                      <a:r>
                        <a:rPr lang="nl-BE" sz="1400" dirty="0"/>
                        <a:t>TIJDELIJKE WERKLOOSHEID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WERKLOOSHEID ALS GEVOLG VAN ECONOMISCHE REDENEN, TECHNISCHE REDENEN OF WEERSOMSTANDIGHEDEN</a:t>
                      </a:r>
                    </a:p>
                  </a:txBody>
                  <a:tcPr/>
                </a:tc>
                <a:extLst>
                  <a:ext uri="{0D108BD9-81ED-4DB2-BD59-A6C34878D82A}">
                    <a16:rowId xmlns:a16="http://schemas.microsoft.com/office/drawing/2014/main" val="1702245712"/>
                  </a:ext>
                </a:extLst>
              </a:tr>
              <a:tr h="370840">
                <a:tc>
                  <a:txBody>
                    <a:bodyPr/>
                    <a:lstStyle/>
                    <a:p>
                      <a:r>
                        <a:rPr lang="nl-BE" sz="1400" dirty="0"/>
                        <a:t>TERTIARY SECTOR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ALL COMPANIES PROVIDING SERVICES</a:t>
                      </a:r>
                      <a:endParaRPr lang="nl-BE" sz="1400" dirty="0"/>
                    </a:p>
                  </a:txBody>
                  <a:tcPr/>
                </a:tc>
                <a:tc>
                  <a:txBody>
                    <a:bodyPr/>
                    <a:lstStyle/>
                    <a:p>
                      <a:r>
                        <a:rPr lang="nl-BE" sz="1400" dirty="0"/>
                        <a:t>TERTIAIRE SECTOR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GEHEEL VAN BEDRIJVEN DIE DIENSTEN VERLENEN</a:t>
                      </a:r>
                    </a:p>
                  </a:txBody>
                  <a:tcPr/>
                </a:tc>
                <a:extLst>
                  <a:ext uri="{0D108BD9-81ED-4DB2-BD59-A6C34878D82A}">
                    <a16:rowId xmlns:a16="http://schemas.microsoft.com/office/drawing/2014/main" val="3959269197"/>
                  </a:ext>
                </a:extLst>
              </a:tr>
              <a:tr h="370840">
                <a:tc>
                  <a:txBody>
                    <a:bodyPr/>
                    <a:lstStyle/>
                    <a:p>
                      <a:r>
                        <a:rPr lang="nl-BE" sz="1400" dirty="0"/>
                        <a:t>TRADE BALANCE</a:t>
                      </a:r>
                    </a:p>
                  </a:txBody>
                  <a:tcPr/>
                </a:tc>
                <a:tc>
                  <a:txBody>
                    <a:bodyPr/>
                    <a:lstStyle/>
                    <a:p>
                      <a:r>
                        <a:rPr lang="en-US" sz="1400" dirty="0"/>
                        <a:t>BALANCE OF ALL IMPORTS AND EXPORTS BETWEEN A COUNTRY AND ABROAD DURING A YEAR (X-M)</a:t>
                      </a:r>
                      <a:endParaRPr lang="nl-BE" sz="1400" dirty="0"/>
                    </a:p>
                  </a:txBody>
                  <a:tcPr/>
                </a:tc>
                <a:tc>
                  <a:txBody>
                    <a:bodyPr/>
                    <a:lstStyle/>
                    <a:p>
                      <a:r>
                        <a:rPr lang="nl-BE" sz="1400" dirty="0"/>
                        <a:t>HANDELSBALANS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SALDO VAN ALLE INVOER EN UITVOER TUSSEN EEN LAND EN HET BUITENLAND GEDURENDE EEN JAAR (X-M)</a:t>
                      </a:r>
                      <a:endParaRPr lang="nl-NL" sz="1400" dirty="0"/>
                    </a:p>
                  </a:txBody>
                  <a:tcPr/>
                </a:tc>
                <a:extLst>
                  <a:ext uri="{0D108BD9-81ED-4DB2-BD59-A6C34878D82A}">
                    <a16:rowId xmlns:a16="http://schemas.microsoft.com/office/drawing/2014/main" val="254575113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T</a:t>
            </a:r>
          </a:p>
        </p:txBody>
      </p:sp>
      <p:sp>
        <p:nvSpPr>
          <p:cNvPr id="2" name="Tijdelijke aanduiding voor voettekst 1">
            <a:extLst>
              <a:ext uri="{FF2B5EF4-FFF2-40B4-BE49-F238E27FC236}">
                <a16:creationId xmlns:a16="http://schemas.microsoft.com/office/drawing/2014/main" id="{5B42587F-F1AD-BF7B-24D5-39FE71EA3FF5}"/>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128013CD-29E8-696B-02F6-F9867736BE51}"/>
              </a:ext>
            </a:extLst>
          </p:cNvPr>
          <p:cNvSpPr>
            <a:spLocks noGrp="1"/>
          </p:cNvSpPr>
          <p:nvPr>
            <p:ph type="sldNum" sz="quarter" idx="12"/>
          </p:nvPr>
        </p:nvSpPr>
        <p:spPr/>
        <p:txBody>
          <a:bodyPr/>
          <a:lstStyle/>
          <a:p>
            <a:fld id="{C8997273-801F-4FC5-9C8E-1D1AD37BEC65}" type="slidenum">
              <a:rPr lang="nl-BE" smtClean="0"/>
              <a:t>163</a:t>
            </a:fld>
            <a:endParaRPr lang="nl-BE"/>
          </a:p>
        </p:txBody>
      </p:sp>
      <p:sp>
        <p:nvSpPr>
          <p:cNvPr id="4" name="Tijdelijke aanduiding voor datum 3">
            <a:extLst>
              <a:ext uri="{FF2B5EF4-FFF2-40B4-BE49-F238E27FC236}">
                <a16:creationId xmlns:a16="http://schemas.microsoft.com/office/drawing/2014/main" id="{7B501C6F-3629-D72B-3290-829FCE472B59}"/>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31594431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311084659"/>
              </p:ext>
            </p:extLst>
          </p:nvPr>
        </p:nvGraphicFramePr>
        <p:xfrm>
          <a:off x="402772" y="356053"/>
          <a:ext cx="10515600" cy="44856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TRADE RESTRICTION (or: TRADE PROTECTIONISM)</a:t>
                      </a:r>
                    </a:p>
                  </a:txBody>
                  <a:tcPr/>
                </a:tc>
                <a:tc>
                  <a:txBody>
                    <a:bodyPr/>
                    <a:lstStyle/>
                    <a:p>
                      <a:r>
                        <a:rPr lang="en-US" sz="1400" dirty="0"/>
                        <a:t>MEASURE INTRODUCED BY A COUNTRY TO PROTECT ITS OWN ECONOMY FROM GOODS AND SERVICES FROM ABROAD</a:t>
                      </a:r>
                      <a:endParaRPr lang="nl-BE" sz="1400" dirty="0"/>
                    </a:p>
                  </a:txBody>
                  <a:tcPr/>
                </a:tc>
                <a:tc>
                  <a:txBody>
                    <a:bodyPr/>
                    <a:lstStyle/>
                    <a:p>
                      <a:r>
                        <a:rPr lang="nl-BE" sz="1400" dirty="0"/>
                        <a:t>HANDELSBELEMMERING (of: HANDELSPROTECTIONISME)</a:t>
                      </a:r>
                    </a:p>
                  </a:txBody>
                  <a:tcPr/>
                </a:tc>
                <a:tc>
                  <a:txBody>
                    <a:bodyPr/>
                    <a:lstStyle/>
                    <a:p>
                      <a:r>
                        <a:rPr lang="nl-NL" sz="1400" dirty="0"/>
                        <a:t>MAATREGEL DIE DOOR EEN LAND WORDT INGESTELD OM DE EIGEN ECONOMIE TE BESCHERMEN VOOR GOEDEREN EN DIENSTEN UIT HET BUITENLAND</a:t>
                      </a:r>
                    </a:p>
                  </a:txBody>
                  <a:tcPr/>
                </a:tc>
                <a:extLst>
                  <a:ext uri="{0D108BD9-81ED-4DB2-BD59-A6C34878D82A}">
                    <a16:rowId xmlns:a16="http://schemas.microsoft.com/office/drawing/2014/main" val="494565011"/>
                  </a:ext>
                </a:extLst>
              </a:tr>
              <a:tr h="370840">
                <a:tc>
                  <a:txBody>
                    <a:bodyPr/>
                    <a:lstStyle/>
                    <a:p>
                      <a:r>
                        <a:rPr lang="nl-BE" sz="1400" dirty="0"/>
                        <a:t>TRADE UNION</a:t>
                      </a:r>
                    </a:p>
                  </a:txBody>
                  <a:tcPr/>
                </a:tc>
                <a:tc>
                  <a:txBody>
                    <a:bodyPr/>
                    <a:lstStyle/>
                    <a:p>
                      <a:r>
                        <a:rPr lang="en-US" sz="1400" dirty="0"/>
                        <a:t>ORGANISATION REPRESENTING THE INTERESTS OF EMPLOYEES</a:t>
                      </a:r>
                      <a:endParaRPr lang="nl-BE" sz="1400" dirty="0"/>
                    </a:p>
                  </a:txBody>
                  <a:tcPr/>
                </a:tc>
                <a:tc>
                  <a:txBody>
                    <a:bodyPr/>
                    <a:lstStyle/>
                    <a:p>
                      <a:r>
                        <a:rPr lang="nl-BE" sz="1400" dirty="0"/>
                        <a:t>VAKBOND</a:t>
                      </a:r>
                    </a:p>
                  </a:txBody>
                  <a:tcPr/>
                </a:tc>
                <a:tc>
                  <a:txBody>
                    <a:bodyPr/>
                    <a:lstStyle/>
                    <a:p>
                      <a:r>
                        <a:rPr lang="nl-NL" sz="1400" dirty="0"/>
                        <a:t>ORGANISATIE DIE DE BELANGEN VAN DE WERKNEMERS VERTEGENWOORDIGT</a:t>
                      </a:r>
                    </a:p>
                  </a:txBody>
                  <a:tcPr/>
                </a:tc>
                <a:extLst>
                  <a:ext uri="{0D108BD9-81ED-4DB2-BD59-A6C34878D82A}">
                    <a16:rowId xmlns:a16="http://schemas.microsoft.com/office/drawing/2014/main" val="2417785336"/>
                  </a:ext>
                </a:extLst>
              </a:tr>
              <a:tr h="370840">
                <a:tc>
                  <a:txBody>
                    <a:bodyPr/>
                    <a:lstStyle/>
                    <a:p>
                      <a:r>
                        <a:rPr lang="nl-BE" sz="1400" dirty="0"/>
                        <a:t>TRAGEDY OF THE COMMONS</a:t>
                      </a:r>
                    </a:p>
                  </a:txBody>
                  <a:tcPr/>
                </a:tc>
                <a:tc>
                  <a:txBody>
                    <a:bodyPr/>
                    <a:lstStyle/>
                    <a:p>
                      <a:r>
                        <a:rPr lang="en-US" sz="1400" dirty="0"/>
                        <a:t>PHENOMENON MEANING THAT A COMMON GOOD IS DESTROYED IF THERE IS NO FORM OF MANAGEMENT BY A NUMBER OF PERSONS TO MAINTAIN THE ASSET (see also: POLYCENTRIC MANAGEMENT)</a:t>
                      </a:r>
                      <a:endParaRPr lang="nl-BE" sz="1400" dirty="0"/>
                    </a:p>
                  </a:txBody>
                  <a:tcPr/>
                </a:tc>
                <a:tc>
                  <a:txBody>
                    <a:bodyPr/>
                    <a:lstStyle/>
                    <a:p>
                      <a:r>
                        <a:rPr lang="nl-BE" sz="1400" dirty="0"/>
                        <a:t>TRAGEDIE VAN DE COMMONS</a:t>
                      </a:r>
                    </a:p>
                  </a:txBody>
                  <a:tcPr/>
                </a:tc>
                <a:tc>
                  <a:txBody>
                    <a:bodyPr/>
                    <a:lstStyle/>
                    <a:p>
                      <a:r>
                        <a:rPr lang="nl-NL" sz="1400" dirty="0"/>
                        <a:t>VERSCHIJNSEL DAT INHOUDT DAT EEN GEMEENSCHAPPELIJK GOED WORDT VERNIETIGD ALS ER GEEN VORM IS VAN BEHEER DOOR EEN AANTAL PERSONEN OM HET GOED IN STAND TE HOUDEN (zie ook: POLYCENTRISCH BEHEER)</a:t>
                      </a:r>
                    </a:p>
                  </a:txBody>
                  <a:tcPr/>
                </a:tc>
                <a:extLst>
                  <a:ext uri="{0D108BD9-81ED-4DB2-BD59-A6C34878D82A}">
                    <a16:rowId xmlns:a16="http://schemas.microsoft.com/office/drawing/2014/main" val="1778266193"/>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T</a:t>
            </a:r>
          </a:p>
        </p:txBody>
      </p:sp>
      <p:sp>
        <p:nvSpPr>
          <p:cNvPr id="2" name="Tijdelijke aanduiding voor voettekst 1">
            <a:extLst>
              <a:ext uri="{FF2B5EF4-FFF2-40B4-BE49-F238E27FC236}">
                <a16:creationId xmlns:a16="http://schemas.microsoft.com/office/drawing/2014/main" id="{17577137-9F88-EDAB-7A9F-0D95889E943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D01564B-0BF0-B038-0013-0265215B50B0}"/>
              </a:ext>
            </a:extLst>
          </p:cNvPr>
          <p:cNvSpPr>
            <a:spLocks noGrp="1"/>
          </p:cNvSpPr>
          <p:nvPr>
            <p:ph type="sldNum" sz="quarter" idx="12"/>
          </p:nvPr>
        </p:nvSpPr>
        <p:spPr/>
        <p:txBody>
          <a:bodyPr/>
          <a:lstStyle/>
          <a:p>
            <a:fld id="{C8997273-801F-4FC5-9C8E-1D1AD37BEC65}" type="slidenum">
              <a:rPr lang="nl-BE" smtClean="0"/>
              <a:t>164</a:t>
            </a:fld>
            <a:endParaRPr lang="nl-BE"/>
          </a:p>
        </p:txBody>
      </p:sp>
      <p:sp>
        <p:nvSpPr>
          <p:cNvPr id="4" name="Tijdelijke aanduiding voor datum 3">
            <a:extLst>
              <a:ext uri="{FF2B5EF4-FFF2-40B4-BE49-F238E27FC236}">
                <a16:creationId xmlns:a16="http://schemas.microsoft.com/office/drawing/2014/main" id="{0C88D366-04C6-2A78-B004-ED6E5B8C458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5734117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935246048"/>
              </p:ext>
            </p:extLst>
          </p:nvPr>
        </p:nvGraphicFramePr>
        <p:xfrm>
          <a:off x="402772" y="356053"/>
          <a:ext cx="10515600" cy="42722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TRANSMISSION MECHANISM</a:t>
                      </a:r>
                    </a:p>
                  </a:txBody>
                  <a:tcPr/>
                </a:tc>
                <a:tc>
                  <a:txBody>
                    <a:bodyPr/>
                    <a:lstStyle/>
                    <a:p>
                      <a:r>
                        <a:rPr lang="en-US" sz="1400" dirty="0"/>
                        <a:t>PROCESS THROUGH WHICH CENTRAL BANKS' MONETARY POLICY DECISIONS FEED THROUGH TO THE ECONOMY AND INFLUENCE THE INFLATION</a:t>
                      </a:r>
                      <a:endParaRPr lang="nl-BE" sz="1400" dirty="0"/>
                    </a:p>
                  </a:txBody>
                  <a:tcPr/>
                </a:tc>
                <a:tc>
                  <a:txBody>
                    <a:bodyPr/>
                    <a:lstStyle/>
                    <a:p>
                      <a:r>
                        <a:rPr lang="nl-BE" sz="1400" dirty="0"/>
                        <a:t>TRANSMISSIEMECHANISME</a:t>
                      </a:r>
                    </a:p>
                  </a:txBody>
                  <a:tcPr/>
                </a:tc>
                <a:tc>
                  <a:txBody>
                    <a:bodyPr/>
                    <a:lstStyle/>
                    <a:p>
                      <a:r>
                        <a:rPr lang="nl-NL" sz="1400" dirty="0"/>
                        <a:t>PROCES WAARDOOR MONETAIREBELEIDS- BESLISSINGEN VAN CENTRALE BANKEN DOORWERKEN IN DE ECONOMIE EN INVLOED UITOEFENEN OP DE INFLATIE</a:t>
                      </a:r>
                    </a:p>
                  </a:txBody>
                  <a:tcPr/>
                </a:tc>
                <a:extLst>
                  <a:ext uri="{0D108BD9-81ED-4DB2-BD59-A6C34878D82A}">
                    <a16:rowId xmlns:a16="http://schemas.microsoft.com/office/drawing/2014/main" val="3547118951"/>
                  </a:ext>
                </a:extLst>
              </a:tr>
              <a:tr h="370840">
                <a:tc>
                  <a:txBody>
                    <a:bodyPr/>
                    <a:lstStyle/>
                    <a:p>
                      <a:r>
                        <a:rPr lang="nl-BE" sz="1400" dirty="0"/>
                        <a:t>TRANSPARENCY</a:t>
                      </a:r>
                    </a:p>
                  </a:txBody>
                  <a:tcPr/>
                </a:tc>
                <a:tc>
                  <a:txBody>
                    <a:bodyPr/>
                    <a:lstStyle/>
                    <a:p>
                      <a:r>
                        <a:rPr lang="en-US" sz="1400" dirty="0"/>
                        <a:t>MARKET CHARACTERISTIC THAT MEANS THAT ALL MARKET PLAYERS HAVE COMPLETE INFORMATION ABOUT THE GOOD OR SERVICE SUCH AS PRICE AND QUALITY</a:t>
                      </a:r>
                      <a:endParaRPr lang="nl-BE" sz="1400" dirty="0"/>
                    </a:p>
                  </a:txBody>
                  <a:tcPr/>
                </a:tc>
                <a:tc>
                  <a:txBody>
                    <a:bodyPr/>
                    <a:lstStyle/>
                    <a:p>
                      <a:r>
                        <a:rPr lang="nl-BE" sz="1400" dirty="0"/>
                        <a:t>TRANSPARANTIE</a:t>
                      </a:r>
                    </a:p>
                  </a:txBody>
                  <a:tcPr/>
                </a:tc>
                <a:tc>
                  <a:txBody>
                    <a:bodyPr/>
                    <a:lstStyle/>
                    <a:p>
                      <a:r>
                        <a:rPr lang="nl-BE" sz="1400" dirty="0"/>
                        <a:t>MARKTKENMERK DAT INHOUDT DAT ALLE MARTSPELERS VOLLEDIGE INFORMATIE HEBBEN OVER HET GOED OF DIENST ZOALS DE PRIJS EN DE KWALITEIT</a:t>
                      </a:r>
                    </a:p>
                  </a:txBody>
                  <a:tcPr/>
                </a:tc>
                <a:extLst>
                  <a:ext uri="{0D108BD9-81ED-4DB2-BD59-A6C34878D82A}">
                    <a16:rowId xmlns:a16="http://schemas.microsoft.com/office/drawing/2014/main" val="3483723189"/>
                  </a:ext>
                </a:extLst>
              </a:tr>
              <a:tr h="370840">
                <a:tc>
                  <a:txBody>
                    <a:bodyPr/>
                    <a:lstStyle/>
                    <a:p>
                      <a:r>
                        <a:rPr lang="nl-BE" sz="1400" dirty="0"/>
                        <a:t>TURNOVER</a:t>
                      </a:r>
                    </a:p>
                  </a:txBody>
                  <a:tcPr/>
                </a:tc>
                <a:tc>
                  <a:txBody>
                    <a:bodyPr/>
                    <a:lstStyle/>
                    <a:p>
                      <a:r>
                        <a:rPr lang="en-US" sz="1400" dirty="0"/>
                        <a:t>QUANTITY SOLD OF A GOOD OR SERVICE (= SALES) MULTIPLIED BY ITS PRICE</a:t>
                      </a:r>
                      <a:endParaRPr lang="nl-BE" sz="1400" dirty="0"/>
                    </a:p>
                  </a:txBody>
                  <a:tcPr/>
                </a:tc>
                <a:tc>
                  <a:txBody>
                    <a:bodyPr/>
                    <a:lstStyle/>
                    <a:p>
                      <a:r>
                        <a:rPr lang="nl-BE" sz="1400" dirty="0"/>
                        <a:t>OMZET</a:t>
                      </a:r>
                    </a:p>
                  </a:txBody>
                  <a:tcPr/>
                </a:tc>
                <a:tc>
                  <a:txBody>
                    <a:bodyPr/>
                    <a:lstStyle/>
                    <a:p>
                      <a:r>
                        <a:rPr lang="nl-BE" sz="1400" dirty="0"/>
                        <a:t>VERKOCHTE HOEVEELHEID VAN EEN GOED OF DIENST                (= VERKOOP) VERMENIGVULDIGD MET DE PRIJS ERVAN</a:t>
                      </a:r>
                    </a:p>
                  </a:txBody>
                  <a:tcPr/>
                </a:tc>
                <a:extLst>
                  <a:ext uri="{0D108BD9-81ED-4DB2-BD59-A6C34878D82A}">
                    <a16:rowId xmlns:a16="http://schemas.microsoft.com/office/drawing/2014/main" val="363942819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T</a:t>
            </a:r>
          </a:p>
        </p:txBody>
      </p:sp>
      <p:sp>
        <p:nvSpPr>
          <p:cNvPr id="2" name="Tijdelijke aanduiding voor voettekst 1">
            <a:extLst>
              <a:ext uri="{FF2B5EF4-FFF2-40B4-BE49-F238E27FC236}">
                <a16:creationId xmlns:a16="http://schemas.microsoft.com/office/drawing/2014/main" id="{17577137-9F88-EDAB-7A9F-0D95889E943C}"/>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D01564B-0BF0-B038-0013-0265215B50B0}"/>
              </a:ext>
            </a:extLst>
          </p:cNvPr>
          <p:cNvSpPr>
            <a:spLocks noGrp="1"/>
          </p:cNvSpPr>
          <p:nvPr>
            <p:ph type="sldNum" sz="quarter" idx="12"/>
          </p:nvPr>
        </p:nvSpPr>
        <p:spPr/>
        <p:txBody>
          <a:bodyPr/>
          <a:lstStyle/>
          <a:p>
            <a:fld id="{C8997273-801F-4FC5-9C8E-1D1AD37BEC65}" type="slidenum">
              <a:rPr lang="nl-BE" smtClean="0"/>
              <a:t>165</a:t>
            </a:fld>
            <a:endParaRPr lang="nl-BE"/>
          </a:p>
        </p:txBody>
      </p:sp>
      <p:sp>
        <p:nvSpPr>
          <p:cNvPr id="4" name="Tijdelijke aanduiding voor datum 3">
            <a:extLst>
              <a:ext uri="{FF2B5EF4-FFF2-40B4-BE49-F238E27FC236}">
                <a16:creationId xmlns:a16="http://schemas.microsoft.com/office/drawing/2014/main" id="{0C88D366-04C6-2A78-B004-ED6E5B8C458B}"/>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19243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T</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166</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68420178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T</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167</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75601216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259359383"/>
              </p:ext>
            </p:extLst>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T</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168</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03941502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1822983814"/>
              </p:ext>
            </p:extLst>
          </p:nvPr>
        </p:nvGraphicFramePr>
        <p:xfrm>
          <a:off x="402772" y="356053"/>
          <a:ext cx="10515600" cy="49733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UNEMPLOYED POPULATION</a:t>
                      </a:r>
                    </a:p>
                  </a:txBody>
                  <a:tcPr/>
                </a:tc>
                <a:tc>
                  <a:txBody>
                    <a:bodyPr/>
                    <a:lstStyle/>
                    <a:p>
                      <a:r>
                        <a:rPr lang="en-US" sz="1400" dirty="0"/>
                        <a:t>POPULATION AVAILABLE FOR THE LABOUR MARKET AND LOOKING FOR WORK </a:t>
                      </a:r>
                      <a:endParaRPr lang="nl-BE" sz="1400" dirty="0"/>
                    </a:p>
                  </a:txBody>
                  <a:tcPr/>
                </a:tc>
                <a:tc>
                  <a:txBody>
                    <a:bodyPr/>
                    <a:lstStyle/>
                    <a:p>
                      <a:r>
                        <a:rPr lang="nl-BE" sz="1400" dirty="0"/>
                        <a:t>WERKLOZE BEVOLKING</a:t>
                      </a:r>
                    </a:p>
                  </a:txBody>
                  <a:tcPr/>
                </a:tc>
                <a:tc>
                  <a:txBody>
                    <a:bodyPr/>
                    <a:lstStyle/>
                    <a:p>
                      <a:r>
                        <a:rPr lang="nl-NL" sz="1400" b="0" i="0" kern="1200" dirty="0">
                          <a:solidFill>
                            <a:schemeClr val="dk1"/>
                          </a:solidFill>
                          <a:effectLst/>
                          <a:latin typeface="+mn-lt"/>
                          <a:ea typeface="+mn-ea"/>
                          <a:cs typeface="+mn-cs"/>
                        </a:rPr>
                        <a:t>BEVOLKING DIE BESCHIKBAAR IS VOOR DE ARBEIDSMARKT EN OP ZOEK IS NAAR WERK </a:t>
                      </a:r>
                      <a:endParaRPr lang="nl-BE" sz="1400" dirty="0"/>
                    </a:p>
                  </a:txBody>
                  <a:tcPr/>
                </a:tc>
                <a:extLst>
                  <a:ext uri="{0D108BD9-81ED-4DB2-BD59-A6C34878D82A}">
                    <a16:rowId xmlns:a16="http://schemas.microsoft.com/office/drawing/2014/main" val="3547118951"/>
                  </a:ext>
                </a:extLst>
              </a:tr>
              <a:tr h="370840">
                <a:tc>
                  <a:txBody>
                    <a:bodyPr/>
                    <a:lstStyle/>
                    <a:p>
                      <a:r>
                        <a:rPr lang="nl-BE" sz="1400" dirty="0"/>
                        <a:t>UNITARY ELASTIC DEMAND</a:t>
                      </a:r>
                    </a:p>
                  </a:txBody>
                  <a:tcPr/>
                </a:tc>
                <a:tc>
                  <a:txBody>
                    <a:bodyPr/>
                    <a:lstStyle/>
                    <a:p>
                      <a:r>
                        <a:rPr lang="en-US" sz="1400" dirty="0"/>
                        <a:t>DEMAND WITH PRICE ELASTICITY EQUAL TO 1</a:t>
                      </a:r>
                      <a:endParaRPr lang="nl-BE" sz="1400" dirty="0"/>
                    </a:p>
                  </a:txBody>
                  <a:tcPr/>
                </a:tc>
                <a:tc>
                  <a:txBody>
                    <a:bodyPr/>
                    <a:lstStyle/>
                    <a:p>
                      <a:r>
                        <a:rPr lang="nl-BE" sz="1400" dirty="0"/>
                        <a:t>UNITAIR ELASTISCHE VRAAG</a:t>
                      </a:r>
                    </a:p>
                  </a:txBody>
                  <a:tcPr/>
                </a:tc>
                <a:tc>
                  <a:txBody>
                    <a:bodyPr/>
                    <a:lstStyle/>
                    <a:p>
                      <a:r>
                        <a:rPr lang="nl-BE" sz="1400" dirty="0"/>
                        <a:t>VRAAG MET PRIJSELASTICITEIT GELIJK AAN 1</a:t>
                      </a:r>
                    </a:p>
                  </a:txBody>
                  <a:tcPr/>
                </a:tc>
                <a:extLst>
                  <a:ext uri="{0D108BD9-81ED-4DB2-BD59-A6C34878D82A}">
                    <a16:rowId xmlns:a16="http://schemas.microsoft.com/office/drawing/2014/main" val="3483723189"/>
                  </a:ext>
                </a:extLst>
              </a:tr>
              <a:tr h="370840">
                <a:tc>
                  <a:txBody>
                    <a:bodyPr/>
                    <a:lstStyle/>
                    <a:p>
                      <a:r>
                        <a:rPr lang="nl-BE" sz="1400" dirty="0"/>
                        <a:t>UNITARY ELASTIC SUPPLY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SUPPLY WITH PRICE ELASTICITY EQUAL TO 1</a:t>
                      </a:r>
                      <a:endParaRPr lang="nl-BE" sz="1400" dirty="0"/>
                    </a:p>
                  </a:txBody>
                  <a:tcPr/>
                </a:tc>
                <a:tc>
                  <a:txBody>
                    <a:bodyPr/>
                    <a:lstStyle/>
                    <a:p>
                      <a:r>
                        <a:rPr lang="nl-BE" sz="1400" dirty="0"/>
                        <a:t>UNITAIR ELASTISCH AANBOD</a:t>
                      </a:r>
                    </a:p>
                  </a:txBody>
                  <a:tcPr/>
                </a:tc>
                <a:tc>
                  <a:txBody>
                    <a:bodyPr/>
                    <a:lstStyle/>
                    <a:p>
                      <a:r>
                        <a:rPr lang="nl-BE" sz="1400" dirty="0"/>
                        <a:t>AANBOD MET PRIJSELASTICITEIT GELIJK AAN 1</a:t>
                      </a:r>
                    </a:p>
                  </a:txBody>
                  <a:tcPr/>
                </a:tc>
                <a:extLst>
                  <a:ext uri="{0D108BD9-81ED-4DB2-BD59-A6C34878D82A}">
                    <a16:rowId xmlns:a16="http://schemas.microsoft.com/office/drawing/2014/main" val="1710149824"/>
                  </a:ext>
                </a:extLst>
              </a:tr>
              <a:tr h="370840">
                <a:tc>
                  <a:txBody>
                    <a:bodyPr/>
                    <a:lstStyle/>
                    <a:p>
                      <a:r>
                        <a:rPr lang="nl-BE" sz="1400" dirty="0"/>
                        <a:t>UPCYCLING</a:t>
                      </a:r>
                    </a:p>
                  </a:txBody>
                  <a:tcPr/>
                </a:tc>
                <a:tc>
                  <a:txBody>
                    <a:bodyPr/>
                    <a:lstStyle/>
                    <a:p>
                      <a:r>
                        <a:rPr lang="en-US" sz="1400" dirty="0"/>
                        <a:t>RECYCLING GOODS BY CONVERTING THEM INTO SUPERIOR GOODS (= HIGHER-QUALITY GOODS)</a:t>
                      </a:r>
                      <a:endParaRPr lang="nl-BE" sz="1400" dirty="0"/>
                    </a:p>
                  </a:txBody>
                  <a:tcPr/>
                </a:tc>
                <a:tc>
                  <a:txBody>
                    <a:bodyPr/>
                    <a:lstStyle/>
                    <a:p>
                      <a:r>
                        <a:rPr lang="nl-BE" sz="1400" dirty="0"/>
                        <a:t>UPCYCLING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HET REYCLEREN VAN GOEDEREN DOOR ZE OM TE ZETTEN IN MEERWAARDIGE GOEDEREN (= GOEDEREN VAN HOGERE KWALITEIT)</a:t>
                      </a:r>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666023101"/>
                  </a:ext>
                </a:extLst>
              </a:tr>
              <a:tr h="370840">
                <a:tc>
                  <a:txBody>
                    <a:bodyPr/>
                    <a:lstStyle/>
                    <a:p>
                      <a:endParaRPr lang="nl-BE" sz="1400" dirty="0"/>
                    </a:p>
                    <a:p>
                      <a:endParaRPr lang="nl-BE" sz="1400" dirty="0"/>
                    </a:p>
                    <a:p>
                      <a:endParaRPr lang="nl-BE" sz="1400" dirty="0"/>
                    </a:p>
                  </a:txBody>
                  <a:tcPr/>
                </a:tc>
                <a:tc>
                  <a:txBody>
                    <a:bodyPr/>
                    <a:lstStyle/>
                    <a:p>
                      <a:endParaRPr lang="nl-BE" sz="1400" dirty="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U</a:t>
            </a:r>
          </a:p>
        </p:txBody>
      </p:sp>
      <p:sp>
        <p:nvSpPr>
          <p:cNvPr id="2" name="Tijdelijke aanduiding voor voettekst 1">
            <a:extLst>
              <a:ext uri="{FF2B5EF4-FFF2-40B4-BE49-F238E27FC236}">
                <a16:creationId xmlns:a16="http://schemas.microsoft.com/office/drawing/2014/main" id="{A0080EAB-0C66-A5D9-A33E-8D0813E8523A}"/>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7EAC54C6-345E-AE85-3C79-3318C70702E8}"/>
              </a:ext>
            </a:extLst>
          </p:cNvPr>
          <p:cNvSpPr>
            <a:spLocks noGrp="1"/>
          </p:cNvSpPr>
          <p:nvPr>
            <p:ph type="sldNum" sz="quarter" idx="12"/>
          </p:nvPr>
        </p:nvSpPr>
        <p:spPr/>
        <p:txBody>
          <a:bodyPr/>
          <a:lstStyle/>
          <a:p>
            <a:fld id="{C8997273-801F-4FC5-9C8E-1D1AD37BEC65}" type="slidenum">
              <a:rPr lang="nl-BE" smtClean="0"/>
              <a:t>169</a:t>
            </a:fld>
            <a:endParaRPr lang="nl-BE"/>
          </a:p>
        </p:txBody>
      </p:sp>
      <p:sp>
        <p:nvSpPr>
          <p:cNvPr id="4" name="Tijdelijke aanduiding voor datum 3">
            <a:extLst>
              <a:ext uri="{FF2B5EF4-FFF2-40B4-BE49-F238E27FC236}">
                <a16:creationId xmlns:a16="http://schemas.microsoft.com/office/drawing/2014/main" id="{93996081-1D68-D440-6A10-988BBE85C397}"/>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52579653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U</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170</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1967110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U</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171</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189651210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U</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172</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34794034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263769325"/>
              </p:ext>
            </p:extLst>
          </p:nvPr>
        </p:nvGraphicFramePr>
        <p:xfrm>
          <a:off x="402772" y="356053"/>
          <a:ext cx="10515600" cy="54000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VALUE ADDED TAX</a:t>
                      </a:r>
                    </a:p>
                  </a:txBody>
                  <a:tcPr/>
                </a:tc>
                <a:tc>
                  <a:txBody>
                    <a:bodyPr/>
                    <a:lstStyle/>
                    <a:p>
                      <a:r>
                        <a:rPr lang="en-US" sz="1400" dirty="0"/>
                        <a:t>INDIRECT TAX ON THE CONSUMPTION OF A GOOD OR SERVICE</a:t>
                      </a:r>
                      <a:endParaRPr lang="nl-BE" sz="1400" dirty="0"/>
                    </a:p>
                  </a:txBody>
                  <a:tcPr/>
                </a:tc>
                <a:tc>
                  <a:txBody>
                    <a:bodyPr/>
                    <a:lstStyle/>
                    <a:p>
                      <a:r>
                        <a:rPr lang="nl-BE" sz="1400" dirty="0"/>
                        <a:t>BELASTING OP DE TOEGEVOEGDE WAARDE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INDIRECTE BELASTING OP HET VERBRUIK VAN EEN GOED OF DIENST</a:t>
                      </a:r>
                    </a:p>
                  </a:txBody>
                  <a:tcPr/>
                </a:tc>
                <a:extLst>
                  <a:ext uri="{0D108BD9-81ED-4DB2-BD59-A6C34878D82A}">
                    <a16:rowId xmlns:a16="http://schemas.microsoft.com/office/drawing/2014/main" val="140898933"/>
                  </a:ext>
                </a:extLst>
              </a:tr>
              <a:tr h="370840">
                <a:tc>
                  <a:txBody>
                    <a:bodyPr/>
                    <a:lstStyle/>
                    <a:p>
                      <a:r>
                        <a:rPr lang="nl-BE" sz="1400" dirty="0"/>
                        <a:t>VARIABLE COST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COST WHOSE AMOUNT VARIES WITH PRODUCTION VOLUME</a:t>
                      </a:r>
                      <a:endParaRPr lang="nl-BE" sz="1400" dirty="0"/>
                    </a:p>
                    <a:p>
                      <a:endParaRPr lang="nl-BE" sz="1400" dirty="0"/>
                    </a:p>
                  </a:txBody>
                  <a:tcPr/>
                </a:tc>
                <a:tc>
                  <a:txBody>
                    <a:bodyPr/>
                    <a:lstStyle/>
                    <a:p>
                      <a:r>
                        <a:rPr lang="nl-BE" sz="1400" dirty="0"/>
                        <a:t>VARIABELE KOST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KOST WAARVAN HET BEDRAG VARIEERT MET HET PRODUCTIEVOLUME</a:t>
                      </a:r>
                    </a:p>
                  </a:txBody>
                  <a:tcPr/>
                </a:tc>
                <a:extLst>
                  <a:ext uri="{0D108BD9-81ED-4DB2-BD59-A6C34878D82A}">
                    <a16:rowId xmlns:a16="http://schemas.microsoft.com/office/drawing/2014/main" val="3547118951"/>
                  </a:ext>
                </a:extLst>
              </a:tr>
              <a:tr h="370840">
                <a:tc>
                  <a:txBody>
                    <a:bodyPr/>
                    <a:lstStyle/>
                    <a:p>
                      <a:r>
                        <a:rPr lang="nl-BE" sz="1400" dirty="0"/>
                        <a:t>VEBLEN GOOD</a:t>
                      </a:r>
                    </a:p>
                  </a:txBody>
                  <a:tcPr/>
                </a:tc>
                <a:tc>
                  <a:txBody>
                    <a:bodyPr/>
                    <a:lstStyle/>
                    <a:p>
                      <a:r>
                        <a:rPr lang="en-US" sz="1400" dirty="0"/>
                        <a:t>GOOD OR SERVICE WITH A POSITIVE PRICE ELASTICITY OF DEMAND</a:t>
                      </a:r>
                      <a:endParaRPr lang="nl-BE" sz="1400" dirty="0"/>
                    </a:p>
                  </a:txBody>
                  <a:tcPr/>
                </a:tc>
                <a:tc>
                  <a:txBody>
                    <a:bodyPr/>
                    <a:lstStyle/>
                    <a:p>
                      <a:r>
                        <a:rPr lang="nl-BE" sz="1400" dirty="0"/>
                        <a:t>VEBLEN-GOED</a:t>
                      </a:r>
                    </a:p>
                  </a:txBody>
                  <a:tcPr/>
                </a:tc>
                <a:tc>
                  <a:txBody>
                    <a:bodyPr/>
                    <a:lstStyle/>
                    <a:p>
                      <a:r>
                        <a:rPr lang="nl-BE" sz="1400" dirty="0"/>
                        <a:t>GOED OF DIENST MET EEN POSITIEVE PRIJSELASTICITEIT VAN DE VRAAG</a:t>
                      </a:r>
                    </a:p>
                  </a:txBody>
                  <a:tcPr/>
                </a:tc>
                <a:extLst>
                  <a:ext uri="{0D108BD9-81ED-4DB2-BD59-A6C34878D82A}">
                    <a16:rowId xmlns:a16="http://schemas.microsoft.com/office/drawing/2014/main" val="3483723189"/>
                  </a:ext>
                </a:extLst>
              </a:tr>
              <a:tr h="370840">
                <a:tc>
                  <a:txBody>
                    <a:bodyPr/>
                    <a:lstStyle/>
                    <a:p>
                      <a:r>
                        <a:rPr lang="nl-BE" sz="1400" dirty="0"/>
                        <a:t>VISION</a:t>
                      </a:r>
                    </a:p>
                  </a:txBody>
                  <a:tcPr/>
                </a:tc>
                <a:tc>
                  <a:txBody>
                    <a:bodyPr/>
                    <a:lstStyle/>
                    <a:p>
                      <a:r>
                        <a:rPr lang="en-US" sz="1400" dirty="0"/>
                        <a:t>LONG-TERM GOAL OF A COMPANY</a:t>
                      </a:r>
                      <a:endParaRPr lang="nl-BE" sz="1400" dirty="0"/>
                    </a:p>
                  </a:txBody>
                  <a:tcPr/>
                </a:tc>
                <a:tc>
                  <a:txBody>
                    <a:bodyPr/>
                    <a:lstStyle/>
                    <a:p>
                      <a:r>
                        <a:rPr lang="nl-BE" sz="1400" dirty="0"/>
                        <a:t>VISIE</a:t>
                      </a:r>
                    </a:p>
                  </a:txBody>
                  <a:tcPr/>
                </a:tc>
                <a:tc>
                  <a:txBody>
                    <a:bodyPr/>
                    <a:lstStyle/>
                    <a:p>
                      <a:r>
                        <a:rPr lang="nl-BE" sz="1400" dirty="0"/>
                        <a:t>LANGETERMIJNDOELSTELLING VAN EEN BEDRIJF</a:t>
                      </a:r>
                    </a:p>
                  </a:txBody>
                  <a:tcPr/>
                </a:tc>
                <a:extLst>
                  <a:ext uri="{0D108BD9-81ED-4DB2-BD59-A6C34878D82A}">
                    <a16:rowId xmlns:a16="http://schemas.microsoft.com/office/drawing/2014/main" val="2182178431"/>
                  </a:ext>
                </a:extLst>
              </a:tr>
              <a:tr h="370840">
                <a:tc>
                  <a:txBody>
                    <a:bodyPr/>
                    <a:lstStyle/>
                    <a:p>
                      <a:r>
                        <a:rPr lang="nl-BE" sz="1400" dirty="0"/>
                        <a:t>VOLATILITY</a:t>
                      </a:r>
                    </a:p>
                  </a:txBody>
                  <a:tcPr/>
                </a:tc>
                <a:tc>
                  <a:txBody>
                    <a:bodyPr/>
                    <a:lstStyle/>
                    <a:p>
                      <a:r>
                        <a:rPr lang="nl-BE" sz="1400" dirty="0"/>
                        <a:t>TO BE SUBJECT TO STRONG FLUCTUATIONS</a:t>
                      </a:r>
                    </a:p>
                  </a:txBody>
                  <a:tcPr/>
                </a:tc>
                <a:tc>
                  <a:txBody>
                    <a:bodyPr/>
                    <a:lstStyle/>
                    <a:p>
                      <a:r>
                        <a:rPr lang="nl-BE" sz="1400" dirty="0"/>
                        <a:t>WISSELVALLIGHEID</a:t>
                      </a:r>
                    </a:p>
                  </a:txBody>
                  <a:tcPr/>
                </a:tc>
                <a:tc>
                  <a:txBody>
                    <a:bodyPr/>
                    <a:lstStyle/>
                    <a:p>
                      <a:r>
                        <a:rPr lang="nl-BE" sz="1400" dirty="0"/>
                        <a:t>ONDERHEVIG ZIJN AAN  STERK SCHOMMELENDE BEWEGINGEN</a:t>
                      </a:r>
                    </a:p>
                  </a:txBody>
                  <a:tcPr/>
                </a:tc>
                <a:extLst>
                  <a:ext uri="{0D108BD9-81ED-4DB2-BD59-A6C34878D82A}">
                    <a16:rowId xmlns:a16="http://schemas.microsoft.com/office/drawing/2014/main" val="2666023101"/>
                  </a:ext>
                </a:extLst>
              </a:tr>
              <a:tr h="370840">
                <a:tc>
                  <a:txBody>
                    <a:bodyPr/>
                    <a:lstStyle/>
                    <a:p>
                      <a:r>
                        <a:rPr lang="nl-BE" sz="1400" dirty="0"/>
                        <a:t>VOLUME CARTEL</a:t>
                      </a:r>
                    </a:p>
                  </a:txBody>
                  <a:tcPr/>
                </a:tc>
                <a:tc>
                  <a:txBody>
                    <a:bodyPr/>
                    <a:lstStyle/>
                    <a:p>
                      <a:r>
                        <a:rPr lang="en-US" sz="1400" dirty="0"/>
                        <a:t>ILLEGAL COOPERATION BETWEEN SUPPLIERS IN AN OLIGOPOLY NOT TO COMPETE WITH EACH OTHER IN TERMS OF THE VOLUME OFFERED IN THE MARKET</a:t>
                      </a:r>
                      <a:endParaRPr lang="nl-BE" sz="1400" dirty="0"/>
                    </a:p>
                  </a:txBody>
                  <a:tcPr/>
                </a:tc>
                <a:tc>
                  <a:txBody>
                    <a:bodyPr/>
                    <a:lstStyle/>
                    <a:p>
                      <a:r>
                        <a:rPr lang="nl-BE" sz="1400" dirty="0"/>
                        <a:t>HOEVEELHEIDSKARTEL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ILLEGALE SAMENWERKING TUSSEN AANBIEDERS IN EEN OLIGOPOLIE OM NIET MET ELKAAR TE CONCURREREN</a:t>
                      </a:r>
                    </a:p>
                    <a:p>
                      <a:r>
                        <a:rPr lang="nl-BE" sz="1400" dirty="0"/>
                        <a:t>OP VLAK VAN HET VOLUME DAT IN DE MARKT WORDT AANGEBODEN</a:t>
                      </a:r>
                    </a:p>
                  </a:txBody>
                  <a:tcPr/>
                </a:tc>
                <a:extLst>
                  <a:ext uri="{0D108BD9-81ED-4DB2-BD59-A6C34878D82A}">
                    <a16:rowId xmlns:a16="http://schemas.microsoft.com/office/drawing/2014/main" val="1002498991"/>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212286" y="105681"/>
            <a:ext cx="827314" cy="1323439"/>
          </a:xfrm>
          <a:prstGeom prst="rect">
            <a:avLst/>
          </a:prstGeom>
          <a:noFill/>
        </p:spPr>
        <p:txBody>
          <a:bodyPr wrap="square" rtlCol="0">
            <a:spAutoFit/>
          </a:bodyPr>
          <a:lstStyle/>
          <a:p>
            <a:r>
              <a:rPr lang="nl-BE" sz="8000" b="1" dirty="0"/>
              <a:t>V</a:t>
            </a:r>
          </a:p>
        </p:txBody>
      </p:sp>
      <p:sp>
        <p:nvSpPr>
          <p:cNvPr id="2" name="Tijdelijke aanduiding voor voettekst 1">
            <a:extLst>
              <a:ext uri="{FF2B5EF4-FFF2-40B4-BE49-F238E27FC236}">
                <a16:creationId xmlns:a16="http://schemas.microsoft.com/office/drawing/2014/main" id="{F6277701-4758-A841-AD5C-4D35D1CDA02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A77EED9B-2014-0CB5-FE5D-B9FCE08BCDCD}"/>
              </a:ext>
            </a:extLst>
          </p:cNvPr>
          <p:cNvSpPr>
            <a:spLocks noGrp="1"/>
          </p:cNvSpPr>
          <p:nvPr>
            <p:ph type="sldNum" sz="quarter" idx="12"/>
          </p:nvPr>
        </p:nvSpPr>
        <p:spPr/>
        <p:txBody>
          <a:bodyPr/>
          <a:lstStyle/>
          <a:p>
            <a:fld id="{C8997273-801F-4FC5-9C8E-1D1AD37BEC65}" type="slidenum">
              <a:rPr lang="nl-BE" smtClean="0"/>
              <a:t>173</a:t>
            </a:fld>
            <a:endParaRPr lang="nl-BE"/>
          </a:p>
        </p:txBody>
      </p:sp>
      <p:sp>
        <p:nvSpPr>
          <p:cNvPr id="4" name="Tijdelijke aanduiding voor datum 3">
            <a:extLst>
              <a:ext uri="{FF2B5EF4-FFF2-40B4-BE49-F238E27FC236}">
                <a16:creationId xmlns:a16="http://schemas.microsoft.com/office/drawing/2014/main" id="{0308B6A4-96B1-2920-294C-9E90153C4028}"/>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93766938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163025622"/>
              </p:ext>
            </p:extLst>
          </p:nvPr>
        </p:nvGraphicFramePr>
        <p:xfrm>
          <a:off x="402772" y="356053"/>
          <a:ext cx="10515600" cy="5125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WAGE INDEXATION MECHANISM</a:t>
                      </a:r>
                    </a:p>
                  </a:txBody>
                  <a:tcPr/>
                </a:tc>
                <a:tc>
                  <a:txBody>
                    <a:bodyPr/>
                    <a:lstStyle/>
                    <a:p>
                      <a:r>
                        <a:rPr lang="en-US" sz="1400" dirty="0"/>
                        <a:t>MECHANISM THAT AUTOMATICALLY ADJUSTS WAGES, SALARIES AND SOCIAL BENEFITS IN LINE WITH INFLATION</a:t>
                      </a:r>
                      <a:endParaRPr lang="nl-BE" sz="1400" dirty="0"/>
                    </a:p>
                  </a:txBody>
                  <a:tcPr/>
                </a:tc>
                <a:tc>
                  <a:txBody>
                    <a:bodyPr/>
                    <a:lstStyle/>
                    <a:p>
                      <a:r>
                        <a:rPr lang="nl-BE" sz="1400" dirty="0"/>
                        <a:t>MECHANISME VAN AUTOMATISCHE LOONINDEXERING</a:t>
                      </a:r>
                    </a:p>
                  </a:txBody>
                  <a:tcPr/>
                </a:tc>
                <a:tc>
                  <a:txBody>
                    <a:bodyPr/>
                    <a:lstStyle/>
                    <a:p>
                      <a:r>
                        <a:rPr lang="nl-BE" sz="1400" dirty="0"/>
                        <a:t>MECHANISME DAT LONEN, SALARISSEN EN SOCIALE UITKERINGEN AUTOMATISCH AANPAST AAN DE INFLATIE</a:t>
                      </a:r>
                    </a:p>
                  </a:txBody>
                  <a:tcPr/>
                </a:tc>
                <a:extLst>
                  <a:ext uri="{0D108BD9-81ED-4DB2-BD59-A6C34878D82A}">
                    <a16:rowId xmlns:a16="http://schemas.microsoft.com/office/drawing/2014/main" val="684652116"/>
                  </a:ext>
                </a:extLst>
              </a:tr>
              <a:tr h="370840">
                <a:tc>
                  <a:txBody>
                    <a:bodyPr/>
                    <a:lstStyle/>
                    <a:p>
                      <a:r>
                        <a:rPr lang="nl-BE" sz="1400" dirty="0"/>
                        <a:t>WAGE NORM</a:t>
                      </a:r>
                    </a:p>
                  </a:txBody>
                  <a:tcPr/>
                </a:tc>
                <a:tc>
                  <a:txBody>
                    <a:bodyPr/>
                    <a:lstStyle/>
                    <a:p>
                      <a:r>
                        <a:rPr lang="en-US" sz="1400" dirty="0"/>
                        <a:t>MAXIMUM MARGIN TO INCREASE WAGES AND SALARIES ON TOP OF THE  AUTOMATIC WAGE INDEXATION</a:t>
                      </a:r>
                      <a:endParaRPr lang="nl-BE" sz="1400" dirty="0"/>
                    </a:p>
                  </a:txBody>
                  <a:tcPr/>
                </a:tc>
                <a:tc>
                  <a:txBody>
                    <a:bodyPr/>
                    <a:lstStyle/>
                    <a:p>
                      <a:r>
                        <a:rPr lang="nl-BE" sz="1400" dirty="0"/>
                        <a:t>LOONNORM</a:t>
                      </a:r>
                    </a:p>
                  </a:txBody>
                  <a:tcPr/>
                </a:tc>
                <a:tc>
                  <a:txBody>
                    <a:bodyPr/>
                    <a:lstStyle/>
                    <a:p>
                      <a:r>
                        <a:rPr lang="nl-BE" sz="1400" dirty="0"/>
                        <a:t>MAXIMALE MARGE OM DE LONEN EN SALARISSEN TE LATEN STIJGEN BOVENOP DE AUTOMATISCHE LOONINDEXERING</a:t>
                      </a:r>
                    </a:p>
                  </a:txBody>
                  <a:tcPr/>
                </a:tc>
                <a:extLst>
                  <a:ext uri="{0D108BD9-81ED-4DB2-BD59-A6C34878D82A}">
                    <a16:rowId xmlns:a16="http://schemas.microsoft.com/office/drawing/2014/main" val="2361345233"/>
                  </a:ext>
                </a:extLst>
              </a:tr>
              <a:tr h="370840">
                <a:tc>
                  <a:txBody>
                    <a:bodyPr/>
                    <a:lstStyle/>
                    <a:p>
                      <a:r>
                        <a:rPr lang="nl-BE" sz="1400" dirty="0"/>
                        <a:t>WAGE-PRICE SPIRAL</a:t>
                      </a:r>
                    </a:p>
                  </a:txBody>
                  <a:tcPr/>
                </a:tc>
                <a:tc>
                  <a:txBody>
                    <a:bodyPr/>
                    <a:lstStyle/>
                    <a:p>
                      <a:r>
                        <a:rPr lang="en-US" sz="1400" dirty="0"/>
                        <a:t>ESCALATING SITUATION THAT OCCURS WHEN INCREASED LABOUR COSTS (THROUGH AUTOMATIC WAGE INDEXATION) ARE PASSED ON TO PRICES, INCREASING INFLATION AND A NEW AUTOMATIC WAGE INDEXATION HAPPENS WITH THE SAME EFFECTS</a:t>
                      </a:r>
                      <a:endParaRPr lang="nl-BE" sz="1400" dirty="0"/>
                    </a:p>
                  </a:txBody>
                  <a:tcPr/>
                </a:tc>
                <a:tc>
                  <a:txBody>
                    <a:bodyPr/>
                    <a:lstStyle/>
                    <a:p>
                      <a:r>
                        <a:rPr lang="nl-BE" sz="1400" dirty="0"/>
                        <a:t>LOONPRIJSSPIRAAL</a:t>
                      </a:r>
                    </a:p>
                  </a:txBody>
                  <a:tcPr/>
                </a:tc>
                <a:tc>
                  <a:txBody>
                    <a:bodyPr/>
                    <a:lstStyle/>
                    <a:p>
                      <a:r>
                        <a:rPr lang="nl-BE" sz="1400" dirty="0"/>
                        <a:t>ESCALERENDE SITUATIE DIE OPTREEDT ALS GESTEGEN LOONKOSTEN (DOOR DE AUTOMATISCHE LOONINDEXERING) WORDEN DOORGEREKEND IN DE PRIJZEN WAARDOOR DE INFLATIE TOENEEMT EN EEN NIEUWE AUTOMATISCHE LOONINDEXERING GEBEURT MET DEZELFDE GEVOLGEN</a:t>
                      </a:r>
                    </a:p>
                  </a:txBody>
                  <a:tcPr/>
                </a:tc>
                <a:extLst>
                  <a:ext uri="{0D108BD9-81ED-4DB2-BD59-A6C34878D82A}">
                    <a16:rowId xmlns:a16="http://schemas.microsoft.com/office/drawing/2014/main" val="3817233059"/>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W</a:t>
            </a:r>
          </a:p>
        </p:txBody>
      </p:sp>
      <p:sp>
        <p:nvSpPr>
          <p:cNvPr id="2" name="Tijdelijke aanduiding voor voettekst 1">
            <a:extLst>
              <a:ext uri="{FF2B5EF4-FFF2-40B4-BE49-F238E27FC236}">
                <a16:creationId xmlns:a16="http://schemas.microsoft.com/office/drawing/2014/main" id="{465B854A-1F26-F794-7576-51616B7E3DA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CC5EDDD-F00E-498F-653E-BC658EFFBAA7}"/>
              </a:ext>
            </a:extLst>
          </p:cNvPr>
          <p:cNvSpPr>
            <a:spLocks noGrp="1"/>
          </p:cNvSpPr>
          <p:nvPr>
            <p:ph type="sldNum" sz="quarter" idx="12"/>
          </p:nvPr>
        </p:nvSpPr>
        <p:spPr/>
        <p:txBody>
          <a:bodyPr/>
          <a:lstStyle/>
          <a:p>
            <a:fld id="{C8997273-801F-4FC5-9C8E-1D1AD37BEC65}" type="slidenum">
              <a:rPr lang="nl-BE" smtClean="0"/>
              <a:t>174</a:t>
            </a:fld>
            <a:endParaRPr lang="nl-BE"/>
          </a:p>
        </p:txBody>
      </p:sp>
      <p:sp>
        <p:nvSpPr>
          <p:cNvPr id="4" name="Tijdelijke aanduiding voor datum 3">
            <a:extLst>
              <a:ext uri="{FF2B5EF4-FFF2-40B4-BE49-F238E27FC236}">
                <a16:creationId xmlns:a16="http://schemas.microsoft.com/office/drawing/2014/main" id="{4177D84E-491E-1B7E-0348-220ADDD6E98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99577112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849750274"/>
              </p:ext>
            </p:extLst>
          </p:nvPr>
        </p:nvGraphicFramePr>
        <p:xfrm>
          <a:off x="402772" y="356053"/>
          <a:ext cx="10515600" cy="58267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WEALTH (or: PROSPERITY)</a:t>
                      </a:r>
                    </a:p>
                  </a:txBody>
                  <a:tcPr/>
                </a:tc>
                <a:tc>
                  <a:txBody>
                    <a:bodyPr/>
                    <a:lstStyle/>
                    <a:p>
                      <a:r>
                        <a:rPr lang="en-US" sz="1400" dirty="0"/>
                        <a:t>WHOLE OF A HOUSEHOLD'S POSSESSIONS</a:t>
                      </a:r>
                      <a:endParaRPr lang="nl-BE" sz="1400" dirty="0"/>
                    </a:p>
                  </a:txBody>
                  <a:tcPr/>
                </a:tc>
                <a:tc>
                  <a:txBody>
                    <a:bodyPr/>
                    <a:lstStyle/>
                    <a:p>
                      <a:r>
                        <a:rPr lang="nl-BE" sz="1400" dirty="0"/>
                        <a:t>VERMOGEN  (of: RIJKDOM)</a:t>
                      </a:r>
                    </a:p>
                  </a:txBody>
                  <a:tcPr/>
                </a:tc>
                <a:tc>
                  <a:txBody>
                    <a:bodyPr/>
                    <a:lstStyle/>
                    <a:p>
                      <a:r>
                        <a:rPr lang="nl-BE" sz="1400" dirty="0"/>
                        <a:t>GEHEEL VAN BEZITTINGEN VAN EEN GEZIN </a:t>
                      </a:r>
                    </a:p>
                  </a:txBody>
                  <a:tcPr/>
                </a:tc>
                <a:extLst>
                  <a:ext uri="{0D108BD9-81ED-4DB2-BD59-A6C34878D82A}">
                    <a16:rowId xmlns:a16="http://schemas.microsoft.com/office/drawing/2014/main" val="3662812085"/>
                  </a:ext>
                </a:extLst>
              </a:tr>
              <a:tr h="370840">
                <a:tc>
                  <a:txBody>
                    <a:bodyPr/>
                    <a:lstStyle/>
                    <a:p>
                      <a:r>
                        <a:rPr lang="nl-BE" sz="1400" dirty="0"/>
                        <a:t>WEALTH INEQUALITY</a:t>
                      </a:r>
                    </a:p>
                  </a:txBody>
                  <a:tcPr/>
                </a:tc>
                <a:tc>
                  <a:txBody>
                    <a:bodyPr/>
                    <a:lstStyle/>
                    <a:p>
                      <a:r>
                        <a:rPr lang="en-US" sz="1400" dirty="0"/>
                        <a:t>SITUATION WHERE WEALTH IS  UNEQUALLY DISTRIBUTED BETWEEN FAMILIES</a:t>
                      </a:r>
                      <a:endParaRPr lang="nl-BE" sz="1400" dirty="0"/>
                    </a:p>
                  </a:txBody>
                  <a:tcPr/>
                </a:tc>
                <a:tc>
                  <a:txBody>
                    <a:bodyPr/>
                    <a:lstStyle/>
                    <a:p>
                      <a:r>
                        <a:rPr lang="nl-BE" sz="1400" dirty="0"/>
                        <a:t>VERMOGENSONGELIJKHEID</a:t>
                      </a:r>
                    </a:p>
                  </a:txBody>
                  <a:tcPr/>
                </a:tc>
                <a:tc>
                  <a:txBody>
                    <a:bodyPr/>
                    <a:lstStyle/>
                    <a:p>
                      <a:r>
                        <a:rPr lang="nl-BE" sz="1400" dirty="0"/>
                        <a:t>SITUATIE WAARIN DE VERMOGENS ONGELIJK ZIJN VERDEELD TUSSEN DE GEZINNEN</a:t>
                      </a:r>
                    </a:p>
                  </a:txBody>
                  <a:tcPr/>
                </a:tc>
                <a:extLst>
                  <a:ext uri="{0D108BD9-81ED-4DB2-BD59-A6C34878D82A}">
                    <a16:rowId xmlns:a16="http://schemas.microsoft.com/office/drawing/2014/main" val="2744766980"/>
                  </a:ext>
                </a:extLst>
              </a:tr>
              <a:tr h="370840">
                <a:tc>
                  <a:txBody>
                    <a:bodyPr/>
                    <a:lstStyle/>
                    <a:p>
                      <a:r>
                        <a:rPr lang="nl-BE" sz="1400" dirty="0"/>
                        <a:t>WELL-BEING</a:t>
                      </a:r>
                    </a:p>
                  </a:txBody>
                  <a:tcPr/>
                </a:tc>
                <a:tc>
                  <a:txBody>
                    <a:bodyPr/>
                    <a:lstStyle/>
                    <a:p>
                      <a:r>
                        <a:rPr lang="en-US" sz="1400" dirty="0"/>
                        <a:t>ALL ELEMENTS THAT MAKE UP A PERSON'S QUALITY OF LIFE</a:t>
                      </a:r>
                      <a:endParaRPr lang="nl-BE" sz="1400" dirty="0"/>
                    </a:p>
                  </a:txBody>
                  <a:tcPr/>
                </a:tc>
                <a:tc>
                  <a:txBody>
                    <a:bodyPr/>
                    <a:lstStyle/>
                    <a:p>
                      <a:r>
                        <a:rPr lang="nl-BE" sz="1400" dirty="0"/>
                        <a:t>WELZIJN</a:t>
                      </a:r>
                    </a:p>
                  </a:txBody>
                  <a:tcPr/>
                </a:tc>
                <a:tc>
                  <a:txBody>
                    <a:bodyPr/>
                    <a:lstStyle/>
                    <a:p>
                      <a:r>
                        <a:rPr lang="nl-BE" sz="1400" dirty="0"/>
                        <a:t>GEHEEL VAN ELEMENTEN DIE DE LEVENSKWALITEIT VAN EEN PERSOON UITMAKEN</a:t>
                      </a:r>
                    </a:p>
                  </a:txBody>
                  <a:tcPr/>
                </a:tc>
                <a:extLst>
                  <a:ext uri="{0D108BD9-81ED-4DB2-BD59-A6C34878D82A}">
                    <a16:rowId xmlns:a16="http://schemas.microsoft.com/office/drawing/2014/main" val="485716656"/>
                  </a:ext>
                </a:extLst>
              </a:tr>
              <a:tr h="370840">
                <a:tc>
                  <a:txBody>
                    <a:bodyPr/>
                    <a:lstStyle/>
                    <a:p>
                      <a:r>
                        <a:rPr lang="nl-BE" sz="1400" dirty="0"/>
                        <a:t>WORKING-AGE POPULATION</a:t>
                      </a:r>
                    </a:p>
                  </a:txBody>
                  <a:tcPr/>
                </a:tc>
                <a:tc>
                  <a:txBody>
                    <a:bodyPr/>
                    <a:lstStyle/>
                    <a:p>
                      <a:r>
                        <a:rPr lang="en-US" sz="1400" dirty="0"/>
                        <a:t>POPULATION AGED 15 TO 64</a:t>
                      </a:r>
                      <a:endParaRPr lang="nl-BE" sz="1400" dirty="0"/>
                    </a:p>
                  </a:txBody>
                  <a:tcPr/>
                </a:tc>
                <a:tc>
                  <a:txBody>
                    <a:bodyPr/>
                    <a:lstStyle/>
                    <a:p>
                      <a:r>
                        <a:rPr lang="nl-BE" sz="1400" dirty="0"/>
                        <a:t>BEVOLKING OP ARBEIDSLEEFTIJD</a:t>
                      </a:r>
                    </a:p>
                  </a:txBody>
                  <a:tcPr/>
                </a:tc>
                <a:tc>
                  <a:txBody>
                    <a:bodyPr/>
                    <a:lstStyle/>
                    <a:p>
                      <a:r>
                        <a:rPr lang="nl-BE" sz="1400" dirty="0"/>
                        <a:t>BEVOLKING VAN 15 TOT EN MET 64 JAAR</a:t>
                      </a:r>
                    </a:p>
                  </a:txBody>
                  <a:tcPr/>
                </a:tc>
                <a:extLst>
                  <a:ext uri="{0D108BD9-81ED-4DB2-BD59-A6C34878D82A}">
                    <a16:rowId xmlns:a16="http://schemas.microsoft.com/office/drawing/2014/main" val="1518482104"/>
                  </a:ext>
                </a:extLst>
              </a:tr>
              <a:tr h="370840">
                <a:tc>
                  <a:txBody>
                    <a:bodyPr/>
                    <a:lstStyle/>
                    <a:p>
                      <a:r>
                        <a:rPr lang="nl-BE" sz="1400" dirty="0"/>
                        <a:t>WORLD BANK</a:t>
                      </a:r>
                    </a:p>
                  </a:txBody>
                  <a:tcPr/>
                </a:tc>
                <a:tc>
                  <a:txBody>
                    <a:bodyPr/>
                    <a:lstStyle/>
                    <a:p>
                      <a:r>
                        <a:rPr lang="en-US" sz="1400" dirty="0"/>
                        <a:t>INTERNATIONAL ORGANISATION PROVIDING TECHNICAL AND FINANCIAL SUPPORT TO DEVELOPING COUNTRIES</a:t>
                      </a:r>
                      <a:endParaRPr lang="nl-BE" sz="1400" dirty="0"/>
                    </a:p>
                  </a:txBody>
                  <a:tcPr/>
                </a:tc>
                <a:tc>
                  <a:txBody>
                    <a:bodyPr/>
                    <a:lstStyle/>
                    <a:p>
                      <a:r>
                        <a:rPr lang="nl-BE" sz="1400" dirty="0"/>
                        <a:t>WERELDBANK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dirty="0"/>
                        <a:t>INTERNATIONALE ORGANISATIE DIE ONTWIKKELINGSLANDEN TECHNISCH EN FINANCIEEL ONDERSTEUNT</a:t>
                      </a:r>
                    </a:p>
                  </a:txBody>
                  <a:tcPr/>
                </a:tc>
                <a:extLst>
                  <a:ext uri="{0D108BD9-81ED-4DB2-BD59-A6C34878D82A}">
                    <a16:rowId xmlns:a16="http://schemas.microsoft.com/office/drawing/2014/main" val="479432111"/>
                  </a:ext>
                </a:extLst>
              </a:tr>
              <a:tr h="370840">
                <a:tc>
                  <a:txBody>
                    <a:bodyPr/>
                    <a:lstStyle/>
                    <a:p>
                      <a:r>
                        <a:rPr lang="nl-BE" sz="1400" dirty="0"/>
                        <a:t>WORLD TRADE ORGANISATION (WTO)</a:t>
                      </a:r>
                    </a:p>
                  </a:txBody>
                  <a:tcPr/>
                </a:tc>
                <a:tc>
                  <a:txBody>
                    <a:bodyPr/>
                    <a:lstStyle/>
                    <a:p>
                      <a:r>
                        <a:rPr lang="en-US" sz="1400" dirty="0"/>
                        <a:t>INTERNATIONAL ORGANISATION THAT PROMOTES FREE TRADE AND DEALS WITH THE RULES GOVERNING TRADE AND TRADE DISPUTES BETWEEN COUNTRIES</a:t>
                      </a:r>
                      <a:endParaRPr lang="nl-BE" sz="1400" dirty="0"/>
                    </a:p>
                  </a:txBody>
                  <a:tcPr/>
                </a:tc>
                <a:tc>
                  <a:txBody>
                    <a:bodyPr/>
                    <a:lstStyle/>
                    <a:p>
                      <a:r>
                        <a:rPr lang="nl-BE" sz="1400" dirty="0"/>
                        <a:t>WERELDHANDELS-ORGANISATIE</a:t>
                      </a:r>
                    </a:p>
                  </a:txBody>
                  <a:tcPr/>
                </a:tc>
                <a:tc>
                  <a:txBody>
                    <a:bodyPr/>
                    <a:lstStyle/>
                    <a:p>
                      <a:r>
                        <a:rPr lang="nl-BE" sz="1400" dirty="0"/>
                        <a:t>INTERNATIONALE ORGANISATIE DIE IJVERT VOOR VRIJHANDEL EN ZICH BEZIGHOUDT MET DE REGELS VOOR HANDEL EN HANDELSCONFLICTEN TUSSEN LANDEN</a:t>
                      </a:r>
                    </a:p>
                  </a:txBody>
                  <a:tcPr/>
                </a:tc>
                <a:extLst>
                  <a:ext uri="{0D108BD9-81ED-4DB2-BD59-A6C34878D82A}">
                    <a16:rowId xmlns:a16="http://schemas.microsoft.com/office/drawing/2014/main" val="2105678506"/>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W</a:t>
            </a:r>
          </a:p>
        </p:txBody>
      </p:sp>
      <p:sp>
        <p:nvSpPr>
          <p:cNvPr id="2" name="Tijdelijke aanduiding voor voettekst 1">
            <a:extLst>
              <a:ext uri="{FF2B5EF4-FFF2-40B4-BE49-F238E27FC236}">
                <a16:creationId xmlns:a16="http://schemas.microsoft.com/office/drawing/2014/main" id="{465B854A-1F26-F794-7576-51616B7E3DAD}"/>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FCC5EDDD-F00E-498F-653E-BC658EFFBAA7}"/>
              </a:ext>
            </a:extLst>
          </p:cNvPr>
          <p:cNvSpPr>
            <a:spLocks noGrp="1"/>
          </p:cNvSpPr>
          <p:nvPr>
            <p:ph type="sldNum" sz="quarter" idx="12"/>
          </p:nvPr>
        </p:nvSpPr>
        <p:spPr/>
        <p:txBody>
          <a:bodyPr/>
          <a:lstStyle/>
          <a:p>
            <a:fld id="{C8997273-801F-4FC5-9C8E-1D1AD37BEC65}" type="slidenum">
              <a:rPr lang="nl-BE" smtClean="0"/>
              <a:t>175</a:t>
            </a:fld>
            <a:endParaRPr lang="nl-BE"/>
          </a:p>
        </p:txBody>
      </p:sp>
      <p:sp>
        <p:nvSpPr>
          <p:cNvPr id="4" name="Tijdelijke aanduiding voor datum 3">
            <a:extLst>
              <a:ext uri="{FF2B5EF4-FFF2-40B4-BE49-F238E27FC236}">
                <a16:creationId xmlns:a16="http://schemas.microsoft.com/office/drawing/2014/main" id="{4177D84E-491E-1B7E-0348-220ADDD6E984}"/>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427373144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W</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176</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5949971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W</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177</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33922749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W</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178</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54045812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X</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179</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79869401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nvPr>
        </p:nvGraphicFramePr>
        <p:xfrm>
          <a:off x="402772" y="356053"/>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486835637"/>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35192994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Y</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180</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267573454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a:extLst>
              <a:ext uri="{FF2B5EF4-FFF2-40B4-BE49-F238E27FC236}">
                <a16:creationId xmlns:a16="http://schemas.microsoft.com/office/drawing/2014/main" id="{DEFAF3F3-7D0D-3EE8-C826-380460B1D8B7}"/>
              </a:ext>
            </a:extLst>
          </p:cNvPr>
          <p:cNvGraphicFramePr>
            <a:graphicFrameLocks noGrp="1"/>
          </p:cNvGraphicFramePr>
          <p:nvPr>
            <p:ph idx="1"/>
            <p:extLst>
              <p:ext uri="{D42A27DB-BD31-4B8C-83A1-F6EECF244321}">
                <p14:modId xmlns:p14="http://schemas.microsoft.com/office/powerpoint/2010/main" val="2427750591"/>
              </p:ext>
            </p:extLst>
          </p:nvPr>
        </p:nvGraphicFramePr>
        <p:xfrm>
          <a:off x="402772" y="356053"/>
          <a:ext cx="10515600" cy="51866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24789324"/>
                    </a:ext>
                  </a:extLst>
                </a:gridCol>
                <a:gridCol w="2628900">
                  <a:extLst>
                    <a:ext uri="{9D8B030D-6E8A-4147-A177-3AD203B41FA5}">
                      <a16:colId xmlns:a16="http://schemas.microsoft.com/office/drawing/2014/main" val="1194160806"/>
                    </a:ext>
                  </a:extLst>
                </a:gridCol>
                <a:gridCol w="2628900">
                  <a:extLst>
                    <a:ext uri="{9D8B030D-6E8A-4147-A177-3AD203B41FA5}">
                      <a16:colId xmlns:a16="http://schemas.microsoft.com/office/drawing/2014/main" val="99194760"/>
                    </a:ext>
                  </a:extLst>
                </a:gridCol>
                <a:gridCol w="2628900">
                  <a:extLst>
                    <a:ext uri="{9D8B030D-6E8A-4147-A177-3AD203B41FA5}">
                      <a16:colId xmlns:a16="http://schemas.microsoft.com/office/drawing/2014/main" val="1910884580"/>
                    </a:ext>
                  </a:extLst>
                </a:gridCol>
              </a:tblGrid>
              <a:tr h="370840">
                <a:tc>
                  <a:txBody>
                    <a:bodyPr/>
                    <a:lstStyle/>
                    <a:p>
                      <a:r>
                        <a:rPr lang="nl-BE" sz="1400" dirty="0"/>
                        <a:t>CONCEPT</a:t>
                      </a:r>
                    </a:p>
                  </a:txBody>
                  <a:tcPr/>
                </a:tc>
                <a:tc>
                  <a:txBody>
                    <a:bodyPr/>
                    <a:lstStyle/>
                    <a:p>
                      <a:r>
                        <a:rPr lang="nl-BE" sz="1400" dirty="0"/>
                        <a:t>DEFINITION</a:t>
                      </a:r>
                    </a:p>
                  </a:txBody>
                  <a:tcPr/>
                </a:tc>
                <a:tc>
                  <a:txBody>
                    <a:bodyPr/>
                    <a:lstStyle/>
                    <a:p>
                      <a:r>
                        <a:rPr lang="nl-BE" sz="1400" dirty="0"/>
                        <a:t>BEGRIP</a:t>
                      </a:r>
                    </a:p>
                  </a:txBody>
                  <a:tcPr/>
                </a:tc>
                <a:tc>
                  <a:txBody>
                    <a:bodyPr/>
                    <a:lstStyle/>
                    <a:p>
                      <a:r>
                        <a:rPr lang="nl-BE" sz="1400" dirty="0"/>
                        <a:t>DEFINITIE</a:t>
                      </a:r>
                    </a:p>
                  </a:txBody>
                  <a:tcPr/>
                </a:tc>
                <a:extLst>
                  <a:ext uri="{0D108BD9-81ED-4DB2-BD59-A6C34878D82A}">
                    <a16:rowId xmlns:a16="http://schemas.microsoft.com/office/drawing/2014/main" val="2996790252"/>
                  </a:ext>
                </a:extLst>
              </a:tr>
              <a:tr h="370840">
                <a:tc>
                  <a:txBody>
                    <a:bodyPr/>
                    <a:lstStyle/>
                    <a:p>
                      <a:r>
                        <a:rPr lang="nl-BE" sz="1400" dirty="0"/>
                        <a:t>ZERO-SUM GAME</a:t>
                      </a:r>
                    </a:p>
                    <a:p>
                      <a:endParaRPr lang="nl-BE" sz="1400" dirty="0"/>
                    </a:p>
                    <a:p>
                      <a:endParaRPr lang="nl-BE" sz="1400" dirty="0"/>
                    </a:p>
                  </a:txBody>
                  <a:tcPr/>
                </a:tc>
                <a:tc>
                  <a:txBody>
                    <a:bodyPr/>
                    <a:lstStyle/>
                    <a:p>
                      <a:r>
                        <a:rPr lang="en-US" sz="1400" dirty="0"/>
                        <a:t>SITUATION IN WHICH SOMEONE CAN ONLY WIN SOMETHING BY CAUSING SOMEONE ELSE TO LOSE SOMETHING</a:t>
                      </a:r>
                      <a:endParaRPr lang="nl-BE" sz="1400" dirty="0"/>
                    </a:p>
                  </a:txBody>
                  <a:tcPr/>
                </a:tc>
                <a:tc>
                  <a:txBody>
                    <a:bodyPr/>
                    <a:lstStyle/>
                    <a:p>
                      <a:r>
                        <a:rPr lang="nl-BE" sz="1400" dirty="0"/>
                        <a:t>NULSOMSPEL</a:t>
                      </a:r>
                    </a:p>
                  </a:txBody>
                  <a:tcPr/>
                </a:tc>
                <a:tc>
                  <a:txBody>
                    <a:bodyPr/>
                    <a:lstStyle/>
                    <a:p>
                      <a:r>
                        <a:rPr lang="nl-BE" sz="1400" dirty="0"/>
                        <a:t>SITUATIE WAARIN IEMAND IETS ALLEEN KAN WINNEN DOOR ERVOOR TE ZORGEN DAT IEMAND ANDERS IETS VERLIEST</a:t>
                      </a:r>
                    </a:p>
                  </a:txBody>
                  <a:tcPr/>
                </a:tc>
                <a:extLst>
                  <a:ext uri="{0D108BD9-81ED-4DB2-BD59-A6C34878D82A}">
                    <a16:rowId xmlns:a16="http://schemas.microsoft.com/office/drawing/2014/main" val="354711895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3483723189"/>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1710149824"/>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a:p>
                  </a:txBody>
                  <a:tcPr/>
                </a:tc>
                <a:extLst>
                  <a:ext uri="{0D108BD9-81ED-4DB2-BD59-A6C34878D82A}">
                    <a16:rowId xmlns:a16="http://schemas.microsoft.com/office/drawing/2014/main" val="218217843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1002498991"/>
                  </a:ext>
                </a:extLst>
              </a:tr>
              <a:tr h="370840">
                <a:tc>
                  <a:txBody>
                    <a:bodyPr/>
                    <a:lstStyle/>
                    <a:p>
                      <a:endParaRPr lang="nl-BE" sz="1400" dirty="0"/>
                    </a:p>
                    <a:p>
                      <a:endParaRPr lang="nl-BE" sz="1400" dirty="0"/>
                    </a:p>
                    <a:p>
                      <a:endParaRPr lang="nl-BE" sz="1400" dirty="0"/>
                    </a:p>
                  </a:txBody>
                  <a:tcPr/>
                </a:tc>
                <a:tc>
                  <a:txBody>
                    <a:bodyPr/>
                    <a:lstStyle/>
                    <a:p>
                      <a:endParaRPr lang="nl-BE" sz="1400"/>
                    </a:p>
                  </a:txBody>
                  <a:tcPr/>
                </a:tc>
                <a:tc>
                  <a:txBody>
                    <a:bodyPr/>
                    <a:lstStyle/>
                    <a:p>
                      <a:endParaRPr lang="nl-BE" sz="1400"/>
                    </a:p>
                  </a:txBody>
                  <a:tcPr/>
                </a:tc>
                <a:tc>
                  <a:txBody>
                    <a:bodyPr/>
                    <a:lstStyle/>
                    <a:p>
                      <a:endParaRPr lang="nl-BE" sz="1400" dirty="0"/>
                    </a:p>
                  </a:txBody>
                  <a:tcPr/>
                </a:tc>
                <a:extLst>
                  <a:ext uri="{0D108BD9-81ED-4DB2-BD59-A6C34878D82A}">
                    <a16:rowId xmlns:a16="http://schemas.microsoft.com/office/drawing/2014/main" val="486835637"/>
                  </a:ext>
                </a:extLst>
              </a:tr>
            </a:tbl>
          </a:graphicData>
        </a:graphic>
      </p:graphicFrame>
      <p:sp>
        <p:nvSpPr>
          <p:cNvPr id="8" name="Tekstvak 7">
            <a:extLst>
              <a:ext uri="{FF2B5EF4-FFF2-40B4-BE49-F238E27FC236}">
                <a16:creationId xmlns:a16="http://schemas.microsoft.com/office/drawing/2014/main" id="{7750DA16-B704-2190-FAB5-06335BFFD8B8}"/>
              </a:ext>
            </a:extLst>
          </p:cNvPr>
          <p:cNvSpPr txBox="1"/>
          <p:nvPr/>
        </p:nvSpPr>
        <p:spPr>
          <a:xfrm>
            <a:off x="11027224" y="105681"/>
            <a:ext cx="827314" cy="1323439"/>
          </a:xfrm>
          <a:prstGeom prst="rect">
            <a:avLst/>
          </a:prstGeom>
          <a:noFill/>
        </p:spPr>
        <p:txBody>
          <a:bodyPr wrap="square" rtlCol="0">
            <a:spAutoFit/>
          </a:bodyPr>
          <a:lstStyle/>
          <a:p>
            <a:r>
              <a:rPr lang="nl-BE" sz="8000" b="1" dirty="0"/>
              <a:t>Z</a:t>
            </a:r>
          </a:p>
        </p:txBody>
      </p:sp>
      <p:sp>
        <p:nvSpPr>
          <p:cNvPr id="2" name="Tijdelijke aanduiding voor voettekst 1">
            <a:extLst>
              <a:ext uri="{FF2B5EF4-FFF2-40B4-BE49-F238E27FC236}">
                <a16:creationId xmlns:a16="http://schemas.microsoft.com/office/drawing/2014/main" id="{AD00BD44-1027-9FB6-5F19-818F5336E5FF}"/>
              </a:ext>
            </a:extLst>
          </p:cNvPr>
          <p:cNvSpPr>
            <a:spLocks noGrp="1"/>
          </p:cNvSpPr>
          <p:nvPr>
            <p:ph type="ftr" sz="quarter" idx="11"/>
          </p:nvPr>
        </p:nvSpPr>
        <p:spPr/>
        <p:txBody>
          <a:bodyPr/>
          <a:lstStyle/>
          <a:p>
            <a:r>
              <a:rPr lang="nl-BE"/>
              <a:t>CLIL CONCEPTS 2024-2025</a:t>
            </a:r>
          </a:p>
        </p:txBody>
      </p:sp>
      <p:sp>
        <p:nvSpPr>
          <p:cNvPr id="3" name="Tijdelijke aanduiding voor dianummer 2">
            <a:extLst>
              <a:ext uri="{FF2B5EF4-FFF2-40B4-BE49-F238E27FC236}">
                <a16:creationId xmlns:a16="http://schemas.microsoft.com/office/drawing/2014/main" id="{64F25384-6962-74FF-2B97-5FCB8BF64670}"/>
              </a:ext>
            </a:extLst>
          </p:cNvPr>
          <p:cNvSpPr>
            <a:spLocks noGrp="1"/>
          </p:cNvSpPr>
          <p:nvPr>
            <p:ph type="sldNum" sz="quarter" idx="12"/>
          </p:nvPr>
        </p:nvSpPr>
        <p:spPr/>
        <p:txBody>
          <a:bodyPr/>
          <a:lstStyle/>
          <a:p>
            <a:fld id="{C8997273-801F-4FC5-9C8E-1D1AD37BEC65}" type="slidenum">
              <a:rPr lang="nl-BE" smtClean="0"/>
              <a:t>181</a:t>
            </a:fld>
            <a:endParaRPr lang="nl-BE"/>
          </a:p>
        </p:txBody>
      </p:sp>
      <p:sp>
        <p:nvSpPr>
          <p:cNvPr id="4" name="Tijdelijke aanduiding voor datum 3">
            <a:extLst>
              <a:ext uri="{FF2B5EF4-FFF2-40B4-BE49-F238E27FC236}">
                <a16:creationId xmlns:a16="http://schemas.microsoft.com/office/drawing/2014/main" id="{917E5104-C8C6-6382-7760-6134DD5A04A3}"/>
              </a:ext>
            </a:extLst>
          </p:cNvPr>
          <p:cNvSpPr>
            <a:spLocks noGrp="1"/>
          </p:cNvSpPr>
          <p:nvPr>
            <p:ph type="dt" sz="half" idx="10"/>
          </p:nvPr>
        </p:nvSpPr>
        <p:spPr/>
        <p:txBody>
          <a:bodyPr/>
          <a:lstStyle/>
          <a:p>
            <a:r>
              <a:rPr lang="nl-BE"/>
              <a:t>Copyright Mark Van Couwenberghe</a:t>
            </a:r>
            <a:endParaRPr lang="nl-BE" dirty="0"/>
          </a:p>
        </p:txBody>
      </p:sp>
    </p:spTree>
    <p:extLst>
      <p:ext uri="{BB962C8B-B14F-4D97-AF65-F5344CB8AC3E}">
        <p14:creationId xmlns:p14="http://schemas.microsoft.com/office/powerpoint/2010/main" val="329299955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17028</Words>
  <Application>Microsoft Office PowerPoint</Application>
  <PresentationFormat>Breedbeeld</PresentationFormat>
  <Paragraphs>3711</Paragraphs>
  <Slides>181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181</vt:i4>
      </vt:variant>
    </vt:vector>
  </HeadingPairs>
  <TitlesOfParts>
    <vt:vector size="185" baseType="lpstr">
      <vt:lpstr>Aptos</vt:lpstr>
      <vt:lpstr>Aptos Display</vt:lpstr>
      <vt:lpstr>Arial</vt:lpstr>
      <vt:lpstr>Kantoorthema</vt:lpstr>
      <vt:lpstr>400+ CLIL CONCEPTS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400+ CLIL CONCEPTS</dc:title>
  <dc:creator>Mark Van Couwenberghe</dc:creator>
  <cp:lastModifiedBy>Mark Van Couwenberghe</cp:lastModifiedBy>
  <cp:revision>111</cp:revision>
  <dcterms:created xsi:type="dcterms:W3CDTF">2024-07-28T16:09:51Z</dcterms:created>
  <dcterms:modified xsi:type="dcterms:W3CDTF">2024-09-07T13:37:59Z</dcterms:modified>
</cp:coreProperties>
</file>